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8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9EE81-7F18-44DC-9EB0-3BCF9C47D4CC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2FBF4-DB75-466D-9F76-7D4848D8E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7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fld id="{3DCF911D-E5E1-7A4A-83B4-B04C6E3319BA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  <a:ea typeface="ヒラギノ角ゴ Pro W3" charset="0"/>
              </a:rPr>
              <a:t>Click to add notes</a:t>
            </a:r>
          </a:p>
        </p:txBody>
      </p:sp>
    </p:spTree>
    <p:extLst>
      <p:ext uri="{BB962C8B-B14F-4D97-AF65-F5344CB8AC3E}">
        <p14:creationId xmlns:p14="http://schemas.microsoft.com/office/powerpoint/2010/main" val="229948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fld id="{9148A38A-B184-0341-BDEB-CE893D63E018}" type="slidenum">
              <a:rPr lang="en-US" sz="1200" b="0">
                <a:solidFill>
                  <a:srgbClr val="000000"/>
                </a:solidFill>
              </a:rPr>
              <a:pPr/>
              <a:t>3</a:t>
            </a:fld>
            <a:endParaRPr lang="en-US" sz="1200" b="0">
              <a:solidFill>
                <a:srgbClr val="000000"/>
              </a:solidFill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Times New Roman"/>
                <a:cs typeface="Times New Roman"/>
              </a:rPr>
              <a:t>Figure 1.2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Geneva"/>
                <a:cs typeface="Times New Roman"/>
              </a:rPr>
              <a:t>Some properties of life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0441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fld id="{5AFC54C8-01D6-9B47-809C-A7201C2F54F8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CA">
              <a:latin typeface="Times New Roman" charset="0"/>
              <a:ea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90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fld id="{9148A38A-B184-0341-BDEB-CE893D63E018}" type="slidenum">
              <a:rPr lang="en-US" sz="1200" b="0">
                <a:solidFill>
                  <a:srgbClr val="000000"/>
                </a:solidFill>
              </a:rPr>
              <a:pPr/>
              <a:t>5</a:t>
            </a:fld>
            <a:endParaRPr lang="en-US" sz="1200" b="0">
              <a:solidFill>
                <a:srgbClr val="000000"/>
              </a:solidFill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Times New Roman"/>
                <a:cs typeface="Times New Roman"/>
              </a:rPr>
              <a:t>Figure 1.3 </a:t>
            </a:r>
            <a:r>
              <a:rPr lang="en-US" dirty="0">
                <a:solidFill>
                  <a:srgbClr val="000000"/>
                </a:solidFill>
                <a:latin typeface="Times"/>
                <a:ea typeface="Times"/>
                <a:cs typeface="Times"/>
              </a:rPr>
              <a:t>Exploring levels of biological organization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44535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4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0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9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4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82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9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0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637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4711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ED33E4E-0F69-4125-AE7B-6C66D595CC95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18B7F7-0C7F-4C92-95E4-155DD04D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3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7eQKSf0LmY" TargetMode="External"/><Relationship Id="rId2" Type="http://schemas.openxmlformats.org/officeDocument/2006/relationships/hyperlink" Target="https://www.youtube.com/watch?v=Gtqb41CjQf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CYK2i2tR7g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 Section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09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Biology</a:t>
            </a:r>
            <a:r>
              <a:rPr lang="en-US" sz="2800" dirty="0" smtClean="0"/>
              <a:t> is the scientific study of life</a:t>
            </a:r>
          </a:p>
          <a:p>
            <a:r>
              <a:rPr lang="en-US" sz="2800" dirty="0" smtClean="0"/>
              <a:t>Biologists ask questions such </a:t>
            </a:r>
            <a:r>
              <a:rPr lang="en-US" sz="2800" dirty="0" smtClean="0"/>
              <a:t>as:</a:t>
            </a:r>
            <a:endParaRPr lang="en-US" sz="2800" dirty="0" smtClean="0"/>
          </a:p>
          <a:p>
            <a:pPr lvl="1"/>
            <a:r>
              <a:rPr lang="en-US" sz="2800" dirty="0" smtClean="0"/>
              <a:t>How does a single cell develop into an organism?</a:t>
            </a:r>
          </a:p>
          <a:p>
            <a:pPr lvl="1"/>
            <a:r>
              <a:rPr lang="en-US" sz="2800" dirty="0" smtClean="0"/>
              <a:t>How does the human </a:t>
            </a:r>
            <a:r>
              <a:rPr lang="en-US" sz="2800" dirty="0" smtClean="0"/>
              <a:t>heart</a:t>
            </a:r>
            <a:r>
              <a:rPr lang="en-US" sz="2800" dirty="0" smtClean="0"/>
              <a:t> </a:t>
            </a:r>
            <a:r>
              <a:rPr lang="en-US" sz="2800" dirty="0" smtClean="0"/>
              <a:t>work? </a:t>
            </a:r>
          </a:p>
          <a:p>
            <a:pPr lvl="1"/>
            <a:r>
              <a:rPr lang="en-US" sz="2800" dirty="0" smtClean="0"/>
              <a:t>How do living things interact in communities?</a:t>
            </a:r>
          </a:p>
          <a:p>
            <a:r>
              <a:rPr lang="en-US" sz="2800" dirty="0" smtClean="0"/>
              <a:t>Life </a:t>
            </a:r>
            <a:r>
              <a:rPr lang="en-US" sz="2800" dirty="0" smtClean="0"/>
              <a:t>is recognized by what living things </a:t>
            </a:r>
            <a:r>
              <a:rPr lang="en-US" sz="2800" dirty="0" smtClean="0"/>
              <a:t>do</a:t>
            </a:r>
          </a:p>
          <a:p>
            <a:pPr lvl="1"/>
            <a:r>
              <a:rPr lang="en-US" sz="2600" dirty="0" smtClean="0"/>
              <a:t>Seven general characteristics of life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56201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_02_PropertiesOfLife-U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44" y="134112"/>
            <a:ext cx="8058912" cy="6437376"/>
          </a:xfrm>
          <a:prstGeom prst="rect">
            <a:avLst/>
          </a:prstGeom>
        </p:spPr>
      </p:pic>
      <p:sp>
        <p:nvSpPr>
          <p:cNvPr id="9217" name="Rectangle 3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1200" dirty="0">
                <a:latin typeface="Arial" charset="0"/>
              </a:rPr>
              <a:t>Figure </a:t>
            </a:r>
            <a:r>
              <a:rPr lang="en-US" sz="1200" dirty="0">
                <a:latin typeface="Arial" charset="0"/>
              </a:rPr>
              <a:t>1.2</a:t>
            </a:r>
            <a:endParaRPr lang="en-US" sz="1200" dirty="0">
              <a:latin typeface="Arial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8" name="Text Box 31"/>
          <p:cNvSpPr txBox="1">
            <a:spLocks noChangeArrowheads="1"/>
          </p:cNvSpPr>
          <p:nvPr/>
        </p:nvSpPr>
        <p:spPr bwMode="auto">
          <a:xfrm>
            <a:off x="1019678" y="1869132"/>
            <a:ext cx="2067341" cy="76132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Order</a:t>
            </a:r>
          </a:p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and organization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2291879" y="5203437"/>
            <a:ext cx="2247516" cy="28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Energy processing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Merge 2"/>
          <p:cNvSpPr/>
          <p:nvPr/>
        </p:nvSpPr>
        <p:spPr bwMode="auto">
          <a:xfrm>
            <a:off x="8140579" y="3025830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7" name="Merge 6"/>
          <p:cNvSpPr/>
          <p:nvPr/>
        </p:nvSpPr>
        <p:spPr bwMode="auto">
          <a:xfrm rot="10800000">
            <a:off x="5526127" y="3093865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0" name="Merge 9"/>
          <p:cNvSpPr/>
          <p:nvPr/>
        </p:nvSpPr>
        <p:spPr bwMode="auto">
          <a:xfrm rot="10800000">
            <a:off x="7525065" y="2598415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2" name="Merge 11"/>
          <p:cNvSpPr/>
          <p:nvPr/>
        </p:nvSpPr>
        <p:spPr bwMode="auto">
          <a:xfrm rot="16200000" flipH="1">
            <a:off x="2879775" y="1572962"/>
            <a:ext cx="249576" cy="164912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3" name="Merge 12"/>
          <p:cNvSpPr/>
          <p:nvPr/>
        </p:nvSpPr>
        <p:spPr bwMode="auto">
          <a:xfrm rot="10800000">
            <a:off x="2119539" y="5178159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4" name="Merge 13"/>
          <p:cNvSpPr/>
          <p:nvPr/>
        </p:nvSpPr>
        <p:spPr bwMode="auto">
          <a:xfrm rot="10800000">
            <a:off x="4607244" y="6067159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5" name="Merge 14"/>
          <p:cNvSpPr/>
          <p:nvPr/>
        </p:nvSpPr>
        <p:spPr bwMode="auto">
          <a:xfrm rot="10800000">
            <a:off x="6362832" y="5626395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4858827" y="6029849"/>
            <a:ext cx="1550939" cy="67575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Growth and</a:t>
            </a:r>
            <a:br>
              <a:rPr lang="en-US" sz="2000" dirty="0">
                <a:solidFill>
                  <a:srgbClr val="000000"/>
                </a:solidFill>
                <a:latin typeface="Arial" charset="0"/>
              </a:rPr>
            </a:br>
            <a:r>
              <a:rPr lang="en-US" sz="2000" dirty="0">
                <a:solidFill>
                  <a:srgbClr val="000000"/>
                </a:solidFill>
                <a:latin typeface="Arial" charset="0"/>
              </a:rPr>
              <a:t>development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7776738" y="2598415"/>
            <a:ext cx="3201557" cy="36904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Regulation (homeostasis)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8399888" y="2959443"/>
            <a:ext cx="1715290" cy="2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Reproduction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6613020" y="5820289"/>
            <a:ext cx="1699899" cy="100481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Response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000" dirty="0">
                <a:solidFill>
                  <a:srgbClr val="000000"/>
                </a:solidFill>
                <a:latin typeface="Arial" charset="0"/>
              </a:rPr>
            </a:br>
            <a:r>
              <a:rPr lang="en-US" sz="2000" dirty="0">
                <a:solidFill>
                  <a:srgbClr val="000000"/>
                </a:solidFill>
                <a:latin typeface="Arial" charset="0"/>
              </a:rPr>
              <a:t>to the </a:t>
            </a:r>
            <a:br>
              <a:rPr lang="en-US" sz="2000" dirty="0">
                <a:solidFill>
                  <a:srgbClr val="000000"/>
                </a:solidFill>
                <a:latin typeface="Arial" charset="0"/>
              </a:rPr>
            </a:br>
            <a:r>
              <a:rPr lang="en-US" sz="2000" dirty="0">
                <a:solidFill>
                  <a:srgbClr val="000000"/>
                </a:solidFill>
                <a:latin typeface="Arial" charset="0"/>
              </a:rPr>
              <a:t>environment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804452" y="3064025"/>
            <a:ext cx="1516725" cy="499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Arial" charset="0"/>
              </a:rPr>
              <a:t>Evolutionary</a:t>
            </a:r>
            <a:br>
              <a:rPr lang="en-US" sz="2000" dirty="0">
                <a:solidFill>
                  <a:srgbClr val="000000"/>
                </a:solidFill>
                <a:latin typeface="Arial" charset="0"/>
              </a:rPr>
            </a:br>
            <a:r>
              <a:rPr lang="en-US" sz="2000" dirty="0">
                <a:solidFill>
                  <a:srgbClr val="000000"/>
                </a:solidFill>
                <a:latin typeface="Arial" charset="0"/>
              </a:rPr>
              <a:t>adaptation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6347" y="224076"/>
            <a:ext cx="461175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/>
              <a:t>Characteristics of ‘life’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95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study of life reveals common themes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There are five unifying themes in biology:</a:t>
            </a:r>
          </a:p>
          <a:p>
            <a:pPr lvl="1"/>
            <a:r>
              <a:rPr lang="en-US" sz="3200" dirty="0" smtClean="0"/>
              <a:t>Organization</a:t>
            </a:r>
          </a:p>
          <a:p>
            <a:pPr lvl="1"/>
            <a:r>
              <a:rPr lang="en-US" sz="3200" dirty="0" smtClean="0"/>
              <a:t>Genetic Information</a:t>
            </a:r>
          </a:p>
          <a:p>
            <a:pPr lvl="1"/>
            <a:r>
              <a:rPr lang="en-US" sz="3200" dirty="0" smtClean="0"/>
              <a:t>Energy and matter</a:t>
            </a:r>
          </a:p>
          <a:p>
            <a:pPr lvl="1"/>
            <a:r>
              <a:rPr lang="en-US" sz="3200" dirty="0" smtClean="0"/>
              <a:t>Interactions</a:t>
            </a:r>
          </a:p>
          <a:p>
            <a:pPr lvl="1"/>
            <a:r>
              <a:rPr lang="en-US" sz="3200" dirty="0" smtClean="0"/>
              <a:t>Evolution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889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_03_BiologicalOrg-U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704" y="341376"/>
            <a:ext cx="8546592" cy="6175248"/>
          </a:xfrm>
          <a:prstGeom prst="rect">
            <a:avLst/>
          </a:prstGeom>
        </p:spPr>
      </p:pic>
      <p:sp>
        <p:nvSpPr>
          <p:cNvPr id="9217" name="Rectangle 3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1200" dirty="0">
                <a:latin typeface="Arial" charset="0"/>
              </a:rPr>
              <a:t>Figure </a:t>
            </a:r>
            <a:r>
              <a:rPr lang="en-US" sz="1200" dirty="0">
                <a:latin typeface="Arial" charset="0"/>
              </a:rPr>
              <a:t>1.3</a:t>
            </a:r>
            <a:endParaRPr lang="en-US" sz="1200" dirty="0">
              <a:latin typeface="Arial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8" name="Text Box 31"/>
          <p:cNvSpPr txBox="1">
            <a:spLocks noChangeArrowheads="1"/>
          </p:cNvSpPr>
          <p:nvPr/>
        </p:nvSpPr>
        <p:spPr bwMode="auto">
          <a:xfrm>
            <a:off x="3436458" y="434620"/>
            <a:ext cx="1792954" cy="353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1 The Biosphere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9061822" y="352098"/>
            <a:ext cx="1292414" cy="264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7 Tissues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9779000" y="3766503"/>
            <a:ext cx="747060" cy="503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8</a:t>
            </a:r>
          </a:p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Cells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6103466" y="4237146"/>
            <a:ext cx="1210235" cy="555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5</a:t>
            </a:r>
          </a:p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Organisms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7417923" y="3109087"/>
            <a:ext cx="672726" cy="76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10</a:t>
            </a:r>
          </a:p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Mole-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 err="1">
                <a:solidFill>
                  <a:srgbClr val="000000"/>
                </a:solidFill>
                <a:latin typeface="Arial" charset="0"/>
              </a:rPr>
              <a:t>cules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2173937" y="3355616"/>
            <a:ext cx="1501594" cy="518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3</a:t>
            </a:r>
          </a:p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Communities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4586937" y="1360968"/>
            <a:ext cx="1501594" cy="518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2</a:t>
            </a:r>
          </a:p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Ecosystems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6387349" y="1106966"/>
            <a:ext cx="1277475" cy="757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tabLst>
                <a:tab pos="231775" algn="l"/>
              </a:tabLst>
            </a:pPr>
            <a:r>
              <a:rPr lang="en-US" sz="17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6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Arial" charset="0"/>
              </a:rPr>
              <a:t>Organs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and Organ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Systems</a:t>
            </a:r>
          </a:p>
        </p:txBody>
      </p:sp>
      <p:sp>
        <p:nvSpPr>
          <p:cNvPr id="12" name="Text Box 31"/>
          <p:cNvSpPr txBox="1">
            <a:spLocks noChangeArrowheads="1"/>
          </p:cNvSpPr>
          <p:nvPr/>
        </p:nvSpPr>
        <p:spPr bwMode="auto">
          <a:xfrm>
            <a:off x="4698986" y="6208870"/>
            <a:ext cx="1792954" cy="353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4 Populations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8165342" y="5692154"/>
            <a:ext cx="1792954" cy="353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9 Organelles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Merge 13"/>
          <p:cNvSpPr/>
          <p:nvPr/>
        </p:nvSpPr>
        <p:spPr bwMode="auto">
          <a:xfrm rot="16200000">
            <a:off x="7439306" y="3168935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5" name="Merge 14"/>
          <p:cNvSpPr/>
          <p:nvPr/>
        </p:nvSpPr>
        <p:spPr bwMode="auto">
          <a:xfrm rot="10800000">
            <a:off x="6095110" y="4292061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6" name="Merge 15"/>
          <p:cNvSpPr/>
          <p:nvPr/>
        </p:nvSpPr>
        <p:spPr bwMode="auto">
          <a:xfrm rot="16200000">
            <a:off x="2195947" y="3408649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7" name="Merge 16"/>
          <p:cNvSpPr/>
          <p:nvPr/>
        </p:nvSpPr>
        <p:spPr bwMode="auto">
          <a:xfrm rot="16200000">
            <a:off x="6393695" y="1154313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8" name="Merge 17"/>
          <p:cNvSpPr/>
          <p:nvPr/>
        </p:nvSpPr>
        <p:spPr bwMode="auto">
          <a:xfrm rot="10800000">
            <a:off x="9787904" y="3812633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19" name="Merge 18"/>
          <p:cNvSpPr/>
          <p:nvPr/>
        </p:nvSpPr>
        <p:spPr bwMode="auto">
          <a:xfrm rot="10800000">
            <a:off x="4458289" y="6259753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20" name="Merge 19"/>
          <p:cNvSpPr/>
          <p:nvPr/>
        </p:nvSpPr>
        <p:spPr bwMode="auto">
          <a:xfrm rot="10800000">
            <a:off x="7947153" y="5753206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21" name="Merge 20"/>
          <p:cNvSpPr/>
          <p:nvPr/>
        </p:nvSpPr>
        <p:spPr bwMode="auto">
          <a:xfrm>
            <a:off x="8848031" y="405193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22" name="Merge 21"/>
          <p:cNvSpPr/>
          <p:nvPr/>
        </p:nvSpPr>
        <p:spPr bwMode="auto">
          <a:xfrm rot="5400000">
            <a:off x="3233029" y="497942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23" name="Merge 22"/>
          <p:cNvSpPr/>
          <p:nvPr/>
        </p:nvSpPr>
        <p:spPr bwMode="auto">
          <a:xfrm rot="5400000">
            <a:off x="4595757" y="1411154"/>
            <a:ext cx="172340" cy="167973"/>
          </a:xfrm>
          <a:prstGeom prst="flowChartMerge">
            <a:avLst/>
          </a:prstGeom>
          <a:solidFill>
            <a:srgbClr val="1E63AE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pitchFamily="84" charset="0"/>
              <a:ea typeface="ＭＳ Ｐゴシック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5374" y="4792748"/>
            <a:ext cx="2920157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Levels of Organization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8647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come in many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Example of interaction:</a:t>
            </a:r>
          </a:p>
          <a:p>
            <a:pPr marL="0" indent="0">
              <a:buNone/>
            </a:pPr>
            <a:r>
              <a:rPr lang="en-US" sz="2800" smtClean="0">
                <a:hlinkClick r:id="rId2"/>
              </a:rPr>
              <a:t>ZM2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>
                <a:hlinkClick r:id="rId3"/>
              </a:rPr>
              <a:t>Flytrap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>
                <a:hlinkClick r:id="rId4"/>
              </a:rPr>
              <a:t>GPO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29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102</TotalTime>
  <Words>148</Words>
  <Application>Microsoft Office PowerPoint</Application>
  <PresentationFormat>Widescreen</PresentationFormat>
  <Paragraphs>56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Arial</vt:lpstr>
      <vt:lpstr>Calibri</vt:lpstr>
      <vt:lpstr>Century Gothic</vt:lpstr>
      <vt:lpstr>Garamond</vt:lpstr>
      <vt:lpstr>Geneva</vt:lpstr>
      <vt:lpstr>Times</vt:lpstr>
      <vt:lpstr>Times New Roman</vt:lpstr>
      <vt:lpstr>ヒラギノ角ゴ Pro W3</vt:lpstr>
      <vt:lpstr>Savon</vt:lpstr>
      <vt:lpstr>Biology</vt:lpstr>
      <vt:lpstr>Definition</vt:lpstr>
      <vt:lpstr>Figure 1.2</vt:lpstr>
      <vt:lpstr>The study of life reveals common themes</vt:lpstr>
      <vt:lpstr>Figure 1.3</vt:lpstr>
      <vt:lpstr>Interactions come in many types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</dc:title>
  <dc:creator>Elizabeth Greenman</dc:creator>
  <cp:lastModifiedBy>Elizabeth Greenman</cp:lastModifiedBy>
  <cp:revision>13</cp:revision>
  <dcterms:created xsi:type="dcterms:W3CDTF">2016-08-12T17:19:37Z</dcterms:created>
  <dcterms:modified xsi:type="dcterms:W3CDTF">2016-08-12T19:02:27Z</dcterms:modified>
</cp:coreProperties>
</file>