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6" autoAdjust="0"/>
    <p:restoredTop sz="94660"/>
  </p:normalViewPr>
  <p:slideViewPr>
    <p:cSldViewPr snapToGrid="0">
      <p:cViewPr varScale="1">
        <p:scale>
          <a:sx n="48" d="100"/>
          <a:sy n="48" d="100"/>
        </p:scale>
        <p:origin x="78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CF942A-4E7F-48C4-812D-1EA4616BC267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F2B73-45A1-4BD2-8870-EE0EF7714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055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fld id="{9148A38A-B184-0341-BDEB-CE893D63E018}" type="slidenum">
              <a:rPr lang="en-US" sz="1200" b="0">
                <a:solidFill>
                  <a:srgbClr val="000000"/>
                </a:solidFill>
              </a:rPr>
              <a:pPr/>
              <a:t>3</a:t>
            </a:fld>
            <a:endParaRPr lang="en-US" sz="1200" b="0">
              <a:solidFill>
                <a:srgbClr val="000000"/>
              </a:solidFill>
            </a:endParaRPr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r>
              <a:rPr lang="en-US" dirty="0" smtClean="0">
                <a:latin typeface="Times New Roman"/>
                <a:cs typeface="Times New Roman"/>
              </a:rPr>
              <a:t>Figure 1.9 </a:t>
            </a:r>
            <a:r>
              <a:rPr lang="en-US" dirty="0">
                <a:solidFill>
                  <a:srgbClr val="000000"/>
                </a:solidFill>
                <a:latin typeface="Times"/>
                <a:ea typeface="Times"/>
                <a:cs typeface="Times"/>
              </a:rPr>
              <a:t>Energy flow and chemical cycling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600474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fld id="{9148A38A-B184-0341-BDEB-CE893D63E018}" type="slidenum">
              <a:rPr lang="en-US" sz="1200" b="0">
                <a:solidFill>
                  <a:srgbClr val="000000"/>
                </a:solidFill>
              </a:rPr>
              <a:pPr/>
              <a:t>5</a:t>
            </a:fld>
            <a:endParaRPr lang="en-US" sz="1200" b="0">
              <a:solidFill>
                <a:srgbClr val="000000"/>
              </a:solidFill>
            </a:endParaRPr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r>
              <a:rPr lang="en-US" dirty="0" smtClean="0">
                <a:latin typeface="Times New Roman"/>
                <a:cs typeface="Times New Roman"/>
              </a:rPr>
              <a:t>Figure 1.10 </a:t>
            </a:r>
            <a:r>
              <a:rPr lang="en-US" dirty="0">
                <a:solidFill>
                  <a:srgbClr val="000000"/>
                </a:solidFill>
                <a:latin typeface="Times"/>
                <a:ea typeface="Times"/>
                <a:cs typeface="Times"/>
              </a:rPr>
              <a:t>Interactions of an African acacia tree with other organisms and the physical environment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93721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4722A1A2-685E-4CC8-9127-1C8A8275B47B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53A313-A46E-4E99-8E93-A1A02197E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633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2A1A2-685E-4CC8-9127-1C8A8275B47B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3A313-A46E-4E99-8E93-A1A02197E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142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2A1A2-685E-4CC8-9127-1C8A8275B47B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3A313-A46E-4E99-8E93-A1A02197E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203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2A1A2-685E-4CC8-9127-1C8A8275B47B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3A313-A46E-4E99-8E93-A1A02197E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848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722A1A2-685E-4CC8-9127-1C8A8275B47B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53A313-A46E-4E99-8E93-A1A02197E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8925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2A1A2-685E-4CC8-9127-1C8A8275B47B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3A313-A46E-4E99-8E93-A1A02197E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411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2A1A2-685E-4CC8-9127-1C8A8275B47B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3A313-A46E-4E99-8E93-A1A02197E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14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2A1A2-685E-4CC8-9127-1C8A8275B47B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3A313-A46E-4E99-8E93-A1A02197E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200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2A1A2-685E-4CC8-9127-1C8A8275B47B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3A313-A46E-4E99-8E93-A1A02197E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430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2A1A2-685E-4CC8-9127-1C8A8275B47B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53A313-A46E-4E99-8E93-A1A02197ECA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59689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4722A1A2-685E-4CC8-9127-1C8A8275B47B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53A313-A46E-4E99-8E93-A1A02197ECA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14756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722A1A2-685E-4CC8-9127-1C8A8275B47B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53A313-A46E-4E99-8E93-A1A02197E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494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e_53QflEXQ" TargetMode="External"/><Relationship Id="rId2" Type="http://schemas.openxmlformats.org/officeDocument/2006/relationships/hyperlink" Target="https://www.youtube.com/watch?v=2D7hZpIYlC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 Section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08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000" dirty="0" smtClean="0"/>
              <a:t>Energy:  the ability to do work</a:t>
            </a:r>
          </a:p>
          <a:p>
            <a:pPr lvl="1"/>
            <a:r>
              <a:rPr lang="en-CA" sz="2000" dirty="0" smtClean="0"/>
              <a:t>What’s work?</a:t>
            </a:r>
          </a:p>
          <a:p>
            <a:r>
              <a:rPr lang="en-CA" sz="2000" dirty="0" smtClean="0"/>
              <a:t>The </a:t>
            </a:r>
            <a:r>
              <a:rPr lang="en-CA" sz="2000" dirty="0"/>
              <a:t>input of energy from the sun or chemicals </a:t>
            </a:r>
            <a:r>
              <a:rPr lang="en-CA" sz="2000" dirty="0" smtClean="0"/>
              <a:t>allows living things to do biological work</a:t>
            </a:r>
          </a:p>
          <a:p>
            <a:pPr lvl="1"/>
            <a:r>
              <a:rPr lang="en-CA" sz="2000" dirty="0" smtClean="0"/>
              <a:t>Example?</a:t>
            </a:r>
            <a:endParaRPr lang="en-CA" sz="2000" dirty="0"/>
          </a:p>
          <a:p>
            <a:r>
              <a:rPr lang="en-CA" sz="2000" dirty="0"/>
              <a:t>When organisms use energy to perform work, some energy is “lost” to the surroundings as heat</a:t>
            </a:r>
          </a:p>
          <a:p>
            <a:r>
              <a:rPr lang="en-CA" sz="2000" dirty="0"/>
              <a:t>As a result, energy flows through an ecosystem, usually entering as light and exiting as heat</a:t>
            </a:r>
            <a:endParaRPr lang="en-US" sz="2000" dirty="0"/>
          </a:p>
          <a:p>
            <a:r>
              <a:rPr lang="en-US" sz="2000" dirty="0"/>
              <a:t>Energy is NOT recycled in an ecosystem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362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01_09EFlowChemicalCycle-U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2704" y="480918"/>
            <a:ext cx="8546592" cy="5858256"/>
          </a:xfrm>
          <a:prstGeom prst="rect">
            <a:avLst/>
          </a:prstGeom>
        </p:spPr>
      </p:pic>
      <p:sp>
        <p:nvSpPr>
          <p:cNvPr id="9217" name="Rectangle 3"/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1200" dirty="0">
                <a:latin typeface="Arial" charset="0"/>
              </a:rPr>
              <a:t>Figure </a:t>
            </a:r>
            <a:r>
              <a:rPr lang="en-US" sz="1200" dirty="0">
                <a:latin typeface="Arial" charset="0"/>
              </a:rPr>
              <a:t>1.9</a:t>
            </a:r>
            <a:endParaRPr lang="en-US" sz="1200" dirty="0">
              <a:latin typeface="Arial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8" name="Text Box 31"/>
          <p:cNvSpPr txBox="1">
            <a:spLocks noChangeArrowheads="1"/>
          </p:cNvSpPr>
          <p:nvPr/>
        </p:nvSpPr>
        <p:spPr bwMode="auto">
          <a:xfrm>
            <a:off x="5454542" y="616320"/>
            <a:ext cx="2220326" cy="221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400" dirty="0">
                <a:solidFill>
                  <a:srgbClr val="FFFFFF"/>
                </a:solidFill>
                <a:latin typeface="Arial" charset="0"/>
              </a:rPr>
              <a:t>ENERGY FLOW</a:t>
            </a:r>
            <a:endParaRPr lang="en-US" sz="14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6" name="Text Box 31"/>
          <p:cNvSpPr txBox="1">
            <a:spLocks noChangeArrowheads="1"/>
          </p:cNvSpPr>
          <p:nvPr/>
        </p:nvSpPr>
        <p:spPr bwMode="auto">
          <a:xfrm>
            <a:off x="2471094" y="2767741"/>
            <a:ext cx="711597" cy="47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r>
              <a:rPr lang="en-US" sz="1400" dirty="0">
                <a:solidFill>
                  <a:srgbClr val="000000"/>
                </a:solidFill>
                <a:latin typeface="Arial" charset="0"/>
              </a:rPr>
              <a:t>Light</a:t>
            </a:r>
            <a:br>
              <a:rPr lang="en-US" sz="1400" dirty="0">
                <a:solidFill>
                  <a:srgbClr val="000000"/>
                </a:solidFill>
                <a:latin typeface="Arial" charset="0"/>
              </a:rPr>
            </a:br>
            <a:r>
              <a:rPr lang="en-US" sz="1400" dirty="0">
                <a:solidFill>
                  <a:srgbClr val="000000"/>
                </a:solidFill>
                <a:latin typeface="Arial" charset="0"/>
              </a:rPr>
              <a:t>energy</a:t>
            </a: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Text Box 31"/>
          <p:cNvSpPr txBox="1">
            <a:spLocks noChangeArrowheads="1"/>
          </p:cNvSpPr>
          <p:nvPr/>
        </p:nvSpPr>
        <p:spPr bwMode="auto">
          <a:xfrm>
            <a:off x="9281023" y="2899125"/>
            <a:ext cx="465256" cy="249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400" dirty="0">
                <a:solidFill>
                  <a:srgbClr val="FFFFFF"/>
                </a:solidFill>
                <a:latin typeface="Arial" charset="0"/>
              </a:rPr>
              <a:t>Heat</a:t>
            </a:r>
            <a:endParaRPr lang="en-US" sz="1400" dirty="0">
              <a:solidFill>
                <a:srgbClr val="FFFFFF"/>
              </a:solidFill>
              <a:latin typeface="Arial" charset="0"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8996310" y="1002280"/>
            <a:ext cx="0" cy="10784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 flipH="1">
            <a:off x="7961684" y="1484023"/>
            <a:ext cx="1034627" cy="119341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10"/>
          <p:cNvCxnSpPr/>
          <p:nvPr/>
        </p:nvCxnSpPr>
        <p:spPr bwMode="auto">
          <a:xfrm>
            <a:off x="9001784" y="4949291"/>
            <a:ext cx="0" cy="86494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Connector 12"/>
          <p:cNvCxnSpPr/>
          <p:nvPr/>
        </p:nvCxnSpPr>
        <p:spPr bwMode="auto">
          <a:xfrm flipH="1" flipV="1">
            <a:off x="7397838" y="4779586"/>
            <a:ext cx="1592998" cy="50364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/>
          <p:nvPr/>
        </p:nvCxnSpPr>
        <p:spPr bwMode="auto">
          <a:xfrm>
            <a:off x="3401658" y="4078868"/>
            <a:ext cx="10949" cy="82662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 Box 31"/>
          <p:cNvSpPr txBox="1">
            <a:spLocks noChangeArrowheads="1"/>
          </p:cNvSpPr>
          <p:nvPr/>
        </p:nvSpPr>
        <p:spPr bwMode="auto">
          <a:xfrm>
            <a:off x="5071349" y="2789638"/>
            <a:ext cx="711597" cy="47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r>
              <a:rPr lang="en-US" sz="1400" dirty="0">
                <a:solidFill>
                  <a:srgbClr val="000000"/>
                </a:solidFill>
                <a:latin typeface="Arial" charset="0"/>
              </a:rPr>
              <a:t>Chemical</a:t>
            </a:r>
            <a:br>
              <a:rPr lang="en-US" sz="1400" dirty="0">
                <a:solidFill>
                  <a:srgbClr val="000000"/>
                </a:solidFill>
                <a:latin typeface="Arial" charset="0"/>
              </a:rPr>
            </a:br>
            <a:r>
              <a:rPr lang="en-US" sz="1400" dirty="0">
                <a:solidFill>
                  <a:srgbClr val="000000"/>
                </a:solidFill>
                <a:latin typeface="Arial" charset="0"/>
              </a:rPr>
              <a:t>energy</a:t>
            </a: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2022142" y="4043267"/>
            <a:ext cx="1313813" cy="856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algn="r"/>
            <a:r>
              <a:rPr lang="en-US" sz="1400" dirty="0">
                <a:solidFill>
                  <a:srgbClr val="000000"/>
                </a:solidFill>
                <a:latin typeface="Arial" charset="0"/>
              </a:rPr>
              <a:t>Plants take</a:t>
            </a:r>
            <a:br>
              <a:rPr lang="en-US" sz="1400" dirty="0">
                <a:solidFill>
                  <a:srgbClr val="000000"/>
                </a:solidFill>
                <a:latin typeface="Arial" charset="0"/>
              </a:rPr>
            </a:br>
            <a:r>
              <a:rPr lang="en-US" sz="1400" dirty="0">
                <a:solidFill>
                  <a:srgbClr val="000000"/>
                </a:solidFill>
                <a:latin typeface="Arial" charset="0"/>
              </a:rPr>
              <a:t>up chemicals</a:t>
            </a:r>
            <a:br>
              <a:rPr lang="en-US" sz="1400" dirty="0">
                <a:solidFill>
                  <a:srgbClr val="000000"/>
                </a:solidFill>
                <a:latin typeface="Arial" charset="0"/>
              </a:rPr>
            </a:br>
            <a:r>
              <a:rPr lang="en-US" sz="1400" dirty="0">
                <a:solidFill>
                  <a:srgbClr val="000000"/>
                </a:solidFill>
                <a:latin typeface="Arial" charset="0"/>
              </a:rPr>
              <a:t>from the soil</a:t>
            </a:r>
            <a:br>
              <a:rPr lang="en-US" sz="1400" dirty="0">
                <a:solidFill>
                  <a:srgbClr val="000000"/>
                </a:solidFill>
                <a:latin typeface="Arial" charset="0"/>
              </a:rPr>
            </a:br>
            <a:r>
              <a:rPr lang="en-US" sz="1400" dirty="0">
                <a:solidFill>
                  <a:srgbClr val="000000"/>
                </a:solidFill>
                <a:latin typeface="Arial" charset="0"/>
              </a:rPr>
              <a:t>and air.</a:t>
            </a: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5668041" y="5143607"/>
            <a:ext cx="1034571" cy="276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pPr algn="ctr"/>
            <a:r>
              <a:rPr lang="en-US" sz="1400" dirty="0">
                <a:solidFill>
                  <a:srgbClr val="000000"/>
                </a:solidFill>
                <a:latin typeface="Arial" charset="0"/>
              </a:rPr>
              <a:t>Chemicals</a:t>
            </a: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9067531" y="4934924"/>
            <a:ext cx="1308284" cy="862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  <a:latin typeface="Arial" charset="0"/>
              </a:rPr>
              <a:t>Decomposers</a:t>
            </a:r>
            <a:br>
              <a:rPr lang="en-US" sz="1400" dirty="0">
                <a:solidFill>
                  <a:srgbClr val="000000"/>
                </a:solidFill>
                <a:latin typeface="Arial" charset="0"/>
              </a:rPr>
            </a:br>
            <a:r>
              <a:rPr lang="en-US" sz="1400" dirty="0">
                <a:solidFill>
                  <a:srgbClr val="000000"/>
                </a:solidFill>
                <a:latin typeface="Arial" charset="0"/>
              </a:rPr>
              <a:t>return </a:t>
            </a:r>
            <a:br>
              <a:rPr lang="en-US" sz="1400" dirty="0">
                <a:solidFill>
                  <a:srgbClr val="000000"/>
                </a:solidFill>
                <a:latin typeface="Arial" charset="0"/>
              </a:rPr>
            </a:br>
            <a:r>
              <a:rPr lang="en-US" sz="1400" dirty="0">
                <a:solidFill>
                  <a:srgbClr val="000000"/>
                </a:solidFill>
                <a:latin typeface="Arial" charset="0"/>
              </a:rPr>
              <a:t>chemicals</a:t>
            </a:r>
            <a:br>
              <a:rPr lang="en-US" sz="1400" dirty="0">
                <a:solidFill>
                  <a:srgbClr val="000000"/>
                </a:solidFill>
                <a:latin typeface="Arial" charset="0"/>
              </a:rPr>
            </a:br>
            <a:r>
              <a:rPr lang="en-US" sz="1400" dirty="0">
                <a:solidFill>
                  <a:srgbClr val="000000"/>
                </a:solidFill>
                <a:latin typeface="Arial" charset="0"/>
              </a:rPr>
              <a:t>to the soil.</a:t>
            </a: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8" name="Text Box 31"/>
          <p:cNvSpPr txBox="1">
            <a:spLocks noChangeArrowheads="1"/>
          </p:cNvSpPr>
          <p:nvPr/>
        </p:nvSpPr>
        <p:spPr bwMode="auto">
          <a:xfrm>
            <a:off x="9067531" y="976966"/>
            <a:ext cx="1160479" cy="109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  <a:latin typeface="Arial" charset="0"/>
              </a:rPr>
              <a:t>Chemicals</a:t>
            </a:r>
            <a:br>
              <a:rPr lang="en-US" sz="1400" dirty="0">
                <a:solidFill>
                  <a:srgbClr val="000000"/>
                </a:solidFill>
                <a:latin typeface="Arial" charset="0"/>
              </a:rPr>
            </a:br>
            <a:r>
              <a:rPr lang="en-US" sz="1400" dirty="0">
                <a:solidFill>
                  <a:srgbClr val="000000"/>
                </a:solidFill>
                <a:latin typeface="Arial" charset="0"/>
              </a:rPr>
              <a:t>pass to</a:t>
            </a:r>
            <a:br>
              <a:rPr lang="en-US" sz="1400" dirty="0">
                <a:solidFill>
                  <a:srgbClr val="000000"/>
                </a:solidFill>
                <a:latin typeface="Arial" charset="0"/>
              </a:rPr>
            </a:br>
            <a:r>
              <a:rPr lang="en-US" sz="1400" dirty="0">
                <a:solidFill>
                  <a:srgbClr val="000000"/>
                </a:solidFill>
                <a:latin typeface="Arial" charset="0"/>
              </a:rPr>
              <a:t>organisms</a:t>
            </a:r>
            <a:br>
              <a:rPr lang="en-US" sz="1400" dirty="0">
                <a:solidFill>
                  <a:srgbClr val="000000"/>
                </a:solidFill>
                <a:latin typeface="Arial" charset="0"/>
              </a:rPr>
            </a:br>
            <a:r>
              <a:rPr lang="en-US" sz="1400" dirty="0">
                <a:solidFill>
                  <a:srgbClr val="000000"/>
                </a:solidFill>
                <a:latin typeface="Arial" charset="0"/>
              </a:rPr>
              <a:t>that eat the</a:t>
            </a:r>
            <a:br>
              <a:rPr lang="en-US" sz="1400" dirty="0">
                <a:solidFill>
                  <a:srgbClr val="000000"/>
                </a:solidFill>
                <a:latin typeface="Arial" charset="0"/>
              </a:rPr>
            </a:br>
            <a:r>
              <a:rPr lang="en-US" sz="1400" dirty="0">
                <a:solidFill>
                  <a:srgbClr val="000000"/>
                </a:solidFill>
                <a:latin typeface="Arial" charset="0"/>
              </a:rPr>
              <a:t>plants.</a:t>
            </a: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2" name="Picture 1" descr="01_09EFlowChemicalCycle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690" y="1442382"/>
            <a:ext cx="1938593" cy="649246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 bwMode="auto">
          <a:xfrm flipV="1">
            <a:off x="3406775" y="4321176"/>
            <a:ext cx="1231900" cy="16827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71997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organisms get the 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29409"/>
            <a:ext cx="10058400" cy="4305631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Producers: turn inorganic E into organic E</a:t>
            </a:r>
          </a:p>
          <a:p>
            <a:pPr lvl="1"/>
            <a:r>
              <a:rPr lang="en-US" sz="2400" dirty="0" smtClean="0"/>
              <a:t>Photosynthesis</a:t>
            </a:r>
          </a:p>
          <a:p>
            <a:pPr lvl="1"/>
            <a:r>
              <a:rPr lang="en-US" sz="2400" dirty="0" smtClean="0"/>
              <a:t>Chemosynthesis</a:t>
            </a:r>
          </a:p>
          <a:p>
            <a:r>
              <a:rPr lang="en-US" sz="2400" dirty="0" smtClean="0"/>
              <a:t>Consumers: must get E from organic source</a:t>
            </a:r>
          </a:p>
          <a:p>
            <a:pPr lvl="1"/>
            <a:r>
              <a:rPr lang="en-US" sz="2400" dirty="0" smtClean="0"/>
              <a:t>Herbivore</a:t>
            </a:r>
          </a:p>
          <a:p>
            <a:pPr lvl="1"/>
            <a:r>
              <a:rPr lang="en-US" sz="2400" dirty="0" smtClean="0"/>
              <a:t>Carnivore</a:t>
            </a:r>
          </a:p>
          <a:p>
            <a:pPr lvl="1"/>
            <a:r>
              <a:rPr lang="en-US" sz="2400" dirty="0" smtClean="0"/>
              <a:t>Omnivore</a:t>
            </a:r>
          </a:p>
          <a:p>
            <a:pPr lvl="1"/>
            <a:r>
              <a:rPr lang="en-US" sz="2400" dirty="0" smtClean="0"/>
              <a:t>Decomposer</a:t>
            </a:r>
          </a:p>
          <a:p>
            <a:r>
              <a:rPr lang="en-US" sz="2400" dirty="0" smtClean="0"/>
              <a:t>Food (chain) web: illustrates the passing </a:t>
            </a:r>
            <a:r>
              <a:rPr lang="en-US" sz="2400" smtClean="0"/>
              <a:t>of E and matter </a:t>
            </a:r>
            <a:r>
              <a:rPr lang="en-US" sz="2400" dirty="0" smtClean="0"/>
              <a:t>through a community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7493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1_10_AcaciaInteractions-U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088" y="134496"/>
            <a:ext cx="8497824" cy="6437376"/>
          </a:xfrm>
          <a:prstGeom prst="rect">
            <a:avLst/>
          </a:prstGeom>
        </p:spPr>
      </p:pic>
      <p:sp>
        <p:nvSpPr>
          <p:cNvPr id="9217" name="Rectangle 3"/>
          <p:cNvSpPr>
            <a:spLocks noGrp="1" noChangeArrowheads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 eaLnBrk="1" hangingPunct="1"/>
            <a:r>
              <a:rPr lang="en-US" sz="1200" dirty="0">
                <a:latin typeface="Arial" charset="0"/>
              </a:rPr>
              <a:t>Figure </a:t>
            </a:r>
            <a:r>
              <a:rPr lang="en-US" sz="1200" dirty="0">
                <a:latin typeface="Arial" charset="0"/>
              </a:rPr>
              <a:t>1.10</a:t>
            </a:r>
            <a:endParaRPr lang="en-US" sz="1200" dirty="0"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8" name="Text Box 31"/>
          <p:cNvSpPr txBox="1">
            <a:spLocks noChangeArrowheads="1"/>
          </p:cNvSpPr>
          <p:nvPr/>
        </p:nvSpPr>
        <p:spPr bwMode="auto">
          <a:xfrm>
            <a:off x="6261437" y="272564"/>
            <a:ext cx="1334187" cy="348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750" dirty="0">
                <a:solidFill>
                  <a:srgbClr val="000000"/>
                </a:solidFill>
                <a:latin typeface="Arial" charset="0"/>
              </a:rPr>
              <a:t>Sunlight</a:t>
            </a:r>
            <a:endParaRPr lang="en-US" sz="175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" name="Text Box 31"/>
          <p:cNvSpPr txBox="1">
            <a:spLocks noChangeArrowheads="1"/>
          </p:cNvSpPr>
          <p:nvPr/>
        </p:nvSpPr>
        <p:spPr bwMode="auto">
          <a:xfrm>
            <a:off x="8366173" y="907534"/>
            <a:ext cx="2011983" cy="1140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700" dirty="0">
                <a:solidFill>
                  <a:srgbClr val="000000"/>
                </a:solidFill>
                <a:latin typeface="Arial" charset="0"/>
              </a:rPr>
              <a:t>Leaves take in</a:t>
            </a:r>
            <a:br>
              <a:rPr lang="en-US" sz="1700" dirty="0">
                <a:solidFill>
                  <a:srgbClr val="000000"/>
                </a:solidFill>
                <a:latin typeface="Arial" charset="0"/>
              </a:rPr>
            </a:br>
            <a:r>
              <a:rPr lang="en-US" sz="1700" dirty="0">
                <a:solidFill>
                  <a:srgbClr val="000000"/>
                </a:solidFill>
                <a:latin typeface="Arial" charset="0"/>
              </a:rPr>
              <a:t>carbon dioxide</a:t>
            </a:r>
            <a:br>
              <a:rPr lang="en-US" sz="1700" dirty="0">
                <a:solidFill>
                  <a:srgbClr val="000000"/>
                </a:solidFill>
                <a:latin typeface="Arial" charset="0"/>
              </a:rPr>
            </a:br>
            <a:r>
              <a:rPr lang="en-US" sz="1700" dirty="0">
                <a:solidFill>
                  <a:srgbClr val="000000"/>
                </a:solidFill>
                <a:latin typeface="Arial" charset="0"/>
              </a:rPr>
              <a:t>from the air and</a:t>
            </a:r>
            <a:br>
              <a:rPr lang="en-US" sz="1700" dirty="0">
                <a:solidFill>
                  <a:srgbClr val="000000"/>
                </a:solidFill>
                <a:latin typeface="Arial" charset="0"/>
              </a:rPr>
            </a:br>
            <a:r>
              <a:rPr lang="en-US" sz="1700" dirty="0">
                <a:solidFill>
                  <a:srgbClr val="000000"/>
                </a:solidFill>
                <a:latin typeface="Arial" charset="0"/>
              </a:rPr>
              <a:t>release oxygen.</a:t>
            </a:r>
            <a:endParaRPr lang="en-US" sz="17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Text Box 31"/>
          <p:cNvSpPr txBox="1">
            <a:spLocks noChangeArrowheads="1"/>
          </p:cNvSpPr>
          <p:nvPr/>
        </p:nvSpPr>
        <p:spPr bwMode="auto">
          <a:xfrm>
            <a:off x="7609896" y="4774413"/>
            <a:ext cx="2632699" cy="16037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700" dirty="0">
                <a:solidFill>
                  <a:srgbClr val="000000"/>
                </a:solidFill>
                <a:latin typeface="Arial" charset="0"/>
              </a:rPr>
              <a:t>Animals eat leaves</a:t>
            </a:r>
            <a:br>
              <a:rPr lang="en-US" sz="1700" dirty="0">
                <a:solidFill>
                  <a:srgbClr val="000000"/>
                </a:solidFill>
                <a:latin typeface="Arial" charset="0"/>
              </a:rPr>
            </a:br>
            <a:r>
              <a:rPr lang="en-US" sz="1700" dirty="0">
                <a:solidFill>
                  <a:srgbClr val="000000"/>
                </a:solidFill>
                <a:latin typeface="Arial" charset="0"/>
              </a:rPr>
              <a:t>and fruit from the tree,</a:t>
            </a:r>
            <a:br>
              <a:rPr lang="en-US" sz="1700" dirty="0">
                <a:solidFill>
                  <a:srgbClr val="000000"/>
                </a:solidFill>
                <a:latin typeface="Arial" charset="0"/>
              </a:rPr>
            </a:br>
            <a:r>
              <a:rPr lang="en-US" sz="1700" dirty="0">
                <a:solidFill>
                  <a:srgbClr val="000000"/>
                </a:solidFill>
                <a:latin typeface="Arial" charset="0"/>
              </a:rPr>
              <a:t>returning nutrients</a:t>
            </a:r>
            <a:br>
              <a:rPr lang="en-US" sz="1700" dirty="0">
                <a:solidFill>
                  <a:srgbClr val="000000"/>
                </a:solidFill>
                <a:latin typeface="Arial" charset="0"/>
              </a:rPr>
            </a:br>
            <a:r>
              <a:rPr lang="en-US" sz="1700" dirty="0">
                <a:solidFill>
                  <a:srgbClr val="000000"/>
                </a:solidFill>
                <a:latin typeface="Arial" charset="0"/>
              </a:rPr>
              <a:t>and minerals to the</a:t>
            </a:r>
            <a:br>
              <a:rPr lang="en-US" sz="1700" dirty="0">
                <a:solidFill>
                  <a:srgbClr val="000000"/>
                </a:solidFill>
                <a:latin typeface="Arial" charset="0"/>
              </a:rPr>
            </a:br>
            <a:r>
              <a:rPr lang="en-US" sz="1700" dirty="0">
                <a:solidFill>
                  <a:srgbClr val="000000"/>
                </a:solidFill>
                <a:latin typeface="Arial" charset="0"/>
              </a:rPr>
              <a:t>soil in their waste</a:t>
            </a:r>
            <a:br>
              <a:rPr lang="en-US" sz="1700" dirty="0">
                <a:solidFill>
                  <a:srgbClr val="000000"/>
                </a:solidFill>
                <a:latin typeface="Arial" charset="0"/>
              </a:rPr>
            </a:br>
            <a:r>
              <a:rPr lang="en-US" sz="1700" dirty="0">
                <a:solidFill>
                  <a:srgbClr val="000000"/>
                </a:solidFill>
                <a:latin typeface="Arial" charset="0"/>
              </a:rPr>
              <a:t>products.</a:t>
            </a:r>
            <a:endParaRPr lang="en-US" sz="17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Text Box 31"/>
          <p:cNvSpPr txBox="1">
            <a:spLocks noChangeArrowheads="1"/>
          </p:cNvSpPr>
          <p:nvPr/>
        </p:nvSpPr>
        <p:spPr bwMode="auto">
          <a:xfrm>
            <a:off x="3585930" y="4531839"/>
            <a:ext cx="1526822" cy="1832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700" dirty="0">
                <a:solidFill>
                  <a:srgbClr val="000000"/>
                </a:solidFill>
                <a:latin typeface="Arial" charset="0"/>
              </a:rPr>
              <a:t>Water and</a:t>
            </a:r>
            <a:br>
              <a:rPr lang="en-US" sz="1700" dirty="0">
                <a:solidFill>
                  <a:srgbClr val="000000"/>
                </a:solidFill>
                <a:latin typeface="Arial" charset="0"/>
              </a:rPr>
            </a:br>
            <a:r>
              <a:rPr lang="en-US" sz="1700" dirty="0">
                <a:solidFill>
                  <a:srgbClr val="000000"/>
                </a:solidFill>
                <a:latin typeface="Arial" charset="0"/>
              </a:rPr>
              <a:t>minerals in</a:t>
            </a:r>
            <a:br>
              <a:rPr lang="en-US" sz="1700" dirty="0">
                <a:solidFill>
                  <a:srgbClr val="000000"/>
                </a:solidFill>
                <a:latin typeface="Arial" charset="0"/>
              </a:rPr>
            </a:br>
            <a:r>
              <a:rPr lang="en-US" sz="1700" dirty="0">
                <a:solidFill>
                  <a:srgbClr val="000000"/>
                </a:solidFill>
                <a:latin typeface="Arial" charset="0"/>
              </a:rPr>
              <a:t>the soil are</a:t>
            </a:r>
            <a:br>
              <a:rPr lang="en-US" sz="1700" dirty="0">
                <a:solidFill>
                  <a:srgbClr val="000000"/>
                </a:solidFill>
                <a:latin typeface="Arial" charset="0"/>
              </a:rPr>
            </a:br>
            <a:r>
              <a:rPr lang="en-US" sz="1700" dirty="0">
                <a:solidFill>
                  <a:srgbClr val="000000"/>
                </a:solidFill>
                <a:latin typeface="Arial" charset="0"/>
              </a:rPr>
              <a:t>taken up</a:t>
            </a:r>
            <a:br>
              <a:rPr lang="en-US" sz="1700" dirty="0">
                <a:solidFill>
                  <a:srgbClr val="000000"/>
                </a:solidFill>
                <a:latin typeface="Arial" charset="0"/>
              </a:rPr>
            </a:br>
            <a:r>
              <a:rPr lang="en-US" sz="1700" dirty="0">
                <a:solidFill>
                  <a:srgbClr val="000000"/>
                </a:solidFill>
                <a:latin typeface="Arial" charset="0"/>
              </a:rPr>
              <a:t>by the tree</a:t>
            </a:r>
            <a:br>
              <a:rPr lang="en-US" sz="1700" dirty="0">
                <a:solidFill>
                  <a:srgbClr val="000000"/>
                </a:solidFill>
                <a:latin typeface="Arial" charset="0"/>
              </a:rPr>
            </a:br>
            <a:r>
              <a:rPr lang="en-US" sz="1700" dirty="0">
                <a:solidFill>
                  <a:srgbClr val="000000"/>
                </a:solidFill>
                <a:latin typeface="Arial" charset="0"/>
              </a:rPr>
              <a:t>through its</a:t>
            </a:r>
            <a:br>
              <a:rPr lang="en-US" sz="1700" dirty="0">
                <a:solidFill>
                  <a:srgbClr val="000000"/>
                </a:solidFill>
                <a:latin typeface="Arial" charset="0"/>
              </a:rPr>
            </a:br>
            <a:r>
              <a:rPr lang="en-US" sz="1700" dirty="0">
                <a:solidFill>
                  <a:srgbClr val="000000"/>
                </a:solidFill>
                <a:latin typeface="Arial" charset="0"/>
              </a:rPr>
              <a:t>roots.</a:t>
            </a:r>
            <a:endParaRPr lang="en-US" sz="17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" name="Text Box 31"/>
          <p:cNvSpPr txBox="1">
            <a:spLocks noChangeArrowheads="1"/>
          </p:cNvSpPr>
          <p:nvPr/>
        </p:nvSpPr>
        <p:spPr bwMode="auto">
          <a:xfrm>
            <a:off x="3272005" y="807653"/>
            <a:ext cx="2454331" cy="704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700" dirty="0">
                <a:solidFill>
                  <a:srgbClr val="000000"/>
                </a:solidFill>
                <a:latin typeface="Arial" charset="0"/>
              </a:rPr>
              <a:t>Leaves absorb light</a:t>
            </a:r>
            <a:br>
              <a:rPr lang="en-US" sz="1700" dirty="0">
                <a:solidFill>
                  <a:srgbClr val="000000"/>
                </a:solidFill>
                <a:latin typeface="Arial" charset="0"/>
              </a:rPr>
            </a:br>
            <a:r>
              <a:rPr lang="en-US" sz="1700" dirty="0">
                <a:solidFill>
                  <a:srgbClr val="000000"/>
                </a:solidFill>
                <a:latin typeface="Arial" charset="0"/>
              </a:rPr>
              <a:t>energy from the sun.</a:t>
            </a:r>
            <a:endParaRPr lang="en-US" sz="17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" name="Text Box 31"/>
          <p:cNvSpPr txBox="1">
            <a:spLocks noChangeArrowheads="1"/>
          </p:cNvSpPr>
          <p:nvPr/>
        </p:nvSpPr>
        <p:spPr bwMode="auto">
          <a:xfrm>
            <a:off x="2601344" y="2548627"/>
            <a:ext cx="2147539" cy="1646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700" dirty="0">
                <a:solidFill>
                  <a:srgbClr val="000000"/>
                </a:solidFill>
                <a:latin typeface="Arial" charset="0"/>
              </a:rPr>
              <a:t>Leaves fall to the </a:t>
            </a:r>
            <a:br>
              <a:rPr lang="en-US" sz="1700" dirty="0">
                <a:solidFill>
                  <a:srgbClr val="000000"/>
                </a:solidFill>
                <a:latin typeface="Arial" charset="0"/>
              </a:rPr>
            </a:br>
            <a:r>
              <a:rPr lang="en-US" sz="1700" dirty="0">
                <a:solidFill>
                  <a:srgbClr val="000000"/>
                </a:solidFill>
                <a:latin typeface="Arial" charset="0"/>
              </a:rPr>
              <a:t>ground and are</a:t>
            </a:r>
            <a:br>
              <a:rPr lang="en-US" sz="1700" dirty="0">
                <a:solidFill>
                  <a:srgbClr val="000000"/>
                </a:solidFill>
                <a:latin typeface="Arial" charset="0"/>
              </a:rPr>
            </a:br>
            <a:r>
              <a:rPr lang="en-US" sz="1700" dirty="0">
                <a:solidFill>
                  <a:srgbClr val="000000"/>
                </a:solidFill>
                <a:latin typeface="Arial" charset="0"/>
              </a:rPr>
              <a:t>decomposed by</a:t>
            </a:r>
            <a:br>
              <a:rPr lang="en-US" sz="1700" dirty="0">
                <a:solidFill>
                  <a:srgbClr val="000000"/>
                </a:solidFill>
                <a:latin typeface="Arial" charset="0"/>
              </a:rPr>
            </a:br>
            <a:r>
              <a:rPr lang="en-US" sz="1700" dirty="0">
                <a:solidFill>
                  <a:srgbClr val="000000"/>
                </a:solidFill>
                <a:latin typeface="Arial" charset="0"/>
              </a:rPr>
              <a:t>organisms that</a:t>
            </a:r>
            <a:br>
              <a:rPr lang="en-US" sz="1700" dirty="0">
                <a:solidFill>
                  <a:srgbClr val="000000"/>
                </a:solidFill>
                <a:latin typeface="Arial" charset="0"/>
              </a:rPr>
            </a:br>
            <a:r>
              <a:rPr lang="en-US" sz="1700" dirty="0">
                <a:solidFill>
                  <a:srgbClr val="000000"/>
                </a:solidFill>
                <a:latin typeface="Arial" charset="0"/>
              </a:rPr>
              <a:t>return minerals</a:t>
            </a:r>
            <a:br>
              <a:rPr lang="en-US" sz="1700" dirty="0">
                <a:solidFill>
                  <a:srgbClr val="000000"/>
                </a:solidFill>
                <a:latin typeface="Arial" charset="0"/>
              </a:rPr>
            </a:br>
            <a:r>
              <a:rPr lang="en-US" sz="1700" dirty="0">
                <a:solidFill>
                  <a:srgbClr val="000000"/>
                </a:solidFill>
                <a:latin typeface="Arial" charset="0"/>
              </a:rPr>
              <a:t>to the soil.</a:t>
            </a:r>
            <a:endParaRPr lang="en-US" sz="17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" name="Text Box 31"/>
          <p:cNvSpPr txBox="1">
            <a:spLocks noChangeArrowheads="1"/>
          </p:cNvSpPr>
          <p:nvPr/>
        </p:nvSpPr>
        <p:spPr bwMode="auto">
          <a:xfrm>
            <a:off x="7783742" y="975924"/>
            <a:ext cx="642122" cy="33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650" dirty="0">
                <a:solidFill>
                  <a:srgbClr val="FFFFFF"/>
                </a:solidFill>
                <a:latin typeface="Arial" charset="0"/>
              </a:rPr>
              <a:t>CO</a:t>
            </a:r>
            <a:r>
              <a:rPr lang="en-US" sz="1650" baseline="-25000" dirty="0">
                <a:solidFill>
                  <a:srgbClr val="FFFFFF"/>
                </a:solidFill>
                <a:latin typeface="Arial" charset="0"/>
              </a:rPr>
              <a:t>2</a:t>
            </a:r>
            <a:endParaRPr lang="en-US" sz="1650" baseline="-250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1" name="Text Box 31"/>
          <p:cNvSpPr txBox="1">
            <a:spLocks noChangeArrowheads="1"/>
          </p:cNvSpPr>
          <p:nvPr/>
        </p:nvSpPr>
        <p:spPr bwMode="auto">
          <a:xfrm>
            <a:off x="8289687" y="2115123"/>
            <a:ext cx="293444" cy="314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US" sz="1650" dirty="0">
                <a:solidFill>
                  <a:srgbClr val="FFFFFF"/>
                </a:solidFill>
                <a:latin typeface="Arial" charset="0"/>
              </a:rPr>
              <a:t>O</a:t>
            </a:r>
            <a:r>
              <a:rPr lang="en-US" sz="1650" baseline="-25000" dirty="0">
                <a:solidFill>
                  <a:srgbClr val="FFFFFF"/>
                </a:solidFill>
                <a:latin typeface="Arial" charset="0"/>
              </a:rPr>
              <a:t>2</a:t>
            </a:r>
            <a:endParaRPr lang="en-US" sz="1650" baseline="-25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99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Nutrients cycle in the ecosystem</a:t>
            </a:r>
          </a:p>
          <a:p>
            <a:pPr lvl="1"/>
            <a:r>
              <a:rPr lang="en-US" sz="2400" dirty="0" smtClean="0"/>
              <a:t>Examples:</a:t>
            </a:r>
          </a:p>
          <a:p>
            <a:pPr lvl="1"/>
            <a:r>
              <a:rPr lang="en-US" sz="2400" dirty="0" smtClean="0">
                <a:hlinkClick r:id="rId2"/>
              </a:rPr>
              <a:t>Video</a:t>
            </a:r>
            <a:endParaRPr lang="en-US" sz="2400" dirty="0" smtClean="0"/>
          </a:p>
          <a:p>
            <a:r>
              <a:rPr lang="en-US" sz="2400" dirty="0" smtClean="0"/>
              <a:t>Energy does NOT cycle</a:t>
            </a:r>
          </a:p>
          <a:p>
            <a:pPr lvl="1"/>
            <a:r>
              <a:rPr lang="en-US" sz="2400" dirty="0" smtClean="0"/>
              <a:t>Every energy interaction transfers about 1/10 the available energy to the next organism</a:t>
            </a:r>
          </a:p>
          <a:p>
            <a:pPr lvl="1"/>
            <a:r>
              <a:rPr lang="en-US" sz="2400" dirty="0" smtClean="0">
                <a:hlinkClick r:id="rId3"/>
              </a:rPr>
              <a:t>Video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8322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70</TotalTime>
  <Words>207</Words>
  <Application>Microsoft Office PowerPoint</Application>
  <PresentationFormat>Widescreen</PresentationFormat>
  <Paragraphs>49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ＭＳ Ｐゴシック</vt:lpstr>
      <vt:lpstr>Arial</vt:lpstr>
      <vt:lpstr>Calibri</vt:lpstr>
      <vt:lpstr>Century Gothic</vt:lpstr>
      <vt:lpstr>Garamond</vt:lpstr>
      <vt:lpstr>Times</vt:lpstr>
      <vt:lpstr>Times New Roman</vt:lpstr>
      <vt:lpstr>Savon</vt:lpstr>
      <vt:lpstr>Biology</vt:lpstr>
      <vt:lpstr>Energy</vt:lpstr>
      <vt:lpstr>Figure 1.9</vt:lpstr>
      <vt:lpstr>Where do organisms get the E?</vt:lpstr>
      <vt:lpstr>Figure 1.10</vt:lpstr>
      <vt:lpstr>Remember!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Biology</dc:title>
  <dc:creator>Elizabeth Greenman</dc:creator>
  <cp:lastModifiedBy>Elizabeth Greenman</cp:lastModifiedBy>
  <cp:revision>8</cp:revision>
  <dcterms:created xsi:type="dcterms:W3CDTF">2016-08-12T17:55:07Z</dcterms:created>
  <dcterms:modified xsi:type="dcterms:W3CDTF">2016-08-12T19:05:25Z</dcterms:modified>
</cp:coreProperties>
</file>