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1" r:id="rId11"/>
    <p:sldId id="267" r:id="rId12"/>
    <p:sldId id="265" r:id="rId13"/>
    <p:sldId id="266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7D3AB5-054E-4A70-A3F9-87DF1F0D4A9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70802EB0-59A3-4BC4-8DF2-311C0899A16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DNA</a:t>
          </a:r>
        </a:p>
      </dgm:t>
    </dgm:pt>
    <dgm:pt modelId="{26611B50-8865-41CF-9925-368B0D5D4FB5}" type="parTrans" cxnId="{A51B16D1-06A8-4694-9822-1368F6FFAD52}">
      <dgm:prSet/>
      <dgm:spPr/>
      <dgm:t>
        <a:bodyPr/>
        <a:lstStyle/>
        <a:p>
          <a:endParaRPr lang="en-US"/>
        </a:p>
      </dgm:t>
    </dgm:pt>
    <dgm:pt modelId="{7471DF92-E91E-4958-827E-44E2B080D3C8}" type="sibTrans" cxnId="{A51B16D1-06A8-4694-9822-1368F6FFAD52}">
      <dgm:prSet/>
      <dgm:spPr/>
      <dgm:t>
        <a:bodyPr/>
        <a:lstStyle/>
        <a:p>
          <a:endParaRPr lang="en-US"/>
        </a:p>
      </dgm:t>
    </dgm:pt>
    <dgm:pt modelId="{0799FFCB-4B05-4CD8-8D43-73A97B65EEF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RNA</a:t>
          </a:r>
          <a:endParaRPr kumimoji="0" lang="en-US" alt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084C6F14-3450-42C3-8E21-A0C470BAB842}" type="parTrans" cxnId="{4A7C92CF-5C6A-4E95-BE8A-F373E86BE821}">
      <dgm:prSet/>
      <dgm:spPr/>
      <dgm:t>
        <a:bodyPr/>
        <a:lstStyle/>
        <a:p>
          <a:endParaRPr lang="en-US"/>
        </a:p>
      </dgm:t>
    </dgm:pt>
    <dgm:pt modelId="{459144EB-9795-4D24-939C-E57D5D369599}" type="sibTrans" cxnId="{4A7C92CF-5C6A-4E95-BE8A-F373E86BE821}">
      <dgm:prSet/>
      <dgm:spPr/>
      <dgm:t>
        <a:bodyPr/>
        <a:lstStyle/>
        <a:p>
          <a:endParaRPr lang="en-US"/>
        </a:p>
      </dgm:t>
    </dgm:pt>
    <dgm:pt modelId="{0F08A0C4-A090-456B-8AA6-1A78CEC7938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Protein</a:t>
          </a:r>
          <a:endParaRPr kumimoji="0" lang="en-US" alt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9C911F80-981B-409D-9B18-CA0EE524EF1C}" type="parTrans" cxnId="{7824529D-8FA2-449F-B595-454B662F3D46}">
      <dgm:prSet/>
      <dgm:spPr/>
      <dgm:t>
        <a:bodyPr/>
        <a:lstStyle/>
        <a:p>
          <a:endParaRPr lang="en-US"/>
        </a:p>
      </dgm:t>
    </dgm:pt>
    <dgm:pt modelId="{3133EDBB-A98A-4F53-B853-FDCEC3B6C535}" type="sibTrans" cxnId="{7824529D-8FA2-449F-B595-454B662F3D46}">
      <dgm:prSet/>
      <dgm:spPr/>
      <dgm:t>
        <a:bodyPr/>
        <a:lstStyle/>
        <a:p>
          <a:endParaRPr lang="en-US"/>
        </a:p>
      </dgm:t>
    </dgm:pt>
    <dgm:pt modelId="{EA45C9AE-8F3A-400F-A510-80FBB4EAA24E}" type="pres">
      <dgm:prSet presAssocID="{817D3AB5-054E-4A70-A3F9-87DF1F0D4A9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C063D2F-9E3D-4B81-A73A-48539DEA2EA9}" type="pres">
      <dgm:prSet presAssocID="{70802EB0-59A3-4BC4-8DF2-311C0899A16D}" presName="hierRoot1" presStyleCnt="0">
        <dgm:presLayoutVars>
          <dgm:hierBranch/>
        </dgm:presLayoutVars>
      </dgm:prSet>
      <dgm:spPr/>
    </dgm:pt>
    <dgm:pt modelId="{AA92E0EE-B7A2-4C33-B338-C633953B1097}" type="pres">
      <dgm:prSet presAssocID="{70802EB0-59A3-4BC4-8DF2-311C0899A16D}" presName="rootComposite1" presStyleCnt="0"/>
      <dgm:spPr/>
    </dgm:pt>
    <dgm:pt modelId="{236060AD-A166-4031-ABD7-7E6D7661E589}" type="pres">
      <dgm:prSet presAssocID="{70802EB0-59A3-4BC4-8DF2-311C0899A16D}" presName="rootText1" presStyleLbl="node0" presStyleIdx="0" presStyleCnt="1" custScaleX="107804" custScaleY="99745">
        <dgm:presLayoutVars>
          <dgm:chPref val="3"/>
        </dgm:presLayoutVars>
      </dgm:prSet>
      <dgm:spPr/>
    </dgm:pt>
    <dgm:pt modelId="{A3EEC4DD-DCBA-4F66-B5D2-A6B1595EDE1C}" type="pres">
      <dgm:prSet presAssocID="{70802EB0-59A3-4BC4-8DF2-311C0899A16D}" presName="rootConnector1" presStyleLbl="node1" presStyleIdx="0" presStyleCnt="0"/>
      <dgm:spPr/>
    </dgm:pt>
    <dgm:pt modelId="{8E358C78-3D0C-4BBC-BE29-19EE0745CD65}" type="pres">
      <dgm:prSet presAssocID="{70802EB0-59A3-4BC4-8DF2-311C0899A16D}" presName="hierChild2" presStyleCnt="0"/>
      <dgm:spPr/>
    </dgm:pt>
    <dgm:pt modelId="{FDC78E62-BFDD-47F8-B624-83040FA2F0E9}" type="pres">
      <dgm:prSet presAssocID="{084C6F14-3450-42C3-8E21-A0C470BAB842}" presName="Name35" presStyleLbl="parChTrans1D2" presStyleIdx="0" presStyleCnt="1"/>
      <dgm:spPr/>
    </dgm:pt>
    <dgm:pt modelId="{DB18AE93-2FD2-4F40-A7AE-A763DADB863E}" type="pres">
      <dgm:prSet presAssocID="{0799FFCB-4B05-4CD8-8D43-73A97B65EEF1}" presName="hierRoot2" presStyleCnt="0">
        <dgm:presLayoutVars>
          <dgm:hierBranch/>
        </dgm:presLayoutVars>
      </dgm:prSet>
      <dgm:spPr/>
    </dgm:pt>
    <dgm:pt modelId="{D8B784A6-25E1-4093-B208-E31F7755755F}" type="pres">
      <dgm:prSet presAssocID="{0799FFCB-4B05-4CD8-8D43-73A97B65EEF1}" presName="rootComposite" presStyleCnt="0"/>
      <dgm:spPr/>
    </dgm:pt>
    <dgm:pt modelId="{5A0B8F91-29D8-4365-A11E-791DFC4AE9BB}" type="pres">
      <dgm:prSet presAssocID="{0799FFCB-4B05-4CD8-8D43-73A97B65EEF1}" presName="rootText" presStyleLbl="node2" presStyleIdx="0" presStyleCnt="1">
        <dgm:presLayoutVars>
          <dgm:chPref val="3"/>
        </dgm:presLayoutVars>
      </dgm:prSet>
      <dgm:spPr/>
    </dgm:pt>
    <dgm:pt modelId="{1993416F-60D9-419B-95A3-624C47CC77BB}" type="pres">
      <dgm:prSet presAssocID="{0799FFCB-4B05-4CD8-8D43-73A97B65EEF1}" presName="rootConnector" presStyleLbl="node2" presStyleIdx="0" presStyleCnt="1"/>
      <dgm:spPr/>
    </dgm:pt>
    <dgm:pt modelId="{E98870D7-6B0F-4216-BD2C-F245E287431C}" type="pres">
      <dgm:prSet presAssocID="{0799FFCB-4B05-4CD8-8D43-73A97B65EEF1}" presName="hierChild4" presStyleCnt="0"/>
      <dgm:spPr/>
    </dgm:pt>
    <dgm:pt modelId="{8439DBB7-BC11-4949-8163-C70B73C123B6}" type="pres">
      <dgm:prSet presAssocID="{9C911F80-981B-409D-9B18-CA0EE524EF1C}" presName="Name35" presStyleLbl="parChTrans1D3" presStyleIdx="0" presStyleCnt="1"/>
      <dgm:spPr/>
    </dgm:pt>
    <dgm:pt modelId="{7B10AE3A-D49E-4B35-91B0-5C22A9AA8DAA}" type="pres">
      <dgm:prSet presAssocID="{0F08A0C4-A090-456B-8AA6-1A78CEC79387}" presName="hierRoot2" presStyleCnt="0">
        <dgm:presLayoutVars>
          <dgm:hierBranch val="r"/>
        </dgm:presLayoutVars>
      </dgm:prSet>
      <dgm:spPr/>
    </dgm:pt>
    <dgm:pt modelId="{229EA58D-1790-44FA-8E45-CA414BFFABDA}" type="pres">
      <dgm:prSet presAssocID="{0F08A0C4-A090-456B-8AA6-1A78CEC79387}" presName="rootComposite" presStyleCnt="0"/>
      <dgm:spPr/>
    </dgm:pt>
    <dgm:pt modelId="{B5A225A0-9339-44A4-99FB-E38E66002D5E}" type="pres">
      <dgm:prSet presAssocID="{0F08A0C4-A090-456B-8AA6-1A78CEC79387}" presName="rootText" presStyleLbl="node3" presStyleIdx="0" presStyleCnt="1">
        <dgm:presLayoutVars>
          <dgm:chPref val="3"/>
        </dgm:presLayoutVars>
      </dgm:prSet>
      <dgm:spPr/>
    </dgm:pt>
    <dgm:pt modelId="{A49A256D-AF3D-4697-88BC-575E1B30EE00}" type="pres">
      <dgm:prSet presAssocID="{0F08A0C4-A090-456B-8AA6-1A78CEC79387}" presName="rootConnector" presStyleLbl="node3" presStyleIdx="0" presStyleCnt="1"/>
      <dgm:spPr/>
    </dgm:pt>
    <dgm:pt modelId="{CBD69022-CD6B-42C2-8116-ED21D2C6F42D}" type="pres">
      <dgm:prSet presAssocID="{0F08A0C4-A090-456B-8AA6-1A78CEC79387}" presName="hierChild4" presStyleCnt="0"/>
      <dgm:spPr/>
    </dgm:pt>
    <dgm:pt modelId="{64B45B5E-0AF2-4DC0-9DB4-D47C331CC989}" type="pres">
      <dgm:prSet presAssocID="{0F08A0C4-A090-456B-8AA6-1A78CEC79387}" presName="hierChild5" presStyleCnt="0"/>
      <dgm:spPr/>
    </dgm:pt>
    <dgm:pt modelId="{A34CF0ED-3564-411D-9862-49F3A6522A09}" type="pres">
      <dgm:prSet presAssocID="{0799FFCB-4B05-4CD8-8D43-73A97B65EEF1}" presName="hierChild5" presStyleCnt="0"/>
      <dgm:spPr/>
    </dgm:pt>
    <dgm:pt modelId="{58E04C33-2696-48FD-9729-9F1D2A8FD5BB}" type="pres">
      <dgm:prSet presAssocID="{70802EB0-59A3-4BC4-8DF2-311C0899A16D}" presName="hierChild3" presStyleCnt="0"/>
      <dgm:spPr/>
    </dgm:pt>
  </dgm:ptLst>
  <dgm:cxnLst>
    <dgm:cxn modelId="{74F0D58B-5C85-4852-A586-2B2C33467E73}" type="presOf" srcId="{084C6F14-3450-42C3-8E21-A0C470BAB842}" destId="{FDC78E62-BFDD-47F8-B624-83040FA2F0E9}" srcOrd="0" destOrd="0" presId="urn:microsoft.com/office/officeart/2005/8/layout/orgChart1"/>
    <dgm:cxn modelId="{68F9AC14-3169-4B11-B900-6D1547280C69}" type="presOf" srcId="{0F08A0C4-A090-456B-8AA6-1A78CEC79387}" destId="{B5A225A0-9339-44A4-99FB-E38E66002D5E}" srcOrd="0" destOrd="0" presId="urn:microsoft.com/office/officeart/2005/8/layout/orgChart1"/>
    <dgm:cxn modelId="{B8F7DAD0-B5F8-40B9-A204-06FA6354E9E5}" type="presOf" srcId="{70802EB0-59A3-4BC4-8DF2-311C0899A16D}" destId="{236060AD-A166-4031-ABD7-7E6D7661E589}" srcOrd="0" destOrd="0" presId="urn:microsoft.com/office/officeart/2005/8/layout/orgChart1"/>
    <dgm:cxn modelId="{545DB983-E268-4531-8041-25BF407AF306}" type="presOf" srcId="{70802EB0-59A3-4BC4-8DF2-311C0899A16D}" destId="{A3EEC4DD-DCBA-4F66-B5D2-A6B1595EDE1C}" srcOrd="1" destOrd="0" presId="urn:microsoft.com/office/officeart/2005/8/layout/orgChart1"/>
    <dgm:cxn modelId="{7FE96D6F-8F57-4AF9-AE14-20A96C3976A9}" type="presOf" srcId="{0F08A0C4-A090-456B-8AA6-1A78CEC79387}" destId="{A49A256D-AF3D-4697-88BC-575E1B30EE00}" srcOrd="1" destOrd="0" presId="urn:microsoft.com/office/officeart/2005/8/layout/orgChart1"/>
    <dgm:cxn modelId="{A51B16D1-06A8-4694-9822-1368F6FFAD52}" srcId="{817D3AB5-054E-4A70-A3F9-87DF1F0D4A9C}" destId="{70802EB0-59A3-4BC4-8DF2-311C0899A16D}" srcOrd="0" destOrd="0" parTransId="{26611B50-8865-41CF-9925-368B0D5D4FB5}" sibTransId="{7471DF92-E91E-4958-827E-44E2B080D3C8}"/>
    <dgm:cxn modelId="{23C14DFB-A7E1-44A8-A7EA-DECB719BA275}" type="presOf" srcId="{817D3AB5-054E-4A70-A3F9-87DF1F0D4A9C}" destId="{EA45C9AE-8F3A-400F-A510-80FBB4EAA24E}" srcOrd="0" destOrd="0" presId="urn:microsoft.com/office/officeart/2005/8/layout/orgChart1"/>
    <dgm:cxn modelId="{4A7C92CF-5C6A-4E95-BE8A-F373E86BE821}" srcId="{70802EB0-59A3-4BC4-8DF2-311C0899A16D}" destId="{0799FFCB-4B05-4CD8-8D43-73A97B65EEF1}" srcOrd="0" destOrd="0" parTransId="{084C6F14-3450-42C3-8E21-A0C470BAB842}" sibTransId="{459144EB-9795-4D24-939C-E57D5D369599}"/>
    <dgm:cxn modelId="{7824529D-8FA2-449F-B595-454B662F3D46}" srcId="{0799FFCB-4B05-4CD8-8D43-73A97B65EEF1}" destId="{0F08A0C4-A090-456B-8AA6-1A78CEC79387}" srcOrd="0" destOrd="0" parTransId="{9C911F80-981B-409D-9B18-CA0EE524EF1C}" sibTransId="{3133EDBB-A98A-4F53-B853-FDCEC3B6C535}"/>
    <dgm:cxn modelId="{8F506C58-5C11-4EE2-819D-872EB47E13EA}" type="presOf" srcId="{9C911F80-981B-409D-9B18-CA0EE524EF1C}" destId="{8439DBB7-BC11-4949-8163-C70B73C123B6}" srcOrd="0" destOrd="0" presId="urn:microsoft.com/office/officeart/2005/8/layout/orgChart1"/>
    <dgm:cxn modelId="{863CEC09-4A6B-47D2-8DC4-48032EE288BB}" type="presOf" srcId="{0799FFCB-4B05-4CD8-8D43-73A97B65EEF1}" destId="{5A0B8F91-29D8-4365-A11E-791DFC4AE9BB}" srcOrd="0" destOrd="0" presId="urn:microsoft.com/office/officeart/2005/8/layout/orgChart1"/>
    <dgm:cxn modelId="{AF4D3FB8-C948-418E-A6AD-C648131EBC42}" type="presOf" srcId="{0799FFCB-4B05-4CD8-8D43-73A97B65EEF1}" destId="{1993416F-60D9-419B-95A3-624C47CC77BB}" srcOrd="1" destOrd="0" presId="urn:microsoft.com/office/officeart/2005/8/layout/orgChart1"/>
    <dgm:cxn modelId="{96F97747-CBEA-4BF1-B4C4-437C0D99E68B}" type="presParOf" srcId="{EA45C9AE-8F3A-400F-A510-80FBB4EAA24E}" destId="{6C063D2F-9E3D-4B81-A73A-48539DEA2EA9}" srcOrd="0" destOrd="0" presId="urn:microsoft.com/office/officeart/2005/8/layout/orgChart1"/>
    <dgm:cxn modelId="{92BB6498-B533-468D-A074-E1342C6EB771}" type="presParOf" srcId="{6C063D2F-9E3D-4B81-A73A-48539DEA2EA9}" destId="{AA92E0EE-B7A2-4C33-B338-C633953B1097}" srcOrd="0" destOrd="0" presId="urn:microsoft.com/office/officeart/2005/8/layout/orgChart1"/>
    <dgm:cxn modelId="{061E80C7-FED0-4897-94BE-14538F83FBE4}" type="presParOf" srcId="{AA92E0EE-B7A2-4C33-B338-C633953B1097}" destId="{236060AD-A166-4031-ABD7-7E6D7661E589}" srcOrd="0" destOrd="0" presId="urn:microsoft.com/office/officeart/2005/8/layout/orgChart1"/>
    <dgm:cxn modelId="{3FE16200-E65B-4A29-B846-7786B02449E9}" type="presParOf" srcId="{AA92E0EE-B7A2-4C33-B338-C633953B1097}" destId="{A3EEC4DD-DCBA-4F66-B5D2-A6B1595EDE1C}" srcOrd="1" destOrd="0" presId="urn:microsoft.com/office/officeart/2005/8/layout/orgChart1"/>
    <dgm:cxn modelId="{4D72503E-E2A3-46BD-85EA-E51CA7AE0E56}" type="presParOf" srcId="{6C063D2F-9E3D-4B81-A73A-48539DEA2EA9}" destId="{8E358C78-3D0C-4BBC-BE29-19EE0745CD65}" srcOrd="1" destOrd="0" presId="urn:microsoft.com/office/officeart/2005/8/layout/orgChart1"/>
    <dgm:cxn modelId="{C6381EAA-5BD5-4C43-ABDC-82359C0C2E11}" type="presParOf" srcId="{8E358C78-3D0C-4BBC-BE29-19EE0745CD65}" destId="{FDC78E62-BFDD-47F8-B624-83040FA2F0E9}" srcOrd="0" destOrd="0" presId="urn:microsoft.com/office/officeart/2005/8/layout/orgChart1"/>
    <dgm:cxn modelId="{A963A544-6690-49C7-A83E-20CAC6277CC2}" type="presParOf" srcId="{8E358C78-3D0C-4BBC-BE29-19EE0745CD65}" destId="{DB18AE93-2FD2-4F40-A7AE-A763DADB863E}" srcOrd="1" destOrd="0" presId="urn:microsoft.com/office/officeart/2005/8/layout/orgChart1"/>
    <dgm:cxn modelId="{F893FE6B-04C3-463B-8AA8-E96F120B4275}" type="presParOf" srcId="{DB18AE93-2FD2-4F40-A7AE-A763DADB863E}" destId="{D8B784A6-25E1-4093-B208-E31F7755755F}" srcOrd="0" destOrd="0" presId="urn:microsoft.com/office/officeart/2005/8/layout/orgChart1"/>
    <dgm:cxn modelId="{55FA37A0-E18F-483B-B240-E36D5D505B92}" type="presParOf" srcId="{D8B784A6-25E1-4093-B208-E31F7755755F}" destId="{5A0B8F91-29D8-4365-A11E-791DFC4AE9BB}" srcOrd="0" destOrd="0" presId="urn:microsoft.com/office/officeart/2005/8/layout/orgChart1"/>
    <dgm:cxn modelId="{B4FAC854-0D6D-4208-A258-80C299CEC793}" type="presParOf" srcId="{D8B784A6-25E1-4093-B208-E31F7755755F}" destId="{1993416F-60D9-419B-95A3-624C47CC77BB}" srcOrd="1" destOrd="0" presId="urn:microsoft.com/office/officeart/2005/8/layout/orgChart1"/>
    <dgm:cxn modelId="{9B7EE0C2-AA5E-49A8-9071-79017B7634C6}" type="presParOf" srcId="{DB18AE93-2FD2-4F40-A7AE-A763DADB863E}" destId="{E98870D7-6B0F-4216-BD2C-F245E287431C}" srcOrd="1" destOrd="0" presId="urn:microsoft.com/office/officeart/2005/8/layout/orgChart1"/>
    <dgm:cxn modelId="{237E15A4-02B6-4DC0-8337-85C219740721}" type="presParOf" srcId="{E98870D7-6B0F-4216-BD2C-F245E287431C}" destId="{8439DBB7-BC11-4949-8163-C70B73C123B6}" srcOrd="0" destOrd="0" presId="urn:microsoft.com/office/officeart/2005/8/layout/orgChart1"/>
    <dgm:cxn modelId="{2C4CBC23-87AC-43AB-9642-45272BA08F9F}" type="presParOf" srcId="{E98870D7-6B0F-4216-BD2C-F245E287431C}" destId="{7B10AE3A-D49E-4B35-91B0-5C22A9AA8DAA}" srcOrd="1" destOrd="0" presId="urn:microsoft.com/office/officeart/2005/8/layout/orgChart1"/>
    <dgm:cxn modelId="{3D2D3919-4702-4016-80D0-78F0AE427F13}" type="presParOf" srcId="{7B10AE3A-D49E-4B35-91B0-5C22A9AA8DAA}" destId="{229EA58D-1790-44FA-8E45-CA414BFFABDA}" srcOrd="0" destOrd="0" presId="urn:microsoft.com/office/officeart/2005/8/layout/orgChart1"/>
    <dgm:cxn modelId="{ADAF9E38-B694-4926-9ECA-3CF4575F9686}" type="presParOf" srcId="{229EA58D-1790-44FA-8E45-CA414BFFABDA}" destId="{B5A225A0-9339-44A4-99FB-E38E66002D5E}" srcOrd="0" destOrd="0" presId="urn:microsoft.com/office/officeart/2005/8/layout/orgChart1"/>
    <dgm:cxn modelId="{360DDB12-18F7-4FF4-882C-C686127EC9A9}" type="presParOf" srcId="{229EA58D-1790-44FA-8E45-CA414BFFABDA}" destId="{A49A256D-AF3D-4697-88BC-575E1B30EE00}" srcOrd="1" destOrd="0" presId="urn:microsoft.com/office/officeart/2005/8/layout/orgChart1"/>
    <dgm:cxn modelId="{9322A200-4410-44EF-A60C-1BABE6DC244D}" type="presParOf" srcId="{7B10AE3A-D49E-4B35-91B0-5C22A9AA8DAA}" destId="{CBD69022-CD6B-42C2-8116-ED21D2C6F42D}" srcOrd="1" destOrd="0" presId="urn:microsoft.com/office/officeart/2005/8/layout/orgChart1"/>
    <dgm:cxn modelId="{1549C4D2-34C1-4953-A347-BF4284694465}" type="presParOf" srcId="{7B10AE3A-D49E-4B35-91B0-5C22A9AA8DAA}" destId="{64B45B5E-0AF2-4DC0-9DB4-D47C331CC989}" srcOrd="2" destOrd="0" presId="urn:microsoft.com/office/officeart/2005/8/layout/orgChart1"/>
    <dgm:cxn modelId="{B123D4B7-DE60-4613-9E22-8D960E568083}" type="presParOf" srcId="{DB18AE93-2FD2-4F40-A7AE-A763DADB863E}" destId="{A34CF0ED-3564-411D-9862-49F3A6522A09}" srcOrd="2" destOrd="0" presId="urn:microsoft.com/office/officeart/2005/8/layout/orgChart1"/>
    <dgm:cxn modelId="{33611B4E-90E2-4E55-9E54-FD4C538718B2}" type="presParOf" srcId="{6C063D2F-9E3D-4B81-A73A-48539DEA2EA9}" destId="{58E04C33-2696-48FD-9729-9F1D2A8FD5B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39DBB7-BC11-4949-8163-C70B73C123B6}">
      <dsp:nvSpPr>
        <dsp:cNvPr id="0" name=""/>
        <dsp:cNvSpPr/>
      </dsp:nvSpPr>
      <dsp:spPr>
        <a:xfrm>
          <a:off x="3573780" y="2591757"/>
          <a:ext cx="91440" cy="4500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0007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C78E62-BFDD-47F8-B624-83040FA2F0E9}">
      <dsp:nvSpPr>
        <dsp:cNvPr id="0" name=""/>
        <dsp:cNvSpPr/>
      </dsp:nvSpPr>
      <dsp:spPr>
        <a:xfrm>
          <a:off x="3573780" y="1070303"/>
          <a:ext cx="91440" cy="4500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000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6060AD-A166-4031-ABD7-7E6D7661E589}">
      <dsp:nvSpPr>
        <dsp:cNvPr id="0" name=""/>
        <dsp:cNvSpPr/>
      </dsp:nvSpPr>
      <dsp:spPr>
        <a:xfrm>
          <a:off x="2464438" y="1589"/>
          <a:ext cx="2310123" cy="10687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4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DNA</a:t>
          </a:r>
        </a:p>
      </dsp:txBody>
      <dsp:txXfrm>
        <a:off x="2464438" y="1589"/>
        <a:ext cx="2310123" cy="1068714"/>
      </dsp:txXfrm>
    </dsp:sp>
    <dsp:sp modelId="{5A0B8F91-29D8-4365-A11E-791DFC4AE9BB}">
      <dsp:nvSpPr>
        <dsp:cNvPr id="0" name=""/>
        <dsp:cNvSpPr/>
      </dsp:nvSpPr>
      <dsp:spPr>
        <a:xfrm>
          <a:off x="2548053" y="1520310"/>
          <a:ext cx="2142892" cy="10714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46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RNA</a:t>
          </a:r>
          <a:endParaRPr kumimoji="0" lang="en-US" altLang="en-US" sz="46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548053" y="1520310"/>
        <a:ext cx="2142892" cy="1071446"/>
      </dsp:txXfrm>
    </dsp:sp>
    <dsp:sp modelId="{B5A225A0-9339-44A4-99FB-E38E66002D5E}">
      <dsp:nvSpPr>
        <dsp:cNvPr id="0" name=""/>
        <dsp:cNvSpPr/>
      </dsp:nvSpPr>
      <dsp:spPr>
        <a:xfrm>
          <a:off x="2548053" y="3041764"/>
          <a:ext cx="2142892" cy="10714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46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Protein</a:t>
          </a:r>
          <a:endParaRPr kumimoji="0" lang="en-US" altLang="en-US" sz="46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548053" y="3041764"/>
        <a:ext cx="2142892" cy="10714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6684" y="301625"/>
            <a:ext cx="9751483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826684" y="1827213"/>
            <a:ext cx="9751483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32A5FF85-450D-430A-A162-CF4C0F0D8B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00288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6684" y="301625"/>
            <a:ext cx="9751483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Online Image Placeholder 2"/>
          <p:cNvSpPr>
            <a:spLocks noGrp="1"/>
          </p:cNvSpPr>
          <p:nvPr>
            <p:ph type="clipArt" sz="half" idx="1"/>
          </p:nvPr>
        </p:nvSpPr>
        <p:spPr>
          <a:xfrm>
            <a:off x="1826684" y="1827213"/>
            <a:ext cx="4773083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2967" y="1827213"/>
            <a:ext cx="47752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540F83A0-0E68-44B5-8AAA-9A323F961E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101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6684" y="301625"/>
            <a:ext cx="9751483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6684" y="1827213"/>
            <a:ext cx="4773083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2967" y="1827213"/>
            <a:ext cx="47752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A4A89849-1AF3-44FE-B5EF-FAE464CB8A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11238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6684" y="301625"/>
            <a:ext cx="9751483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826684" y="1827213"/>
            <a:ext cx="4773083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6802967" y="1827213"/>
            <a:ext cx="47752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34A72E69-D35B-4DFE-A7D0-1C3F2531E1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185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  <p:sldLayoutId id="2147483669" r:id="rId18"/>
    <p:sldLayoutId id="2147483670" r:id="rId19"/>
    <p:sldLayoutId id="2147483671" r:id="rId20"/>
    <p:sldLayoutId id="2147483672" r:id="rId2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hmi.org/biointeractive/regulation-eukaryotic-dna-transcription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hmi.org/biointeractive/dna-transcription-advanced-detai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Transcription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10 Section 1a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3396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Major players in transcription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70264" y="1827213"/>
            <a:ext cx="6129504" cy="2823162"/>
          </a:xfrm>
        </p:spPr>
        <p:txBody>
          <a:bodyPr>
            <a:normAutofit/>
          </a:bodyPr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800" dirty="0"/>
              <a:t>Promoter sites: locations on DNA just before the gene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800" dirty="0" smtClean="0"/>
              <a:t>Provide binding site for transcription </a:t>
            </a:r>
            <a:r>
              <a:rPr lang="en-GB" altLang="en-US" sz="2800" dirty="0"/>
              <a:t>factors </a:t>
            </a:r>
            <a:r>
              <a:rPr lang="en-GB" altLang="en-US" sz="2800" dirty="0" smtClean="0"/>
              <a:t>(proteins) that attract RNA polymerase</a:t>
            </a:r>
            <a:endParaRPr lang="en-GB" altLang="en-US" sz="2800" dirty="0"/>
          </a:p>
        </p:txBody>
      </p:sp>
      <p:pic>
        <p:nvPicPr>
          <p:cNvPr id="3" name="Online Image Placeholder 2"/>
          <p:cNvPicPr>
            <a:picLocks noGrp="1" noChangeAspect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5478" y="4650375"/>
            <a:ext cx="7276522" cy="2024195"/>
          </a:xfrm>
        </p:spPr>
      </p:pic>
      <p:sp>
        <p:nvSpPr>
          <p:cNvPr id="4" name="TextBox 3"/>
          <p:cNvSpPr txBox="1"/>
          <p:nvPr/>
        </p:nvSpPr>
        <p:spPr>
          <a:xfrm>
            <a:off x="16907" y="5662472"/>
            <a:ext cx="48985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https://www.addgene.org/mol-bio-reference/promoter-background/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37714" y="2690949"/>
            <a:ext cx="27823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Eukaryotic promoter  </a:t>
            </a:r>
            <a:r>
              <a:rPr lang="en-US" dirty="0" smtClean="0">
                <a:hlinkClick r:id="rId3"/>
              </a:rPr>
              <a:t>Animation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639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Major players in transcription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70264" y="1827213"/>
            <a:ext cx="6129504" cy="3215050"/>
          </a:xfrm>
        </p:spPr>
        <p:txBody>
          <a:bodyPr>
            <a:normAutofit/>
          </a:bodyPr>
          <a:lstStyle/>
          <a:p>
            <a:r>
              <a:rPr lang="en-US" altLang="en-US" sz="2800" dirty="0">
                <a:solidFill>
                  <a:schemeClr val="accent1"/>
                </a:solidFill>
              </a:rPr>
              <a:t>RNA polymerase</a:t>
            </a:r>
            <a:r>
              <a:rPr lang="en-US" altLang="en-US" sz="2800" dirty="0"/>
              <a:t>- complex of enzymes with 2 functions:</a:t>
            </a:r>
          </a:p>
          <a:p>
            <a:pPr lvl="1"/>
            <a:r>
              <a:rPr lang="en-US" altLang="en-US" sz="2800" dirty="0"/>
              <a:t>Unwind DNA sequence </a:t>
            </a:r>
          </a:p>
          <a:p>
            <a:pPr lvl="1"/>
            <a:r>
              <a:rPr lang="en-US" altLang="en-US" sz="2800" dirty="0"/>
              <a:t>Produce primary transcript by </a:t>
            </a:r>
            <a:r>
              <a:rPr lang="en-US" altLang="en-US" sz="2800" dirty="0" smtClean="0"/>
              <a:t>bonding </a:t>
            </a:r>
            <a:r>
              <a:rPr lang="en-US" altLang="en-US" sz="2800" dirty="0"/>
              <a:t>together the chain of RNA nucleotides</a:t>
            </a:r>
          </a:p>
        </p:txBody>
      </p:sp>
      <p:pic>
        <p:nvPicPr>
          <p:cNvPr id="30724" name="Picture 4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937621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TRANSCRIPTION</a:t>
            </a: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2209799" y="1828800"/>
            <a:ext cx="859318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dirty="0"/>
              <a:t>ACGATACCCTGACGAGCGTTAGCTATCG</a:t>
            </a:r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2195513" y="2362200"/>
            <a:ext cx="1295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rgbClr val="660066"/>
                </a:solidFill>
              </a:rPr>
              <a:t>UGC</a:t>
            </a:r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3086100" y="2366964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rgbClr val="008000"/>
                </a:solidFill>
              </a:rPr>
              <a:t>UAU</a:t>
            </a:r>
          </a:p>
        </p:txBody>
      </p:sp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3933825" y="2347914"/>
            <a:ext cx="1295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rgbClr val="FF3300"/>
                </a:solidFill>
              </a:rPr>
              <a:t>GGG</a:t>
            </a:r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4982391" y="2347914"/>
            <a:ext cx="1295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dirty="0">
                <a:solidFill>
                  <a:srgbClr val="FFFF00"/>
                </a:solidFill>
              </a:rPr>
              <a:t>ACU</a:t>
            </a:r>
          </a:p>
        </p:txBody>
      </p:sp>
    </p:spTree>
    <p:extLst>
      <p:ext uri="{BB962C8B-B14F-4D97-AF65-F5344CB8AC3E}">
        <p14:creationId xmlns:p14="http://schemas.microsoft.com/office/powerpoint/2010/main" val="396265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7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7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7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7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7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7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7" grpId="0"/>
      <p:bldP spid="3789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Major players in transcription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800">
                <a:solidFill>
                  <a:schemeClr val="accent1"/>
                </a:solidFill>
              </a:rPr>
              <a:t>mRNA</a:t>
            </a:r>
            <a:r>
              <a:rPr lang="en-US" altLang="en-US" sz="2800"/>
              <a:t>- type of RNA that encodes information for the synthesis of proteins and carries it to a ribosome from the nucleus</a:t>
            </a:r>
          </a:p>
          <a:p>
            <a:endParaRPr lang="en-US" altLang="en-US" sz="2800">
              <a:solidFill>
                <a:schemeClr val="accent1"/>
              </a:solidFill>
            </a:endParaRPr>
          </a:p>
          <a:p>
            <a:endParaRPr lang="en-US" altLang="en-US" sz="2500"/>
          </a:p>
        </p:txBody>
      </p:sp>
      <p:pic>
        <p:nvPicPr>
          <p:cNvPr id="2868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133600"/>
            <a:ext cx="3886200" cy="353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567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mRNA </a:t>
            </a:r>
            <a:r>
              <a:rPr lang="en-US" altLang="en-US" dirty="0" smtClean="0"/>
              <a:t>Processing in Eukaryotes</a:t>
            </a:r>
            <a:endParaRPr lang="en-US" altLang="en-US" dirty="0"/>
          </a:p>
        </p:txBody>
      </p:sp>
      <p:pic>
        <p:nvPicPr>
          <p:cNvPr id="31747" name="Picture 3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1886" y="1121969"/>
            <a:ext cx="4859383" cy="5586001"/>
          </a:xfrm>
        </p:spPr>
      </p:pic>
      <p:sp>
        <p:nvSpPr>
          <p:cNvPr id="3174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878287" y="1724296"/>
            <a:ext cx="6087290" cy="4066903"/>
          </a:xfrm>
        </p:spPr>
        <p:txBody>
          <a:bodyPr>
            <a:noAutofit/>
          </a:bodyPr>
          <a:lstStyle/>
          <a:p>
            <a:r>
              <a:rPr lang="en-US" altLang="en-US" sz="2800" dirty="0"/>
              <a:t>Primary transcript is not </a:t>
            </a:r>
            <a:r>
              <a:rPr lang="en-US" altLang="en-US" sz="2800" dirty="0" smtClean="0"/>
              <a:t>final mRNA</a:t>
            </a:r>
            <a:endParaRPr lang="en-US" altLang="en-US" sz="2800" dirty="0"/>
          </a:p>
          <a:p>
            <a:r>
              <a:rPr lang="en-US" altLang="en-US" sz="2800" dirty="0"/>
              <a:t>DNA sequence has coding regions (</a:t>
            </a:r>
            <a:r>
              <a:rPr lang="en-US" altLang="en-US" sz="2800" dirty="0">
                <a:solidFill>
                  <a:schemeClr val="accent1"/>
                </a:solidFill>
              </a:rPr>
              <a:t>exons</a:t>
            </a:r>
            <a:r>
              <a:rPr lang="en-US" altLang="en-US" sz="2800" dirty="0"/>
              <a:t>) and non-coding regions (</a:t>
            </a:r>
            <a:r>
              <a:rPr lang="en-US" altLang="en-US" sz="2800" dirty="0">
                <a:solidFill>
                  <a:schemeClr val="accent1"/>
                </a:solidFill>
              </a:rPr>
              <a:t>introns</a:t>
            </a:r>
            <a:r>
              <a:rPr lang="en-US" altLang="en-US" sz="2800" dirty="0"/>
              <a:t>) </a:t>
            </a:r>
          </a:p>
          <a:p>
            <a:r>
              <a:rPr lang="en-US" altLang="en-US" sz="2800" dirty="0"/>
              <a:t>Introns must be removed before primary transcript is mRNA and can leave nucleus </a:t>
            </a:r>
          </a:p>
        </p:txBody>
      </p:sp>
    </p:spTree>
    <p:extLst>
      <p:ext uri="{BB962C8B-B14F-4D97-AF65-F5344CB8AC3E}">
        <p14:creationId xmlns:p14="http://schemas.microsoft.com/office/powerpoint/2010/main" val="2790096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Transcription is done…what now?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Now we have mature mRNA transcribed from the cell’s DNA.  It is leaving the nucleus through a nuclear pore.  Once in the cytoplasm, it finds a ribosome so that translation can begin.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61166" y="3801291"/>
            <a:ext cx="2730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Transcription </a:t>
            </a:r>
            <a:r>
              <a:rPr lang="en-US" dirty="0" smtClean="0">
                <a:hlinkClick r:id="rId2"/>
              </a:rPr>
              <a:t>Video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07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Understand the events that occur during transcription</a:t>
            </a:r>
          </a:p>
          <a:p>
            <a:r>
              <a:rPr lang="en-US" dirty="0" smtClean="0"/>
              <a:t>Understand how transcription is different in prokaryotes and eukaryotes</a:t>
            </a:r>
          </a:p>
          <a:p>
            <a:r>
              <a:rPr lang="en-US" dirty="0" smtClean="0"/>
              <a:t>Describe the process and result of transcription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875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Protein Structure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/>
              <a:t>Made up of amino acids</a:t>
            </a:r>
          </a:p>
          <a:p>
            <a:r>
              <a:rPr lang="en-US" altLang="en-US" sz="2800" dirty="0">
                <a:solidFill>
                  <a:schemeClr val="accent1"/>
                </a:solidFill>
              </a:rPr>
              <a:t>Polypeptide</a:t>
            </a:r>
            <a:r>
              <a:rPr lang="en-US" altLang="en-US" sz="2800" dirty="0"/>
              <a:t>- string of amino </a:t>
            </a:r>
            <a:r>
              <a:rPr lang="en-US" altLang="en-US" sz="2800" dirty="0" smtClean="0"/>
              <a:t>acids (primary structure)</a:t>
            </a:r>
            <a:endParaRPr lang="en-US" altLang="en-US" sz="2800" dirty="0"/>
          </a:p>
          <a:p>
            <a:r>
              <a:rPr lang="en-US" altLang="en-US" sz="2800" dirty="0"/>
              <a:t>20 amino acids are arranged in different orders to make a variety of </a:t>
            </a:r>
            <a:r>
              <a:rPr lang="en-US" altLang="en-US" sz="2800" dirty="0" smtClean="0"/>
              <a:t>polypeptides</a:t>
            </a:r>
            <a:endParaRPr lang="en-US" altLang="en-US" sz="2800" dirty="0"/>
          </a:p>
          <a:p>
            <a:r>
              <a:rPr lang="en-US" altLang="en-US" sz="2800" dirty="0"/>
              <a:t>Assembled on a </a:t>
            </a:r>
            <a:r>
              <a:rPr lang="en-US" altLang="en-US" sz="2800" dirty="0">
                <a:solidFill>
                  <a:schemeClr val="accent1"/>
                </a:solidFill>
              </a:rPr>
              <a:t>ribosome</a:t>
            </a:r>
            <a:endParaRPr lang="en-US" altLang="en-US" sz="2800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56566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1" y="152401"/>
            <a:ext cx="4861559" cy="6406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846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Questions to be answered today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/>
              <a:t>How do we get from the bases found in DNA to amino acids? </a:t>
            </a:r>
          </a:p>
          <a:p>
            <a:r>
              <a:rPr lang="en-US" altLang="en-US" sz="2800" dirty="0"/>
              <a:t>How do we get from a bunch of amino acids to proteins?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3625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Replication</a:t>
            </a:r>
          </a:p>
        </p:txBody>
      </p:sp>
      <p:sp>
        <p:nvSpPr>
          <p:cNvPr id="57363" name="Rectangle 19"/>
          <p:cNvSpPr>
            <a:spLocks noChangeArrowheads="1"/>
          </p:cNvSpPr>
          <p:nvPr/>
        </p:nvSpPr>
        <p:spPr bwMode="auto">
          <a:xfrm>
            <a:off x="1650274" y="1541417"/>
            <a:ext cx="8001000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en-US" sz="2800" dirty="0"/>
              <a:t>DNA double helix unwinds</a:t>
            </a:r>
          </a:p>
          <a:p>
            <a:pPr>
              <a:buFontTx/>
              <a:buChar char="•"/>
            </a:pPr>
            <a:r>
              <a:rPr lang="en-US" altLang="en-US" sz="2800" dirty="0"/>
              <a:t>DNA now single-stranded</a:t>
            </a:r>
          </a:p>
          <a:p>
            <a:pPr>
              <a:buFontTx/>
              <a:buChar char="•"/>
            </a:pPr>
            <a:r>
              <a:rPr lang="en-US" altLang="en-US" sz="2800" dirty="0"/>
              <a:t>New DNA strand forms using complementary base pairing (A-T, C-G)</a:t>
            </a:r>
          </a:p>
          <a:p>
            <a:pPr>
              <a:buFontTx/>
              <a:buChar char="•"/>
            </a:pPr>
            <a:r>
              <a:rPr lang="en-US" altLang="en-US" sz="2800" dirty="0"/>
              <a:t>Used to prepare DNA for cell division</a:t>
            </a:r>
          </a:p>
          <a:p>
            <a:pPr>
              <a:buFontTx/>
              <a:buChar char="•"/>
            </a:pPr>
            <a:r>
              <a:rPr lang="en-US" altLang="en-US" sz="2800" dirty="0"/>
              <a:t>Whole genome </a:t>
            </a:r>
            <a:r>
              <a:rPr lang="en-US" altLang="en-US" sz="2800" dirty="0" smtClean="0"/>
              <a:t>copied/replicated</a:t>
            </a:r>
          </a:p>
          <a:p>
            <a:pPr>
              <a:buFontTx/>
              <a:buChar char="•"/>
            </a:pPr>
            <a:r>
              <a:rPr lang="en-US" altLang="en-US" sz="2800" dirty="0" smtClean="0"/>
              <a:t>Semiconservative!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680851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293222" y="301625"/>
            <a:ext cx="10284945" cy="1143000"/>
          </a:xfrm>
        </p:spPr>
        <p:txBody>
          <a:bodyPr/>
          <a:lstStyle/>
          <a:p>
            <a:r>
              <a:rPr lang="en-US" altLang="en-US" sz="3200" dirty="0"/>
              <a:t>Transcription and Translation: An </a:t>
            </a:r>
            <a:r>
              <a:rPr lang="en-US" altLang="en-US" sz="3200" dirty="0" smtClean="0"/>
              <a:t>Overview</a:t>
            </a:r>
            <a:endParaRPr lang="en-US" altLang="en-US" sz="3200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5369555"/>
              </p:ext>
            </p:extLst>
          </p:nvPr>
        </p:nvGraphicFramePr>
        <p:xfrm>
          <a:off x="2930525" y="1827213"/>
          <a:ext cx="72390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7120" name="Line 16"/>
          <p:cNvSpPr>
            <a:spLocks noChangeShapeType="1"/>
          </p:cNvSpPr>
          <p:nvPr/>
        </p:nvSpPr>
        <p:spPr bwMode="auto">
          <a:xfrm>
            <a:off x="6553200" y="2895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1" name="Line 17"/>
          <p:cNvSpPr>
            <a:spLocks noChangeShapeType="1"/>
          </p:cNvSpPr>
          <p:nvPr/>
        </p:nvSpPr>
        <p:spPr bwMode="auto">
          <a:xfrm>
            <a:off x="6553200" y="4419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2" name="Text Box 18"/>
          <p:cNvSpPr txBox="1">
            <a:spLocks noChangeArrowheads="1"/>
          </p:cNvSpPr>
          <p:nvPr/>
        </p:nvSpPr>
        <p:spPr bwMode="auto">
          <a:xfrm>
            <a:off x="7010400" y="2819401"/>
            <a:ext cx="3124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6699"/>
                </a:solidFill>
              </a:rPr>
              <a:t>Transcription</a:t>
            </a:r>
          </a:p>
        </p:txBody>
      </p:sp>
      <p:sp>
        <p:nvSpPr>
          <p:cNvPr id="47123" name="Text Box 19"/>
          <p:cNvSpPr txBox="1">
            <a:spLocks noChangeArrowheads="1"/>
          </p:cNvSpPr>
          <p:nvPr/>
        </p:nvSpPr>
        <p:spPr bwMode="auto">
          <a:xfrm>
            <a:off x="7086600" y="4419601"/>
            <a:ext cx="2819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6699"/>
                </a:solidFill>
              </a:rPr>
              <a:t>Translation</a:t>
            </a:r>
          </a:p>
        </p:txBody>
      </p:sp>
    </p:spTree>
    <p:extLst>
      <p:ext uri="{BB962C8B-B14F-4D97-AF65-F5344CB8AC3E}">
        <p14:creationId xmlns:p14="http://schemas.microsoft.com/office/powerpoint/2010/main" val="29564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RNA vs. DNA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en-US" altLang="en-US" sz="2500" dirty="0">
                <a:solidFill>
                  <a:schemeClr val="accent1"/>
                </a:solidFill>
              </a:rPr>
              <a:t>DNA</a:t>
            </a:r>
          </a:p>
          <a:p>
            <a:r>
              <a:rPr lang="en-US" altLang="en-US" sz="2800" dirty="0"/>
              <a:t>Double stranded</a:t>
            </a:r>
          </a:p>
          <a:p>
            <a:r>
              <a:rPr lang="en-US" altLang="en-US" sz="2800" dirty="0"/>
              <a:t>Deoxyribose sugar </a:t>
            </a:r>
          </a:p>
          <a:p>
            <a:r>
              <a:rPr lang="en-US" altLang="en-US" sz="2800" dirty="0"/>
              <a:t>Bases: C,G A,T</a:t>
            </a:r>
          </a:p>
          <a:p>
            <a:endParaRPr lang="en-US" altLang="en-US" sz="2500" dirty="0"/>
          </a:p>
          <a:p>
            <a:endParaRPr lang="en-US" altLang="en-US" sz="2500" dirty="0">
              <a:solidFill>
                <a:schemeClr val="accent1"/>
              </a:solidFill>
            </a:endParaRP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808133" y="685801"/>
            <a:ext cx="4934479" cy="2619102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en-US" altLang="en-US" sz="2500" dirty="0">
                <a:solidFill>
                  <a:schemeClr val="accent1"/>
                </a:solidFill>
              </a:rPr>
              <a:t>RNA</a:t>
            </a:r>
          </a:p>
          <a:p>
            <a:r>
              <a:rPr lang="en-US" altLang="en-US" sz="2800" dirty="0"/>
              <a:t>Single stranded</a:t>
            </a:r>
          </a:p>
          <a:p>
            <a:r>
              <a:rPr lang="en-US" altLang="en-US" sz="2800" dirty="0"/>
              <a:t>Ribose sugar</a:t>
            </a:r>
          </a:p>
          <a:p>
            <a:r>
              <a:rPr lang="en-US" altLang="en-US" sz="2800" dirty="0"/>
              <a:t>Bases: C,G,A,U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2345266" y="3795969"/>
            <a:ext cx="74676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altLang="en-US" sz="2500" dirty="0"/>
              <a:t>Both contain a sugar, phosphate, and base.</a:t>
            </a:r>
            <a:endParaRPr lang="en-US" altLang="en-US" sz="2400" dirty="0"/>
          </a:p>
        </p:txBody>
      </p:sp>
      <p:pic>
        <p:nvPicPr>
          <p:cNvPr id="2253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863"/>
          <a:stretch>
            <a:fillRect/>
          </a:stretch>
        </p:blipFill>
        <p:spPr bwMode="auto">
          <a:xfrm>
            <a:off x="4461668" y="1184368"/>
            <a:ext cx="979488" cy="229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3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2" y="1171304"/>
            <a:ext cx="24384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035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Transcription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clipArt" sz="half" idx="1"/>
          </p:nvPr>
        </p:nvSpPr>
        <p:spPr/>
      </p:sp>
      <p:sp>
        <p:nvSpPr>
          <p:cNvPr id="2765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264331" y="1827213"/>
            <a:ext cx="6313836" cy="4114800"/>
          </a:xfrm>
        </p:spPr>
        <p:txBody>
          <a:bodyPr/>
          <a:lstStyle/>
          <a:p>
            <a:r>
              <a:rPr lang="en-US" altLang="en-US" sz="2800" dirty="0"/>
              <a:t>RNA </a:t>
            </a:r>
            <a:r>
              <a:rPr lang="en-US" altLang="en-US" sz="2800" dirty="0" smtClean="0"/>
              <a:t>lines up </a:t>
            </a:r>
            <a:r>
              <a:rPr lang="en-US" altLang="en-US" sz="2800" dirty="0"/>
              <a:t>base pairs with DNA</a:t>
            </a:r>
          </a:p>
          <a:p>
            <a:pPr lvl="1"/>
            <a:r>
              <a:rPr lang="en-US" altLang="en-US" sz="2800" dirty="0"/>
              <a:t>C-G</a:t>
            </a:r>
          </a:p>
          <a:p>
            <a:pPr lvl="1"/>
            <a:r>
              <a:rPr lang="en-US" altLang="en-US" sz="2800" dirty="0"/>
              <a:t>A-U</a:t>
            </a:r>
          </a:p>
          <a:p>
            <a:r>
              <a:rPr lang="en-US" altLang="en-US" sz="2800" dirty="0">
                <a:solidFill>
                  <a:schemeClr val="accent1"/>
                </a:solidFill>
              </a:rPr>
              <a:t>Primary transcript</a:t>
            </a:r>
            <a:r>
              <a:rPr lang="en-US" altLang="en-US" sz="2800" dirty="0"/>
              <a:t>- length of RNA that results from the process of transcription</a:t>
            </a:r>
          </a:p>
          <a:p>
            <a:endParaRPr lang="en-US" altLang="en-US" sz="2500" dirty="0"/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46" y="1408113"/>
            <a:ext cx="39243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1230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23</TotalTime>
  <Words>365</Words>
  <Application>Microsoft Office PowerPoint</Application>
  <PresentationFormat>Widescreen</PresentationFormat>
  <Paragraphs>66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Century Gothic</vt:lpstr>
      <vt:lpstr>Verdana</vt:lpstr>
      <vt:lpstr>Wingdings</vt:lpstr>
      <vt:lpstr>Wingdings 3</vt:lpstr>
      <vt:lpstr>Slice</vt:lpstr>
      <vt:lpstr>Transcription</vt:lpstr>
      <vt:lpstr>Objectives</vt:lpstr>
      <vt:lpstr>Protein Structure</vt:lpstr>
      <vt:lpstr>PowerPoint Presentation</vt:lpstr>
      <vt:lpstr>Questions to be answered today</vt:lpstr>
      <vt:lpstr>Replication</vt:lpstr>
      <vt:lpstr>Transcription and Translation: An Overview</vt:lpstr>
      <vt:lpstr>RNA vs. DNA</vt:lpstr>
      <vt:lpstr>Transcription</vt:lpstr>
      <vt:lpstr>Major players in transcription</vt:lpstr>
      <vt:lpstr>Major players in transcription</vt:lpstr>
      <vt:lpstr>TRANSCRIPTION</vt:lpstr>
      <vt:lpstr>Major players in transcription</vt:lpstr>
      <vt:lpstr>mRNA Processing in Eukaryotes</vt:lpstr>
      <vt:lpstr>Transcription is done…what now?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Transcription</dc:title>
  <dc:creator>Elizabeth Greenman</dc:creator>
  <cp:lastModifiedBy>Elizabeth Greenman</cp:lastModifiedBy>
  <cp:revision>4</cp:revision>
  <dcterms:created xsi:type="dcterms:W3CDTF">2017-01-26T23:32:07Z</dcterms:created>
  <dcterms:modified xsi:type="dcterms:W3CDTF">2017-01-26T23:55:26Z</dcterms:modified>
</cp:coreProperties>
</file>