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8" r:id="rId10"/>
    <p:sldId id="269" r:id="rId11"/>
    <p:sldId id="270" r:id="rId12"/>
    <p:sldId id="271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7B52F-1147-495E-BDF8-CD396675E754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943C7E-8DC7-4DCB-ACA4-43131C667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7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E49819-0852-44AE-AE0D-65AE662EC77C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1740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4780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2030874-2280-4772-9A97-A6303730A395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8433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540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3CA86EC-7F12-4761-9311-1C87809E814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048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670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B782C8B-F506-4AC2-AAF0-C5BA5A16FEDB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2529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717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6684" y="301625"/>
            <a:ext cx="9751483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1826684" y="1827213"/>
            <a:ext cx="4773083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2967" y="1827213"/>
            <a:ext cx="47752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90CEC-CDA6-4CDF-8C71-9D5ED7C157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081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  <p:sldLayoutId id="214748366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hmi.org/biointeractive/translation-advanced-detail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Translation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Biology Chapter 10 Section 1 Part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672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45994" y="285570"/>
            <a:ext cx="8229024" cy="1144920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dirty="0"/>
              <a:t>Steps of Translation-Elongation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04392" y="1210046"/>
            <a:ext cx="8229024" cy="4599843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 err="1"/>
              <a:t>tRNA</a:t>
            </a:r>
            <a:r>
              <a:rPr lang="en-GB" altLang="en-US" sz="2800" dirty="0"/>
              <a:t> carrying an amino acid with correct anticodon arrives at ribosome along with an enzyme and energy source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Peptide bond forms between preceding amino acid and the new amino acid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Empty </a:t>
            </a:r>
            <a:r>
              <a:rPr lang="en-GB" altLang="en-US" sz="2800" dirty="0" err="1"/>
              <a:t>tRNA</a:t>
            </a:r>
            <a:r>
              <a:rPr lang="en-GB" altLang="en-US" sz="2800" dirty="0"/>
              <a:t> is released, and ribosome moves one codon along mRNA chain to wait for next </a:t>
            </a:r>
            <a:r>
              <a:rPr lang="en-GB" altLang="en-US" sz="2800" dirty="0" err="1"/>
              <a:t>tRNA</a:t>
            </a:r>
            <a:endParaRPr lang="en-GB" altLang="en-US" sz="2800" dirty="0"/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This process is repeated</a:t>
            </a:r>
          </a:p>
        </p:txBody>
      </p:sp>
    </p:spTree>
    <p:extLst>
      <p:ext uri="{BB962C8B-B14F-4D97-AF65-F5344CB8AC3E}">
        <p14:creationId xmlns:p14="http://schemas.microsoft.com/office/powerpoint/2010/main" val="426188729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004531" y="1343662"/>
            <a:ext cx="8229024" cy="1144920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Steps of Translation-Termination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2695964"/>
            <a:ext cx="8229024" cy="3364193"/>
          </a:xfrm>
          <a:ln/>
        </p:spPr>
        <p:txBody>
          <a:bodyPr>
            <a:no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Ribosome reaches stop codon (UAA, UAG, UGA)</a:t>
            </a:r>
            <a:r>
              <a:rPr lang="ar-SA" altLang="en-US" sz="2800" dirty="0">
                <a:cs typeface="Arial" panose="020B0604020202020204" pitchFamily="34" charset="0"/>
              </a:rPr>
              <a:t>‏</a:t>
            </a:r>
            <a:endParaRPr lang="en-GB" altLang="en-US" sz="2800" dirty="0"/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No </a:t>
            </a:r>
            <a:r>
              <a:rPr lang="en-GB" altLang="en-US" sz="2800" dirty="0" err="1"/>
              <a:t>tRNA</a:t>
            </a:r>
            <a:r>
              <a:rPr lang="en-GB" altLang="en-US" sz="2800" dirty="0"/>
              <a:t> molecules have stop anticodon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Protein release factors recognize stop codon, and release polypeptide from ribosome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Ribosome splits into subunits and can be used again</a:t>
            </a:r>
          </a:p>
        </p:txBody>
      </p:sp>
    </p:spTree>
    <p:extLst>
      <p:ext uri="{BB962C8B-B14F-4D97-AF65-F5344CB8AC3E}">
        <p14:creationId xmlns:p14="http://schemas.microsoft.com/office/powerpoint/2010/main" val="2503868770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218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218">
                                            <p:txEl>
                                              <p:charRg st="0" end="4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charRg st="44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218">
                                            <p:txEl>
                                              <p:charRg st="44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218">
                                            <p:txEl>
                                              <p:charRg st="44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charRg st="82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9218">
                                            <p:txEl>
                                              <p:charRg st="82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9218">
                                            <p:txEl>
                                              <p:charRg st="82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charRg st="166" end="2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9218">
                                            <p:txEl>
                                              <p:charRg st="166" end="2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9218">
                                            <p:txEl>
                                              <p:charRg st="166" end="2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567617" y="233319"/>
            <a:ext cx="8229024" cy="1144920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dirty="0"/>
              <a:t>Control of Gene Expression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8691" y="1066354"/>
            <a:ext cx="8229024" cy="4535037"/>
          </a:xfrm>
          <a:ln/>
        </p:spPr>
        <p:txBody>
          <a:bodyPr>
            <a:no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400" dirty="0"/>
              <a:t>Usually, protein manufacture is controlled by transcription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400" dirty="0"/>
              <a:t>However, there are controls after transcription;</a:t>
            </a:r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400" dirty="0"/>
              <a:t>P bodies: protein groups that can break down mRNA</a:t>
            </a:r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400" dirty="0"/>
              <a:t>MicroRNAs: small RNA molecules that bind to mRNA and keep it from being translated</a:t>
            </a:r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400" dirty="0"/>
              <a:t>Riboswitches: small section of RNA that binds to mRNA when polypeptide is not needed and changes mRNA shape</a:t>
            </a:r>
          </a:p>
        </p:txBody>
      </p:sp>
    </p:spTree>
    <p:extLst>
      <p:ext uri="{BB962C8B-B14F-4D97-AF65-F5344CB8AC3E}">
        <p14:creationId xmlns:p14="http://schemas.microsoft.com/office/powerpoint/2010/main" val="2431612541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Transcription vs. Translation Review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9788" y="338049"/>
            <a:ext cx="3579812" cy="4421187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500" dirty="0">
                <a:solidFill>
                  <a:schemeClr val="accent1"/>
                </a:solidFill>
              </a:rPr>
              <a:t>Transcription</a:t>
            </a:r>
            <a:endParaRPr lang="en-US" altLang="en-US" sz="2500" dirty="0"/>
          </a:p>
          <a:p>
            <a:pPr eaLnBrk="1" hangingPunct="1"/>
            <a:r>
              <a:rPr lang="en-US" altLang="en-US" sz="2500" dirty="0"/>
              <a:t>Process by which genetic information encoded in DNA is copied onto messenger RNA</a:t>
            </a:r>
          </a:p>
          <a:p>
            <a:pPr eaLnBrk="1" hangingPunct="1"/>
            <a:r>
              <a:rPr lang="en-US" altLang="en-US" sz="2500" dirty="0"/>
              <a:t>Occurs in the </a:t>
            </a:r>
            <a:r>
              <a:rPr lang="en-US" altLang="en-US" sz="2500" dirty="0" smtClean="0"/>
              <a:t>nucleus or at DNA strand</a:t>
            </a:r>
            <a:endParaRPr lang="en-US" altLang="en-US" sz="2500" dirty="0"/>
          </a:p>
          <a:p>
            <a:pPr eaLnBrk="1" hangingPunct="1"/>
            <a:r>
              <a:rPr lang="en-US" altLang="en-US" sz="2500" dirty="0"/>
              <a:t>DNA </a:t>
            </a:r>
            <a:r>
              <a:rPr lang="en-US" altLang="en-US" sz="2500" dirty="0" smtClean="0">
                <a:sym typeface="Wingdings" panose="05000000000000000000" pitchFamily="2" charset="2"/>
              </a:rPr>
              <a:t> </a:t>
            </a:r>
            <a:r>
              <a:rPr lang="en-US" altLang="en-US" sz="2500" dirty="0" smtClean="0"/>
              <a:t>mRNA</a:t>
            </a:r>
            <a:endParaRPr lang="en-US" altLang="en-US" sz="2500" dirty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918961" y="642849"/>
            <a:ext cx="3581400" cy="4116387"/>
          </a:xfrm>
        </p:spPr>
        <p:txBody>
          <a:bodyPr>
            <a:normAutofit fontScale="92500"/>
          </a:bodyPr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500" dirty="0">
                <a:solidFill>
                  <a:schemeClr val="accent1"/>
                </a:solidFill>
              </a:rPr>
              <a:t>Translation</a:t>
            </a:r>
          </a:p>
          <a:p>
            <a:pPr eaLnBrk="1" hangingPunct="1"/>
            <a:r>
              <a:rPr lang="en-US" altLang="en-US" sz="2500" dirty="0"/>
              <a:t>Process by which information encoded in mRNA is used to assemble a protein at a ribosome</a:t>
            </a:r>
          </a:p>
          <a:p>
            <a:pPr eaLnBrk="1" hangingPunct="1"/>
            <a:r>
              <a:rPr lang="en-US" altLang="en-US" sz="2500" dirty="0"/>
              <a:t>Occurs on a </a:t>
            </a:r>
            <a:r>
              <a:rPr lang="en-US" altLang="en-US" sz="2500" dirty="0" smtClean="0"/>
              <a:t>ribosome</a:t>
            </a:r>
            <a:endParaRPr lang="en-US" altLang="en-US" sz="2500" dirty="0"/>
          </a:p>
          <a:p>
            <a:pPr eaLnBrk="1" hangingPunct="1"/>
            <a:r>
              <a:rPr lang="en-US" altLang="en-US" sz="2500" dirty="0" smtClean="0"/>
              <a:t>mRNA </a:t>
            </a:r>
            <a:r>
              <a:rPr lang="en-US" altLang="en-US" sz="2500" dirty="0" smtClean="0">
                <a:sym typeface="Wingdings" panose="05000000000000000000" pitchFamily="2" charset="2"/>
              </a:rPr>
              <a:t></a:t>
            </a:r>
            <a:r>
              <a:rPr lang="en-US" altLang="en-US" sz="2500" dirty="0" smtClean="0"/>
              <a:t> polypeptide</a:t>
            </a:r>
            <a:endParaRPr lang="en-US" altLang="en-US" sz="2500" dirty="0">
              <a:solidFill>
                <a:schemeClr val="accent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45874" y="3448594"/>
            <a:ext cx="2063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Video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11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Translation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/>
              <a:t>Second stage of protein production</a:t>
            </a:r>
          </a:p>
          <a:p>
            <a:pPr eaLnBrk="1" hangingPunct="1"/>
            <a:r>
              <a:rPr lang="en-US" altLang="en-US" sz="2800" dirty="0" smtClean="0"/>
              <a:t>mRNA is on a ribosome</a:t>
            </a:r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097" y="2569102"/>
            <a:ext cx="4343400" cy="267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52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Ribosomes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altLang="en-US" sz="2800" dirty="0" smtClean="0"/>
              <a:t>2 subunits, separate in cytoplasm until they join to begin translation</a:t>
            </a:r>
          </a:p>
          <a:p>
            <a:pPr lvl="1" eaLnBrk="1" hangingPunct="1"/>
            <a:r>
              <a:rPr lang="en-US" altLang="en-US" sz="2800" dirty="0" smtClean="0"/>
              <a:t>Large</a:t>
            </a:r>
          </a:p>
          <a:p>
            <a:pPr lvl="1" eaLnBrk="1" hangingPunct="1"/>
            <a:r>
              <a:rPr lang="en-US" altLang="en-US" sz="2800" dirty="0" smtClean="0"/>
              <a:t>Small</a:t>
            </a:r>
          </a:p>
          <a:p>
            <a:pPr eaLnBrk="1" hangingPunct="1"/>
            <a:r>
              <a:rPr lang="en-US" altLang="en-US" sz="2800" dirty="0" smtClean="0"/>
              <a:t>Contain 3 binding sites</a:t>
            </a:r>
          </a:p>
          <a:p>
            <a:pPr lvl="1" eaLnBrk="1" hangingPunct="1"/>
            <a:r>
              <a:rPr lang="en-US" altLang="en-US" sz="2800" dirty="0" smtClean="0"/>
              <a:t>E</a:t>
            </a:r>
          </a:p>
          <a:p>
            <a:pPr lvl="1" eaLnBrk="1" hangingPunct="1"/>
            <a:r>
              <a:rPr lang="en-US" altLang="en-US" sz="2800" dirty="0" smtClean="0"/>
              <a:t>P</a:t>
            </a:r>
          </a:p>
          <a:p>
            <a:pPr lvl="1" eaLnBrk="1" hangingPunct="1"/>
            <a:r>
              <a:rPr lang="en-US" altLang="en-US" sz="2800" dirty="0" smtClean="0"/>
              <a:t>A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7039" y="2051578"/>
            <a:ext cx="5242149" cy="3774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694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Translation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800" dirty="0" err="1" smtClean="0"/>
              <a:t>tRNA</a:t>
            </a:r>
            <a:r>
              <a:rPr lang="en-US" altLang="en-US" sz="2800" dirty="0" smtClean="0"/>
              <a:t> </a:t>
            </a:r>
            <a:r>
              <a:rPr lang="en-US" altLang="en-US" sz="2800" dirty="0" smtClean="0"/>
              <a:t>brings amino acids to the </a:t>
            </a:r>
            <a:r>
              <a:rPr lang="en-US" altLang="en-US" sz="2800" dirty="0" smtClean="0"/>
              <a:t>ribosome</a:t>
            </a:r>
          </a:p>
          <a:p>
            <a:r>
              <a:rPr lang="en-US" altLang="en-US" sz="2800" dirty="0"/>
              <a:t>Each </a:t>
            </a:r>
            <a:r>
              <a:rPr lang="en-US" altLang="en-US" sz="2800" dirty="0" err="1"/>
              <a:t>tRNA</a:t>
            </a:r>
            <a:r>
              <a:rPr lang="en-US" altLang="en-US" sz="2800" dirty="0"/>
              <a:t> has shape that attaches to a particular amino acid as well as an end with the appropriate anti-codon for that amino acid</a:t>
            </a:r>
          </a:p>
          <a:p>
            <a:pPr eaLnBrk="1" hangingPunct="1"/>
            <a:endParaRPr lang="en-US" altLang="en-US" sz="2800" dirty="0" smtClean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543" y="3638007"/>
            <a:ext cx="4343400" cy="267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362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tRNA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16"/>
          <a:stretch>
            <a:fillRect/>
          </a:stretch>
        </p:blipFill>
        <p:spPr>
          <a:xfrm>
            <a:off x="3962401" y="1676400"/>
            <a:ext cx="2092325" cy="4191000"/>
          </a:xfrm>
        </p:spPr>
      </p:pic>
      <p:sp>
        <p:nvSpPr>
          <p:cNvPr id="19460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629400" y="1828800"/>
            <a:ext cx="3581400" cy="4114800"/>
          </a:xfrm>
        </p:spPr>
        <p:txBody>
          <a:bodyPr/>
          <a:lstStyle/>
          <a:p>
            <a:pPr eaLnBrk="1" hangingPunct="1"/>
            <a:r>
              <a:rPr lang="en-US" altLang="en-US" sz="2500"/>
              <a:t>Transfer RNA</a:t>
            </a:r>
          </a:p>
          <a:p>
            <a:pPr eaLnBrk="1" hangingPunct="1"/>
            <a:r>
              <a:rPr lang="en-US" altLang="en-US" sz="2500"/>
              <a:t>Bound to one amino acid on one end</a:t>
            </a:r>
          </a:p>
          <a:p>
            <a:pPr eaLnBrk="1" hangingPunct="1"/>
            <a:r>
              <a:rPr lang="en-US" altLang="en-US" sz="2500">
                <a:solidFill>
                  <a:schemeClr val="accent1"/>
                </a:solidFill>
              </a:rPr>
              <a:t>Anticodon</a:t>
            </a:r>
            <a:r>
              <a:rPr lang="en-US" altLang="en-US" sz="2500"/>
              <a:t> on the other end complements mRNA codon</a:t>
            </a:r>
          </a:p>
          <a:p>
            <a:pPr eaLnBrk="1" hangingPunct="1"/>
            <a:endParaRPr lang="en-US" altLang="en-US" sz="2500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5638800" y="3886200"/>
            <a:ext cx="1066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flipH="1" flipV="1">
            <a:off x="5486400" y="2057400"/>
            <a:ext cx="11430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65" y="3351710"/>
            <a:ext cx="2996837" cy="2996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406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tRNA</a:t>
            </a:r>
            <a:r>
              <a:rPr lang="en-US" altLang="en-US" dirty="0" smtClean="0"/>
              <a:t> Function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800" dirty="0" smtClean="0"/>
              <a:t>Amino acids must be in the correct order for the protein to function correctly</a:t>
            </a:r>
          </a:p>
          <a:p>
            <a:pPr eaLnBrk="1" hangingPunct="1"/>
            <a:r>
              <a:rPr lang="en-US" altLang="en-US" sz="2800" dirty="0" err="1" smtClean="0"/>
              <a:t>tRNA</a:t>
            </a:r>
            <a:r>
              <a:rPr lang="en-US" altLang="en-US" sz="2800" dirty="0" smtClean="0"/>
              <a:t> lines up amino acids using mRNA </a:t>
            </a:r>
            <a:r>
              <a:rPr lang="en-US" altLang="en-US" sz="2800" dirty="0" smtClean="0"/>
              <a:t>code (complimentary)</a:t>
            </a: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3745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Reading the DNA code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 smtClean="0"/>
              <a:t>Every 3 DNA bases </a:t>
            </a:r>
            <a:r>
              <a:rPr lang="en-US" altLang="en-US" sz="2800" dirty="0" smtClean="0"/>
              <a:t>pair </a:t>
            </a:r>
            <a:r>
              <a:rPr lang="en-US" altLang="en-US" sz="2800" dirty="0" smtClean="0"/>
              <a:t>with 3 mRNA bases</a:t>
            </a:r>
          </a:p>
          <a:p>
            <a:pPr eaLnBrk="1" hangingPunct="1"/>
            <a:r>
              <a:rPr lang="en-US" altLang="en-US" sz="2800" dirty="0" smtClean="0"/>
              <a:t>Every group of 3 mRNA bases encodes a single amino </a:t>
            </a:r>
            <a:r>
              <a:rPr lang="en-US" altLang="en-US" sz="2800" dirty="0" smtClean="0"/>
              <a:t>acid, matching a complimentary </a:t>
            </a:r>
            <a:r>
              <a:rPr lang="en-US" altLang="en-US" sz="2800" dirty="0" err="1" smtClean="0"/>
              <a:t>tRNA</a:t>
            </a:r>
            <a:r>
              <a:rPr lang="en-US" altLang="en-US" sz="2800" dirty="0" smtClean="0"/>
              <a:t> code</a:t>
            </a:r>
            <a:endParaRPr lang="en-US" altLang="en-US" sz="2800" dirty="0" smtClean="0"/>
          </a:p>
          <a:p>
            <a:pPr eaLnBrk="1" hangingPunct="1"/>
            <a:r>
              <a:rPr lang="en-US" altLang="en-US" sz="2800" dirty="0" smtClean="0">
                <a:solidFill>
                  <a:schemeClr val="accent1"/>
                </a:solidFill>
              </a:rPr>
              <a:t>Codon</a:t>
            </a:r>
            <a:r>
              <a:rPr lang="en-US" altLang="en-US" sz="2800" dirty="0" smtClean="0"/>
              <a:t>- coding triplet of mRNA bases</a:t>
            </a:r>
          </a:p>
          <a:p>
            <a:pPr eaLnBrk="1" hangingPunct="1"/>
            <a:endParaRPr lang="en-US" altLang="en-US" dirty="0" smtClean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863" y="2999088"/>
            <a:ext cx="3531326" cy="3362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6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24643" y="1089024"/>
            <a:ext cx="8984572" cy="5616576"/>
          </a:xfrm>
        </p:spPr>
      </p:pic>
      <p:sp>
        <p:nvSpPr>
          <p:cNvPr id="24579" name="Text Box 5"/>
          <p:cNvSpPr txBox="1">
            <a:spLocks noChangeArrowheads="1"/>
          </p:cNvSpPr>
          <p:nvPr/>
        </p:nvSpPr>
        <p:spPr bwMode="auto">
          <a:xfrm>
            <a:off x="2286000" y="106364"/>
            <a:ext cx="822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/>
              <a:t>ACGATACCCTGACGAGCGTTAGCTATCG</a:t>
            </a: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2228850" y="461964"/>
            <a:ext cx="1295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660066"/>
                </a:solidFill>
              </a:rPr>
              <a:t>UGC</a:t>
            </a:r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3109913" y="485775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660066"/>
                </a:solidFill>
              </a:rPr>
              <a:t>U</a:t>
            </a:r>
            <a:r>
              <a:rPr lang="en-US" altLang="en-US" sz="3200">
                <a:solidFill>
                  <a:srgbClr val="008000"/>
                </a:solidFill>
              </a:rPr>
              <a:t>AU</a:t>
            </a:r>
          </a:p>
        </p:txBody>
      </p:sp>
      <p:sp>
        <p:nvSpPr>
          <p:cNvPr id="24582" name="Text Box 8"/>
          <p:cNvSpPr txBox="1">
            <a:spLocks noChangeArrowheads="1"/>
          </p:cNvSpPr>
          <p:nvPr/>
        </p:nvSpPr>
        <p:spPr bwMode="auto">
          <a:xfrm>
            <a:off x="3952875" y="476250"/>
            <a:ext cx="129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8000"/>
                </a:solidFill>
              </a:rPr>
              <a:t>G</a:t>
            </a:r>
            <a:r>
              <a:rPr lang="en-US" altLang="en-US" sz="3200">
                <a:solidFill>
                  <a:srgbClr val="FF3300"/>
                </a:solidFill>
              </a:rPr>
              <a:t>GG</a:t>
            </a:r>
          </a:p>
        </p:txBody>
      </p:sp>
      <p:sp>
        <p:nvSpPr>
          <p:cNvPr id="24583" name="Rectangle 9"/>
          <p:cNvSpPr>
            <a:spLocks noChangeArrowheads="1"/>
          </p:cNvSpPr>
          <p:nvPr/>
        </p:nvSpPr>
        <p:spPr bwMode="auto">
          <a:xfrm>
            <a:off x="4905375" y="476250"/>
            <a:ext cx="1358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3300"/>
                </a:solidFill>
              </a:rPr>
              <a:t>A</a:t>
            </a:r>
            <a:r>
              <a:rPr lang="en-US" altLang="en-US" sz="3200">
                <a:solidFill>
                  <a:srgbClr val="0066FF"/>
                </a:solidFill>
              </a:rPr>
              <a:t>CUG</a:t>
            </a:r>
          </a:p>
        </p:txBody>
      </p:sp>
    </p:spTree>
    <p:extLst>
      <p:ext uri="{BB962C8B-B14F-4D97-AF65-F5344CB8AC3E}">
        <p14:creationId xmlns:p14="http://schemas.microsoft.com/office/powerpoint/2010/main" val="184945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2004531" y="1343662"/>
            <a:ext cx="8229024" cy="1144920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Steps of Translation-Initiation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2849" y="2068946"/>
            <a:ext cx="8229024" cy="3352672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Small unit of ribosome binds to mRNA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Small unit scans down mRNA until it reaches the codon AUG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At AUG codon, small and large ribosome units join, along with a </a:t>
            </a:r>
            <a:r>
              <a:rPr lang="en-GB" altLang="en-US" sz="2800" dirty="0" err="1"/>
              <a:t>tRNA</a:t>
            </a:r>
            <a:r>
              <a:rPr lang="en-GB" altLang="en-US" sz="2800" dirty="0"/>
              <a:t> initiator (methionine)</a:t>
            </a:r>
            <a:r>
              <a:rPr lang="ar-SA" altLang="en-US" sz="2800" dirty="0">
                <a:cs typeface="Arial" panose="020B0604020202020204" pitchFamily="34" charset="0"/>
              </a:rPr>
              <a:t>‏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06534223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charRg st="95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6146">
                                            <p:txEl>
                                              <p:charRg st="95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6146">
                                            <p:txEl>
                                              <p:charRg st="95" end="18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237</TotalTime>
  <Words>421</Words>
  <Application>Microsoft Office PowerPoint</Application>
  <PresentationFormat>Widescreen</PresentationFormat>
  <Paragraphs>66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Verdana</vt:lpstr>
      <vt:lpstr>Wingdings</vt:lpstr>
      <vt:lpstr>Wingdings 3</vt:lpstr>
      <vt:lpstr>Slice</vt:lpstr>
      <vt:lpstr>Translation </vt:lpstr>
      <vt:lpstr>Translation</vt:lpstr>
      <vt:lpstr>Ribosomes</vt:lpstr>
      <vt:lpstr>Translation</vt:lpstr>
      <vt:lpstr>tRNA</vt:lpstr>
      <vt:lpstr>tRNA Function</vt:lpstr>
      <vt:lpstr>Reading the DNA code</vt:lpstr>
      <vt:lpstr>PowerPoint Presentation</vt:lpstr>
      <vt:lpstr>Steps of Translation-Initiation</vt:lpstr>
      <vt:lpstr>Steps of Translation-Elongation</vt:lpstr>
      <vt:lpstr>Steps of Translation-Termination</vt:lpstr>
      <vt:lpstr>Control of Gene Expression</vt:lpstr>
      <vt:lpstr>Transcription vs. Translation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</dc:title>
  <dc:creator>Elizabeth Greenman</dc:creator>
  <cp:lastModifiedBy>Elizabeth Greenman</cp:lastModifiedBy>
  <cp:revision>4</cp:revision>
  <dcterms:created xsi:type="dcterms:W3CDTF">2017-01-27T20:08:08Z</dcterms:created>
  <dcterms:modified xsi:type="dcterms:W3CDTF">2017-01-28T00:05:09Z</dcterms:modified>
</cp:coreProperties>
</file>