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647C-949B-4727-9DFC-18D58F8C3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5FBD6-D903-43F1-8075-0F6C5013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03T18:45:55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15263 2604</inkml:trace>
  <inkml:trace contextRef="#ctx0" brushRef="#br0" timeOffset="1303.0745">15263 2604</inkml:trace>
  <inkml:trace contextRef="#ctx0" brushRef="#br0" timeOffset="49511.8319">4299 5995</inkml:trace>
  <inkml:trace contextRef="#ctx0" brushRef="#br0" timeOffset="50151.8685">744 4874</inkml:trace>
  <inkml:trace contextRef="#ctx0" brushRef="#br0" timeOffset="50439.885">744 4874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03T18:46:49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744 4638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661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414911"/>
            <a:ext cx="5485280" cy="41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87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831287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E28883AF-5B18-4609-B2FE-CCBB7397FF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66677E-D115-4431-998E-3DBD5CDFBCC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EB9AC-0B3E-495D-8AE1-F90285E9B8D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EFB0B-5334-445A-9270-CBBAE2F262F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541B33-190D-4E00-9322-4814DB3D872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B1DF4-033B-4122-9D89-565B499A405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00BB29-E181-4DE2-8908-FA08DDD3E98C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A47C5-3FF8-4D27-BAA8-AFA748E3FCC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D1313-814E-47AD-9DA8-8EEB1330D2D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1C2ADF-A36A-43CA-999A-059E0B6AD61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0BAA1-59A8-44AD-BB8D-BB7C8E60772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644DCC-1129-4373-9527-281E8E4123E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BF7EA6-F73E-44B3-8730-12286808D6DC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C7259C-A4DB-4B9D-8A81-D967A07A658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E677-5683-4C9B-B2E5-C3BBA61B4AE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184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6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85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515" y="4157021"/>
            <a:ext cx="6020549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2925" y="1070627"/>
            <a:ext cx="663212" cy="201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6673" y="2881216"/>
            <a:ext cx="663212" cy="201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26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43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79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4FB-CE0C-479A-8883-D52DD7871F9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7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169-0333-469E-B973-2EF8B4E51A1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22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889FD71-C323-4310-9DBB-0C23767F5B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64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66D9363-5EC1-42B5-93BC-EB64F3F2F5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9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FD-EB17-4799-ABAC-13D45B62A00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81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7844401-FB8B-4E56-B678-42BF3C89EA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522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D37F-BD83-4FC6-A0EA-3C733256A91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7688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763924"/>
            <a:ext cx="4452276" cy="2409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4341565"/>
            <a:ext cx="4452276" cy="2411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9035-B848-461A-A8C1-1DF9DBBAD8A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403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72B5-2ED8-438F-A91F-ECFAA5881F9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4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24CE-2570-43D7-8B64-38F672D749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866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17A-8098-4FF2-9004-6BD6CA55836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1FD3-6323-4374-9C9D-5A69AAAD0C2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59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76C-68E7-499F-8AED-12072C4656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68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F4E2-061A-467E-A782-EEBF0F9BD97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5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F5D-8A97-4ADF-9095-C3A6C38A2B1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26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A34D-57A5-4F81-A1F2-5B56CBDAB9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94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emf"/><Relationship Id="rId5" Type="http://schemas.openxmlformats.org/officeDocument/2006/relationships/customXml" Target="../ink/ink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34302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Variation in Organisms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2514600"/>
            <a:ext cx="9070975" cy="4198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Mutation!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Deletion: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A segment of chromosome breaks off and is lost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514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en-US" sz="2400" dirty="0" smtClean="0"/>
              <a:t>Duplication</a:t>
            </a:r>
            <a:endParaRPr lang="en-US" alt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79245"/>
            <a:ext cx="480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14600"/>
            <a:ext cx="9070975" cy="41529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Change in chromosome number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Polyploidy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Nondisjunction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514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Polyploidy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Mainly occurs in plants (animal cells die)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Multiple of n chromosome number (3n, 4n, </a:t>
            </a:r>
            <a:r>
              <a:rPr lang="en-GB" altLang="en-US" sz="2400" dirty="0" err="1"/>
              <a:t>etc</a:t>
            </a:r>
            <a:r>
              <a:rPr lang="en-GB" altLang="en-US" sz="2400" dirty="0"/>
              <a:t>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70217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Nondisjunction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Entire (or large part) of chromosome misplaced during meiosis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400" dirty="0"/>
              <a:t>Result may be trisomy or monosomy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894138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02738"/>
            <a:ext cx="9071610" cy="430481"/>
          </a:xfrm>
        </p:spPr>
        <p:txBody>
          <a:bodyPr/>
          <a:lstStyle/>
          <a:p>
            <a:pPr eaLnBrk="1" hangingPunct="1"/>
            <a:r>
              <a:rPr lang="en-US" altLang="en-US" sz="3527" b="1">
                <a:solidFill>
                  <a:srgbClr val="0070C0"/>
                </a:solidFill>
                <a:latin typeface="Times New Roman" panose="02020603050405020304" pitchFamily="18" charset="0"/>
              </a:rPr>
              <a:t>Biotechnology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46" dirty="0">
                <a:latin typeface="+mn-lt"/>
              </a:rPr>
              <a:t>The use of microorganisms, cells, or cell components to make a product</a:t>
            </a:r>
          </a:p>
          <a:p>
            <a:pPr lvl="1" eaLnBrk="1" hangingPunct="1"/>
            <a:r>
              <a:rPr lang="en-US" altLang="en-US" sz="2646" dirty="0">
                <a:latin typeface="+mn-lt"/>
              </a:rPr>
              <a:t>Foods that are produced by the action of microorganisms    (bacteria and yeasts)</a:t>
            </a:r>
          </a:p>
          <a:p>
            <a:pPr lvl="1" eaLnBrk="1" hangingPunct="1"/>
            <a:r>
              <a:rPr lang="en-US" altLang="en-US" sz="2646" dirty="0">
                <a:latin typeface="+mn-lt"/>
              </a:rPr>
              <a:t>Antibiotics</a:t>
            </a:r>
          </a:p>
          <a:p>
            <a:pPr lvl="1" eaLnBrk="1" hangingPunct="1"/>
            <a:r>
              <a:rPr lang="en-US" altLang="en-US" sz="2646" dirty="0">
                <a:latin typeface="+mn-lt"/>
              </a:rPr>
              <a:t>Vitamins</a:t>
            </a:r>
          </a:p>
          <a:p>
            <a:pPr lvl="1" eaLnBrk="1" hangingPunct="1"/>
            <a:r>
              <a:rPr lang="en-US" altLang="en-US" sz="2646" dirty="0">
                <a:latin typeface="+mn-lt"/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26431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82" y="1646238"/>
            <a:ext cx="7399132" cy="524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Selection </a:t>
            </a:r>
            <a:endParaRPr lang="en-US" dirty="0"/>
          </a:p>
          <a:p>
            <a:r>
              <a:rPr lang="en-US" dirty="0"/>
              <a:t>Culture a naturally-occurring microbe that produces desired product (antibiotic producing bacteria)</a:t>
            </a:r>
          </a:p>
          <a:p>
            <a:r>
              <a:rPr lang="en-US" dirty="0"/>
              <a:t>Mutation and selection</a:t>
            </a:r>
          </a:p>
          <a:p>
            <a:r>
              <a:rPr lang="en-US" dirty="0"/>
              <a:t> Mutagens cause mutations that might result in a microbe with a desirable trait (penicillin produced by the fungus over 1000 times)</a:t>
            </a:r>
          </a:p>
          <a:p>
            <a:r>
              <a:rPr lang="en-US" dirty="0"/>
              <a:t>Select and culture microbe with the desired mutation</a:t>
            </a:r>
          </a:p>
          <a:p>
            <a:r>
              <a:rPr lang="en-US" dirty="0"/>
              <a:t>Gene modification </a:t>
            </a:r>
          </a:p>
          <a:p>
            <a:r>
              <a:rPr lang="en-US" dirty="0"/>
              <a:t>Change a specific DNA bases ( change the corresponding codons) to change a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Recombinant DNA - DNA that has been artificially manipulated to combine genes from two different sources. </a:t>
            </a:r>
          </a:p>
          <a:p>
            <a:r>
              <a:rPr lang="en-US" dirty="0"/>
              <a:t>Genes transferred - among unrelated species via laboratory manipulation.</a:t>
            </a:r>
          </a:p>
          <a:p>
            <a:r>
              <a:rPr lang="en-US" dirty="0"/>
              <a:t>Genetic engineering - human manipulation of an organism's genetic material in a way that does not occur under natural conditions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484164" y="7139693"/>
            <a:ext cx="1343942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23">
                <a:latin typeface="Times New Roman" panose="02020603050405020304" pitchFamily="18" charset="0"/>
              </a:rPr>
              <a:t>Figure 9.1.2</a:t>
            </a:r>
          </a:p>
        </p:txBody>
      </p:sp>
      <p:pic>
        <p:nvPicPr>
          <p:cNvPr id="9219" name="Picture 5" descr="09-01_typical_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81" y="923960"/>
            <a:ext cx="4122823" cy="6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98271" y="45498"/>
            <a:ext cx="9569351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27" b="1">
                <a:solidFill>
                  <a:srgbClr val="0070C0"/>
                </a:solidFill>
                <a:latin typeface="Times New Roman" panose="02020603050405020304" pitchFamily="18" charset="0"/>
              </a:rPr>
              <a:t>An Overview of Recombinant DNA Technologies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9" y="689470"/>
            <a:ext cx="5661007" cy="461980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n-lt"/>
              </a:rPr>
              <a:t>1. Gene of interest (DNA) </a:t>
            </a:r>
            <a:r>
              <a:rPr lang="en-US" sz="2000" dirty="0">
                <a:latin typeface="+mn-lt"/>
              </a:rPr>
              <a:t>is isolated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                (DNA fragment)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n-lt"/>
              </a:rPr>
              <a:t>2. A desired gene</a:t>
            </a:r>
            <a:r>
              <a:rPr lang="en-US" sz="2000" dirty="0">
                <a:latin typeface="+mn-lt"/>
              </a:rPr>
              <a:t> is inserted into a DNA molecule - </a:t>
            </a:r>
            <a:r>
              <a:rPr lang="en-US" sz="2000" b="1" dirty="0">
                <a:latin typeface="+mn-lt"/>
              </a:rPr>
              <a:t>vector</a:t>
            </a:r>
            <a:endParaRPr lang="en-US" sz="2000" dirty="0"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    (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plasmid, bacteriophage or a viral genome)</a:t>
            </a:r>
          </a:p>
          <a:p>
            <a:pPr eaLnBrk="1" hangingPunct="1">
              <a:defRPr/>
            </a:pPr>
            <a:endParaRPr lang="en-US" sz="2000" dirty="0"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n-lt"/>
              </a:rPr>
              <a:t>3. The vector</a:t>
            </a:r>
            <a:r>
              <a:rPr lang="en-US" sz="2000" dirty="0">
                <a:latin typeface="+mn-lt"/>
              </a:rPr>
              <a:t> inserts the DNA into </a:t>
            </a:r>
            <a:r>
              <a:rPr lang="en-US" sz="2000" b="1" dirty="0">
                <a:latin typeface="+mn-lt"/>
              </a:rPr>
              <a:t>a new cell,</a:t>
            </a:r>
            <a:r>
              <a:rPr lang="en-US" sz="2000" dirty="0">
                <a:latin typeface="+mn-lt"/>
              </a:rPr>
              <a:t> which is grown to form a </a:t>
            </a:r>
            <a:r>
              <a:rPr lang="en-US" sz="2000" b="1" dirty="0">
                <a:latin typeface="+mn-lt"/>
              </a:rPr>
              <a:t>clone</a:t>
            </a:r>
            <a:r>
              <a:rPr lang="en-US" sz="2000" dirty="0">
                <a:latin typeface="+mn-lt"/>
              </a:rPr>
              <a:t>.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   (bacteria, yeast, plant or animal cell)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n-lt"/>
              </a:rPr>
              <a:t>4.</a:t>
            </a:r>
            <a:r>
              <a:rPr lang="en-US" sz="2000" dirty="0">
                <a:latin typeface="+mn-lt"/>
              </a:rPr>
              <a:t> Large quantities of the </a:t>
            </a:r>
            <a:r>
              <a:rPr lang="en-US" sz="2000" b="1" dirty="0">
                <a:latin typeface="+mn-lt"/>
              </a:rPr>
              <a:t>gene product</a:t>
            </a:r>
            <a:r>
              <a:rPr lang="en-US" sz="2000" dirty="0">
                <a:latin typeface="+mn-lt"/>
              </a:rPr>
              <a:t> can be harvested from </a:t>
            </a:r>
            <a:r>
              <a:rPr lang="en-US" sz="2000" b="1" u="sng" dirty="0">
                <a:latin typeface="+mn-lt"/>
              </a:rPr>
              <a:t>the clone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3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3024" y="521478"/>
            <a:ext cx="9573839" cy="8457059"/>
          </a:xfrm>
        </p:spPr>
        <p:txBody>
          <a:bodyPr>
            <a:spAutoFit/>
          </a:bodyPr>
          <a:lstStyle/>
          <a:p>
            <a:pPr marL="503972" indent="-503972">
              <a:buFontTx/>
              <a:buAutoNum type="arabicPeriod"/>
              <a:defRPr/>
            </a:pPr>
            <a:r>
              <a:rPr lang="en-US" sz="2646" b="1" dirty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lvl="1" indent="-377979">
              <a:buFontTx/>
              <a:buChar char="-"/>
              <a:defRPr/>
            </a:pPr>
            <a:r>
              <a:rPr lang="en-US" sz="2205" b="1" i="1" dirty="0"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 - used because is easily grown and its</a:t>
            </a:r>
          </a:p>
          <a:p>
            <a:pPr marL="440975" lvl="1" indent="0">
              <a:buNone/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genomics are well understood.</a:t>
            </a:r>
          </a:p>
          <a:p>
            <a:pPr lvl="1" indent="-377979"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Gene product is purified from host cells</a:t>
            </a:r>
          </a:p>
          <a:p>
            <a:pPr marL="0" indent="0">
              <a:buNone/>
              <a:defRPr/>
            </a:pPr>
            <a:r>
              <a:rPr lang="en-US" sz="2646" b="1" dirty="0">
                <a:latin typeface="Times New Roman" pitchFamily="18" charset="0"/>
                <a:cs typeface="Times New Roman" pitchFamily="18" charset="0"/>
              </a:rPr>
              <a:t>2. Yeasts</a:t>
            </a:r>
            <a:r>
              <a:rPr lang="en-US" sz="2646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46" b="1" i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Saccharomyces cerevisiae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Used because it is easily grown and its genomics are known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May express eukaryotic genes easily</a:t>
            </a:r>
            <a:endParaRPr lang="en-US" sz="2205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Continuously </a:t>
            </a:r>
            <a:r>
              <a:rPr lang="en-US" sz="2205" b="1" u="sng" dirty="0">
                <a:latin typeface="Times New Roman" pitchFamily="18" charset="0"/>
                <a:cs typeface="Times New Roman" pitchFamily="18" charset="0"/>
              </a:rPr>
              <a:t>secrete  </a:t>
            </a: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the gene product.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Easily collected and purified</a:t>
            </a:r>
            <a:endParaRPr lang="en-US" sz="2205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646" b="1" dirty="0">
                <a:latin typeface="Times New Roman" pitchFamily="18" charset="0"/>
                <a:cs typeface="Times New Roman" pitchFamily="18" charset="0"/>
              </a:rPr>
              <a:t>3. Plant cells</a:t>
            </a:r>
            <a:r>
              <a:rPr lang="en-US" sz="2646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whole plants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May express eukaryotic genes easily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Plants are easily grown</a:t>
            </a: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  - produce plants with new properties.</a:t>
            </a:r>
          </a:p>
          <a:p>
            <a:pPr marL="0" indent="0">
              <a:buNone/>
              <a:defRPr/>
            </a:pPr>
            <a:r>
              <a:rPr lang="en-US" sz="2646" b="1" dirty="0">
                <a:latin typeface="Times New Roman" pitchFamily="18" charset="0"/>
                <a:cs typeface="Times New Roman" pitchFamily="18" charset="0"/>
              </a:rPr>
              <a:t>4. Mammalian cells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May express eukaryotic genes easily</a:t>
            </a: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Harder to grow</a:t>
            </a:r>
            <a:endParaRPr lang="en-US" sz="2205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205" dirty="0">
                <a:latin typeface="Times New Roman" pitchFamily="18" charset="0"/>
                <a:cs typeface="Times New Roman" pitchFamily="18" charset="0"/>
              </a:rPr>
              <a:t>Medical use.</a:t>
            </a:r>
          </a:p>
          <a:p>
            <a:pPr marL="0" indent="0">
              <a:buNone/>
              <a:defRPr/>
            </a:pPr>
            <a:endParaRPr lang="en-US" sz="2646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>
            <a:fillRect/>
          </a:stretch>
        </p:blipFill>
        <p:spPr>
          <a:xfrm>
            <a:off x="7091224" y="521477"/>
            <a:ext cx="2775381" cy="2192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73263" y="-171493"/>
            <a:ext cx="9071610" cy="6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7" b="1">
                <a:solidFill>
                  <a:srgbClr val="0070C0"/>
                </a:solidFill>
                <a:latin typeface="Times New Roman" panose="02020603050405020304" pitchFamily="18" charset="0"/>
              </a:rPr>
              <a:t>Hosts for DNA recombinant technology</a:t>
            </a:r>
            <a:endParaRPr lang="en-US" altLang="en-US" sz="3527" b="1">
              <a:solidFill>
                <a:srgbClr val="0070C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5772" y="1033354"/>
              <a:ext cx="5227486" cy="1221056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11" y="1023994"/>
                <a:ext cx="5246207" cy="1239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7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Infer several ways in which genetic variation may occur</a:t>
            </a:r>
          </a:p>
          <a:p>
            <a:r>
              <a:rPr lang="en-US" sz="2800" dirty="0" smtClean="0"/>
              <a:t>Understand techniques used in recombinant DNA technology and the uses of that technology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9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15007" y="209991"/>
            <a:ext cx="9258853" cy="63511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527" b="1">
                <a:solidFill>
                  <a:srgbClr val="FF0000"/>
                </a:solidFill>
                <a:latin typeface="Times New Roman" panose="02020603050405020304" pitchFamily="18" charset="0"/>
              </a:rPr>
              <a:t>Insert the naked DNA into a host cell</a:t>
            </a:r>
            <a:endParaRPr lang="en-US" altLang="en-US" sz="3086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5771" y="932710"/>
            <a:ext cx="9740081" cy="6796091"/>
          </a:xfrm>
        </p:spPr>
        <p:txBody>
          <a:bodyPr>
            <a:spAutoFit/>
          </a:bodyPr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 b="1">
                <a:latin typeface="Times New Roman" panose="02020603050405020304" pitchFamily="18" charset="0"/>
              </a:rPr>
              <a:t>1.Transformation</a:t>
            </a:r>
            <a:r>
              <a:rPr lang="en-US" altLang="en-US" sz="2646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>
                <a:latin typeface="Times New Roman" panose="02020603050405020304" pitchFamily="18" charset="0"/>
              </a:rPr>
              <a:t>* treatment make cells competent to accept foreign DNA (CaCl</a:t>
            </a:r>
            <a:r>
              <a:rPr lang="en-US" altLang="en-US" sz="2646" baseline="-25000">
                <a:latin typeface="Times New Roman" panose="02020603050405020304" pitchFamily="18" charset="0"/>
              </a:rPr>
              <a:t>2 </a:t>
            </a:r>
            <a:r>
              <a:rPr lang="en-US" altLang="en-US" sz="2646">
                <a:latin typeface="Times New Roman" panose="02020603050405020304" pitchFamily="18" charset="0"/>
              </a:rPr>
              <a:t>make pores in cell membrane)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 b="1">
                <a:latin typeface="Times New Roman" panose="02020603050405020304" pitchFamily="18" charset="0"/>
              </a:rPr>
              <a:t>2. Electroporation</a:t>
            </a:r>
            <a:r>
              <a:rPr lang="en-US" altLang="en-US" sz="2646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>
                <a:latin typeface="Times New Roman" panose="02020603050405020304" pitchFamily="18" charset="0"/>
              </a:rPr>
              <a:t>*use electrical current to form microscopic pores in the membranes of cell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 b="1">
                <a:latin typeface="Times New Roman" panose="02020603050405020304" pitchFamily="18" charset="0"/>
              </a:rPr>
              <a:t>3. Protoplast fusion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>
                <a:latin typeface="Times New Roman" panose="02020603050405020304" pitchFamily="18" charset="0"/>
              </a:rPr>
              <a:t> – yeast, plants and algal cells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 b="1">
                <a:latin typeface="Times New Roman" panose="02020603050405020304" pitchFamily="18" charset="0"/>
              </a:rPr>
              <a:t>4. Microinjection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sz="2646" b="1">
              <a:latin typeface="Times New Roman" panose="02020603050405020304" pitchFamily="18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sz="2646" b="1">
              <a:latin typeface="Times New Roman" panose="02020603050405020304" pitchFamily="18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646" b="1">
                <a:latin typeface="Times New Roman" panose="02020603050405020304" pitchFamily="18" charset="0"/>
              </a:rPr>
              <a:t>5. Gene gun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sz="2646">
              <a:latin typeface="Times New Roman" panose="02020603050405020304" pitchFamily="18" charset="0"/>
            </a:endParaRPr>
          </a:p>
        </p:txBody>
      </p:sp>
      <p:pic>
        <p:nvPicPr>
          <p:cNvPr id="1741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>
            <a:fillRect/>
          </a:stretch>
        </p:blipFill>
        <p:spPr>
          <a:xfrm>
            <a:off x="4546834" y="4513056"/>
            <a:ext cx="2565390" cy="2404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484164" y="7139693"/>
            <a:ext cx="1343942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23">
                <a:latin typeface="Times New Roman" panose="02020603050405020304" pitchFamily="18" charset="0"/>
              </a:rPr>
              <a:t>Figure 9.5b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042" r="2272" b="13812"/>
          <a:stretch>
            <a:fillRect/>
          </a:stretch>
        </p:blipFill>
        <p:spPr bwMode="auto">
          <a:xfrm>
            <a:off x="7295965" y="3452602"/>
            <a:ext cx="2659886" cy="21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>
            <a:fillRect/>
          </a:stretch>
        </p:blipFill>
        <p:spPr>
          <a:xfrm>
            <a:off x="2513421" y="5333770"/>
            <a:ext cx="1713177" cy="22259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5773" y="1840512"/>
              <a:ext cx="397" cy="397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451" y="1830190"/>
                <a:ext cx="21041" cy="210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2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Mutation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14600"/>
            <a:ext cx="9070975" cy="41529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Causes a change in genes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Provide the raw material for evolution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Most have no effect on eukaryotes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Remember, about 1% of eukaryotic DNA codes for polypeptides!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Mutations that affect cells are usually lethal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Types of Mutation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14600"/>
            <a:ext cx="9070975" cy="41529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Gene mutation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Base changes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Chromosome mutation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Entire section of chromosome changes 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Many genes are affected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Gene Mutation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30225" y="2286000"/>
            <a:ext cx="9070975" cy="4987925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Deletion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One base left out of code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Reading shifts over one (frameshift)</a:t>
            </a:r>
            <a:r>
              <a:rPr lang="ar-SA" altLang="en-US" sz="2400" dirty="0">
                <a:cs typeface="Arial" panose="020B0604020202020204" pitchFamily="34" charset="0"/>
              </a:rPr>
              <a:t>‏</a:t>
            </a:r>
            <a:endParaRPr lang="en-GB" altLang="en-US" sz="2400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Insertion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One additional base in code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Reading shifts over one (frameshift)</a:t>
            </a:r>
            <a:r>
              <a:rPr lang="ar-SA" altLang="en-US" sz="2400" dirty="0">
                <a:cs typeface="Arial" panose="020B0604020202020204" pitchFamily="34" charset="0"/>
              </a:rPr>
              <a:t>‏</a:t>
            </a:r>
            <a:endParaRPr lang="en-GB" altLang="en-US" sz="2400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Point mutation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One base changed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No reading shift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char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char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7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charRg st="7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charRg st="7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8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charRg st="8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charRg st="8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1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charRg st="11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charRg st="11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4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charRg st="14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charRg st="14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62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charRg st="162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charRg st="162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79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6146">
                                            <p:txEl>
                                              <p:charRg st="179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charRg st="179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Gene Mutations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027237"/>
            <a:ext cx="9070975" cy="5029201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Think of this sentence as an example: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>
                <a:solidFill>
                  <a:srgbClr val="000080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CAT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FF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9966CC"/>
                </a:solidFill>
              </a:rPr>
              <a:t>BIG</a:t>
            </a:r>
            <a:r>
              <a:rPr lang="en-GB" altLang="en-US" sz="2400" dirty="0"/>
              <a:t> RAT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With deletion: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>
                <a:solidFill>
                  <a:srgbClr val="000080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ATA</a:t>
            </a:r>
            <a:r>
              <a:rPr lang="en-GB" altLang="en-US" sz="2400" dirty="0">
                <a:solidFill>
                  <a:srgbClr val="008000"/>
                </a:solidFill>
              </a:rPr>
              <a:t> 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TET</a:t>
            </a:r>
            <a:r>
              <a:rPr lang="en-GB" altLang="en-US" sz="2400" dirty="0">
                <a:solidFill>
                  <a:srgbClr val="FF00FF"/>
                </a:solidFill>
              </a:rPr>
              <a:t> HEB</a:t>
            </a:r>
            <a:r>
              <a:rPr lang="en-GB" altLang="en-US" sz="2400" dirty="0">
                <a:solidFill>
                  <a:srgbClr val="9966CC"/>
                </a:solidFill>
              </a:rPr>
              <a:t> </a:t>
            </a:r>
            <a:r>
              <a:rPr lang="en-GB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IGR</a:t>
            </a:r>
            <a:r>
              <a:rPr lang="en-GB" altLang="en-US" sz="2400" dirty="0">
                <a:solidFill>
                  <a:srgbClr val="008080"/>
                </a:solidFill>
              </a:rPr>
              <a:t> </a:t>
            </a:r>
            <a:r>
              <a:rPr lang="en-GB" altLang="en-US" sz="2400" dirty="0"/>
              <a:t>AT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With insertion: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000080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CAT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RAT</a:t>
            </a:r>
            <a:r>
              <a:rPr lang="en-GB" altLang="en-US" sz="2400" dirty="0">
                <a:solidFill>
                  <a:srgbClr val="008000"/>
                </a:solidFill>
              </a:rPr>
              <a:t> </a:t>
            </a:r>
            <a:r>
              <a:rPr lang="en-GB" altLang="en-US" sz="2400" dirty="0">
                <a:solidFill>
                  <a:srgbClr val="FF00FF"/>
                </a:solidFill>
              </a:rPr>
              <a:t>ETH </a:t>
            </a:r>
            <a:r>
              <a:rPr lang="en-GB" altLang="en-US" sz="2400" dirty="0">
                <a:solidFill>
                  <a:srgbClr val="9966CC"/>
                </a:solidFill>
              </a:rPr>
              <a:t>EBI </a:t>
            </a:r>
            <a:r>
              <a:rPr lang="en-GB" altLang="en-US" sz="2400" dirty="0"/>
              <a:t>GRA 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With point mutation: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000080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CUT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FF"/>
                </a:solidFill>
              </a:rPr>
              <a:t>THE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9966CC"/>
                </a:solidFill>
              </a:rPr>
              <a:t>BIG</a:t>
            </a:r>
            <a:r>
              <a:rPr lang="en-GB" altLang="en-US" sz="2400" dirty="0"/>
              <a:t> RAT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14600"/>
            <a:ext cx="9070975" cy="41529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Changes structure of chromosome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Changes number of chromosomes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Translocation: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Segment of one chromosome transferred to another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2941637"/>
            <a:ext cx="5943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Chromosome Mutation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768475"/>
            <a:ext cx="3635375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dirty="0" smtClean="0"/>
              <a:t>Inversion</a:t>
            </a:r>
            <a:endParaRPr lang="en-US" alt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624</TotalTime>
  <Words>678</Words>
  <Application>Microsoft Office PowerPoint</Application>
  <PresentationFormat>Custom</PresentationFormat>
  <Paragraphs>132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Century Gothic</vt:lpstr>
      <vt:lpstr>Lucida Sans Unicode</vt:lpstr>
      <vt:lpstr>Times</vt:lpstr>
      <vt:lpstr>Times New Roman</vt:lpstr>
      <vt:lpstr>Wingdings</vt:lpstr>
      <vt:lpstr>Wingdings 3</vt:lpstr>
      <vt:lpstr>Ion</vt:lpstr>
      <vt:lpstr>Variation in Organisms</vt:lpstr>
      <vt:lpstr>Objectives</vt:lpstr>
      <vt:lpstr>Mutation</vt:lpstr>
      <vt:lpstr>Types of Mutation</vt:lpstr>
      <vt:lpstr>Gene Mutation</vt:lpstr>
      <vt:lpstr>Gene Mutations</vt:lpstr>
      <vt:lpstr>Chromosome Mutation</vt:lpstr>
      <vt:lpstr>Chromosome Mutation</vt:lpstr>
      <vt:lpstr>Chromosome Mutation</vt:lpstr>
      <vt:lpstr>Chromosome Mutation</vt:lpstr>
      <vt:lpstr>Chromosome Mutation</vt:lpstr>
      <vt:lpstr>Chromosome Mutation</vt:lpstr>
      <vt:lpstr>Chromosome Mutation</vt:lpstr>
      <vt:lpstr>Chromosome Mutation</vt:lpstr>
      <vt:lpstr>Biotechnology</vt:lpstr>
      <vt:lpstr>Modern Biotechnology</vt:lpstr>
      <vt:lpstr>Recombinant DNA</vt:lpstr>
      <vt:lpstr>PowerPoint Presentation</vt:lpstr>
      <vt:lpstr>PowerPoint Presentation</vt:lpstr>
      <vt:lpstr>Insert the naked DNA into a host 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in Organisms</dc:title>
  <dc:creator>Elizabeth Shanor</dc:creator>
  <cp:lastModifiedBy>Elizabeth Greenman</cp:lastModifiedBy>
  <cp:revision>8</cp:revision>
  <cp:lastPrinted>2017-02-02T00:24:08Z</cp:lastPrinted>
  <dcterms:modified xsi:type="dcterms:W3CDTF">2017-02-08T15:52:56Z</dcterms:modified>
</cp:coreProperties>
</file>