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0625" cy="7559675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28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4F0C2542-0E79-49BF-8F5D-223EC33FC86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C2DC5B-8428-4373-8AB8-E57B6AF5CB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D5E504-8598-4B9F-B820-8494354FE0EA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6812F3B-0F3A-4CAF-8E67-4FBC6662F449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355C910-2546-4A89-8770-74DFEDADF95A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86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695AB9-2F63-4349-8FA9-26D32496ABEE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8E0064C-A740-43DB-B33B-96B75ACCA6F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07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1164D0E-BA18-42E4-B6DF-F1F1F69A0385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43A4BB0-FCF6-4D51-801E-B7ECED33A33D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680F6A8-9683-4C5B-A385-1C07E7CB0926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FB3192B-E26D-407F-8441-2860F7B3B9B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34DC91-D289-4619-B19B-EF070C324088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DCA710-1F41-4048-98C6-A47FE34E0FDF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345954-D8B7-413F-B6CD-CCA28461CB2D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4DE3F8-F19B-43DF-BBC6-EDD82267DE8C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3472" y="1971439"/>
            <a:ext cx="6913256" cy="2312906"/>
          </a:xfrm>
        </p:spPr>
        <p:txBody>
          <a:bodyPr anchor="b">
            <a:noAutofit/>
          </a:bodyPr>
          <a:lstStyle>
            <a:lvl1pPr algn="ctr">
              <a:defRPr sz="6614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809" y="4361067"/>
            <a:ext cx="5648584" cy="1197375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2481" y="7113663"/>
            <a:ext cx="1329485" cy="44601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6556" y="7113663"/>
            <a:ext cx="5807089" cy="446012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234" y="7113663"/>
            <a:ext cx="1319851" cy="44601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8B128BE-2835-4538-8EC1-91C345ED0F8E}" type="slidenum">
              <a:rPr lang="en-GB" altLang="en-US" smtClean="0"/>
              <a:pPr/>
              <a:t>‹#›</a:t>
            </a:fld>
            <a:endParaRPr lang="en-GB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622480" y="820640"/>
            <a:ext cx="8825606" cy="5897022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698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4070" y="2530393"/>
            <a:ext cx="7938492" cy="393733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ECA0-CAF2-4236-A39A-10C05B3C4EC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640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5601" y="688016"/>
            <a:ext cx="1643669" cy="57797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4071" y="688016"/>
            <a:ext cx="6310891" cy="577970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DA1-D35F-4480-B48C-7CE2027CDD8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239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6396BE7F-B900-45B3-95E4-F7BD9158C7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383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B206-3A4E-4FEF-B0BF-D9481D5A419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90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541" y="1434510"/>
            <a:ext cx="7948224" cy="3144614"/>
          </a:xfrm>
        </p:spPr>
        <p:txBody>
          <a:bodyPr anchor="b">
            <a:normAutofit/>
          </a:bodyPr>
          <a:lstStyle>
            <a:lvl1pPr algn="r">
              <a:defRPr sz="6614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541" y="4647721"/>
            <a:ext cx="7948224" cy="1260303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984">
                <a:solidFill>
                  <a:schemeClr val="tx2"/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0947" y="7113663"/>
            <a:ext cx="1341445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6769" y="7113663"/>
            <a:ext cx="5807089" cy="446012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234" y="7113663"/>
            <a:ext cx="1319851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6CB60F-9E26-4BB9-BC96-A3DDB1143001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740230" y="1858119"/>
            <a:ext cx="2707856" cy="4859542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740230" y="1858119"/>
            <a:ext cx="2707856" cy="4859542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68600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4070" y="2519892"/>
            <a:ext cx="3677532" cy="39478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352" y="2519892"/>
            <a:ext cx="3677532" cy="394783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E6B96-466A-417A-9B70-B0B32737640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935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070" y="755967"/>
            <a:ext cx="7938492" cy="163793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4070" y="2579670"/>
            <a:ext cx="3677532" cy="90821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646" b="0" baseline="0">
                <a:solidFill>
                  <a:schemeClr val="tx2"/>
                </a:solidFill>
              </a:defRPr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4071" y="3643380"/>
            <a:ext cx="3677531" cy="282434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5031" y="2590169"/>
            <a:ext cx="3677532" cy="90821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646" b="0" baseline="0">
                <a:solidFill>
                  <a:schemeClr val="tx2"/>
                </a:solidFill>
              </a:defRPr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5031" y="3643380"/>
            <a:ext cx="3677532" cy="282434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1048A-7847-4C3D-B98D-1648C68F621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042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81E0-CD4B-4D99-8015-DDC08304BE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67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07A2-7EDA-4E90-85B8-F6C611EBD95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452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414"/>
            <a:ext cx="4385072" cy="75592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537" y="755967"/>
            <a:ext cx="3187998" cy="2378668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2621" y="755968"/>
            <a:ext cx="4309467" cy="5704755"/>
          </a:xfrm>
        </p:spPr>
        <p:txBody>
          <a:bodyPr/>
          <a:lstStyle>
            <a:lvl1pPr>
              <a:defRPr sz="1653"/>
            </a:lvl1pPr>
            <a:lvl2pPr>
              <a:defRPr sz="1653"/>
            </a:lvl2pPr>
            <a:lvl3pPr>
              <a:defRPr sz="1488"/>
            </a:lvl3pPr>
            <a:lvl4pPr>
              <a:defRPr sz="1488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8537" y="3148590"/>
            <a:ext cx="3187998" cy="33191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653"/>
              </a:spcAft>
              <a:buNone/>
              <a:defRPr sz="1764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8538" y="7113663"/>
            <a:ext cx="995968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3926" y="7113663"/>
            <a:ext cx="1962609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1607" y="7113663"/>
            <a:ext cx="1319851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4305EB-4B7E-4890-9330-B3E16D6BE87D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9" name="Rectangle 8"/>
          <p:cNvSpPr/>
          <p:nvPr/>
        </p:nvSpPr>
        <p:spPr>
          <a:xfrm>
            <a:off x="4385072" y="414"/>
            <a:ext cx="189012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4385072" y="414"/>
            <a:ext cx="189012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327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414"/>
            <a:ext cx="4385072" cy="75592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537" y="755967"/>
            <a:ext cx="3187998" cy="2378668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4084" y="2"/>
            <a:ext cx="5506541" cy="7559674"/>
          </a:xfrm>
        </p:spPr>
        <p:txBody>
          <a:bodyPr anchor="t">
            <a:normAutofit/>
          </a:bodyPr>
          <a:lstStyle>
            <a:lvl1pPr marL="0" indent="0">
              <a:buNone/>
              <a:defRPr sz="1653"/>
            </a:lvl1pPr>
            <a:lvl2pPr marL="377979" indent="0">
              <a:buNone/>
              <a:defRPr sz="1653"/>
            </a:lvl2pPr>
            <a:lvl3pPr marL="755957" indent="0">
              <a:buNone/>
              <a:defRPr sz="1653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8537" y="3148176"/>
            <a:ext cx="3187998" cy="331954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653"/>
              </a:spcAft>
              <a:buNone/>
              <a:defRPr sz="1764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8538" y="7113663"/>
            <a:ext cx="995968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3926" y="7113663"/>
            <a:ext cx="1962609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1607" y="7113663"/>
            <a:ext cx="1319851" cy="4460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3349DD-A792-46EC-9C7B-6158A5027108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9" name="Rectangle 8"/>
          <p:cNvSpPr/>
          <p:nvPr/>
        </p:nvSpPr>
        <p:spPr>
          <a:xfrm>
            <a:off x="4385072" y="414"/>
            <a:ext cx="189012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4385072" y="414"/>
            <a:ext cx="189012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299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4070" y="755967"/>
            <a:ext cx="7938492" cy="16379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4070" y="2519892"/>
            <a:ext cx="7938492" cy="3947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9821" y="7113663"/>
            <a:ext cx="995968" cy="446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 baseline="0"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92465" y="7113663"/>
            <a:ext cx="5193135" cy="446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 baseline="0"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2276" y="7113663"/>
            <a:ext cx="1319851" cy="446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2" baseline="0">
                <a:solidFill>
                  <a:schemeClr val="tx2"/>
                </a:solidFill>
              </a:defRPr>
            </a:lvl1pPr>
          </a:lstStyle>
          <a:p>
            <a:fld id="{DA2A16C6-6EEE-4EFD-9C5C-84C0C917532F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9" name="Rectangle 8"/>
          <p:cNvSpPr/>
          <p:nvPr/>
        </p:nvSpPr>
        <p:spPr>
          <a:xfrm>
            <a:off x="395299" y="414"/>
            <a:ext cx="189012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95299" y="414"/>
            <a:ext cx="189012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154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l" defTabSz="755957" rtl="0" eaLnBrk="1" latinLnBrk="0" hangingPunct="1">
        <a:lnSpc>
          <a:spcPct val="89000"/>
        </a:lnSpc>
        <a:spcBef>
          <a:spcPct val="0"/>
        </a:spcBef>
        <a:buNone/>
        <a:defRPr sz="485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23336" indent="-423336" algn="l" defTabSz="755957" rtl="0" eaLnBrk="1" latinLnBrk="0" hangingPunct="1">
        <a:lnSpc>
          <a:spcPct val="94000"/>
        </a:lnSpc>
        <a:spcBef>
          <a:spcPts val="1102"/>
        </a:spcBef>
        <a:spcAft>
          <a:spcPts val="220"/>
        </a:spcAft>
        <a:buFont typeface="Franklin Gothic Book" panose="020B0503020102020204" pitchFamily="34" charset="0"/>
        <a:buChar char="■"/>
        <a:defRPr sz="2205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007943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–"/>
        <a:defRPr sz="2205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511915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■"/>
        <a:defRPr sz="1984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015886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–"/>
        <a:defRPr sz="1984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519858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■"/>
        <a:defRPr sz="1764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023829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–"/>
        <a:defRPr sz="1764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527801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■"/>
        <a:defRPr sz="1543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4031772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–"/>
        <a:defRPr sz="1543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535744" indent="-423336" algn="l" defTabSz="755957" rtl="0" eaLnBrk="1" latinLnBrk="0" hangingPunct="1">
        <a:lnSpc>
          <a:spcPct val="94000"/>
        </a:lnSpc>
        <a:spcBef>
          <a:spcPts val="551"/>
        </a:spcBef>
        <a:spcAft>
          <a:spcPts val="220"/>
        </a:spcAft>
        <a:buFont typeface="Franklin Gothic Book" panose="020B0503020102020204" pitchFamily="34" charset="0"/>
        <a:buChar char="■"/>
        <a:defRPr sz="1543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143000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Human Genetic Disorders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0" y="2514600"/>
            <a:ext cx="9070975" cy="41989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Biology Chapter 11 Part 1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8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2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66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664" fill="hold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332" fill="hold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64" fill="hold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 additive="repl">
                                        <p:cTn id="13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 additive="repl">
                                        <p:cTn id="14" dur="166" decel="50000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15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 additive="repl">
                                        <p:cTn id="16" dur="166" decel="50000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17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 additive="repl">
                                        <p:cTn id="18" dur="166" decel="50000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19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 additive="repl">
                                        <p:cTn id="20" dur="166" decel="50000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Huntington's Disease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743200"/>
            <a:ext cx="9070975" cy="42608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Symptoms: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Personality change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Decreased cognitive ability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Balance problems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Involuntary facial movements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Jerky spasms of muscles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Dementia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Death after 10-30 years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Huntington's Disease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0147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Autosomal dominant gene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Protein expressed interacts with another protein to disrupt the way cholesterol accumulates in the brain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HTT Gene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0147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Located on the short arm of chromosome 4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One end of gene is repeated CAG (polyglutamine chain)</a:t>
            </a:r>
            <a:r>
              <a:rPr lang="ar-SA" altLang="en-US">
                <a:cs typeface="Arial" panose="020B0604020202020204" pitchFamily="34" charset="0"/>
              </a:rPr>
              <a:t>‏</a:t>
            </a:r>
            <a:endParaRPr lang="en-GB" altLang="en-US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Generally people have less than 27 repeats; more than 36 repeats creates abnormal protein and greater than 39 is most severe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charRg st="41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charRg st="41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charRg st="41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charRg st="95" end="2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338">
                                            <p:txEl>
                                              <p:charRg st="95" end="2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4338">
                                            <p:txEl>
                                              <p:charRg st="95" end="2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Huntington's Disease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0671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Testing for gene is possible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Many countries: individual must be over 18 years of age or sexually active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Prenatal testing possible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Treatment: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Generally treated with antidepressant and antipsychotics, but no treatment of cells possible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Stem cell therapy being investigated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Huntington's Disease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0147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Why does the gene survive?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Late onset 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Dominant gene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Gene seems to have importance in embryological development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Cystic Fibrosis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530225" y="1951037"/>
            <a:ext cx="9070975" cy="5364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Affects lungs and digestive system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About 70 000 people (adults and children) affected worldwide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Median age of survival is 37 years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Defective gene causes protein that is thick and sticky</a:t>
            </a:r>
          </a:p>
          <a:p>
            <a:pPr lvl="1"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000" dirty="0"/>
              <a:t>Clogs lungs and increases chance of lung infection</a:t>
            </a:r>
          </a:p>
          <a:p>
            <a:pPr lvl="1"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000" dirty="0"/>
              <a:t>Obstructs pancreas and digestive system and keeps normal enzymes from functioning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Cystic Fibrosis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0147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Symptoms: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Salty tasting skin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Persistant coughing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Frequent lung infections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Wheezing, shortness of breath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Poor growth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Frequent greasy bowel movements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Cystic Fibrosis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530225" y="2057400"/>
            <a:ext cx="9070975" cy="48148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Over 1500 known mutations of the gene on chromosome 7 (recessive)</a:t>
            </a:r>
            <a:r>
              <a:rPr lang="ar-SA" altLang="en-US">
                <a:cs typeface="Arial" panose="020B0604020202020204" pitchFamily="34" charset="0"/>
              </a:rPr>
              <a:t>‏</a:t>
            </a:r>
            <a:endParaRPr lang="en-GB" altLang="en-US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Different mutations in different reproductive groups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More than 10 000 Americans are carriers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1 in 29 Caucasian American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1 in 46 Hispanic American 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1 in 65 African American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1 in 90 Asian American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charRg st="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charRg st="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66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charRg st="66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charRg st="66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119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charRg st="119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charRg st="119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159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charRg st="159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charRg st="159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186" end="2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charRg st="186" end="2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charRg st="186" end="2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213" end="2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6146">
                                            <p:txEl>
                                              <p:charRg st="213" end="23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6146">
                                            <p:txEl>
                                              <p:charRg st="213" end="23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238" end="2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6146">
                                            <p:txEl>
                                              <p:charRg st="238" end="26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6146">
                                            <p:txEl>
                                              <p:charRg st="238" end="26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Cystic Fibrosis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3751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Normal CF gene produces a protein called CFTR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CFTR=cystic fibrosis conductance transmembrane regulator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Controls movement of electrically charged particles (Cl- channel which also affects Na+) and water in and out of cells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Defective gene disturbs salt balance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Too little salt and water outside cell creates thick mucous build up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CFTR Gene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530225" y="2743200"/>
            <a:ext cx="9070975" cy="43561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Gene of 230 000 base pairs on chromosome 7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Protein is 1480 amino acids long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Most common mutation is deletion of 3 nucleotides at 508</a:t>
            </a:r>
            <a:r>
              <a:rPr lang="en-GB" altLang="en-US" baseline="33000"/>
              <a:t>th</a:t>
            </a:r>
            <a:r>
              <a:rPr lang="en-GB" altLang="en-US"/>
              <a:t> position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Creates protein that does not fold properly and is degraded by cell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Other mutations produce protein that is too short or that does not use energy properly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Cystic Fibrosis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530225" y="2514600"/>
            <a:ext cx="9070975" cy="49784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Treatment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Mucous thinners  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Antibiotics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Anti-inflammatory drugs and bronchodilators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Physical therapy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Gene Therapy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Genetically engineered cold viruses carry corrected gene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Cold viruses do not permanently affect cells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Cystic Fibrosis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0147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Why does the gene survive in the population?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Recessive, carriers not affected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Heterozygote may have some resistance to another disorder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Lactose intolerance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Tuberculosis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Huntington's Disease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40147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Also called Huntington's Chorea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Progressive degenerative disease that destroys nerve cells of brain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7 in 100 000 worldwide have disorder (locally larger percentages)</a:t>
            </a:r>
            <a:r>
              <a:rPr lang="ar-SA" altLang="en-US">
                <a:cs typeface="Arial" panose="020B0604020202020204" pitchFamily="34" charset="0"/>
              </a:rPr>
              <a:t>‏</a:t>
            </a:r>
            <a:endParaRPr lang="en-GB" altLang="en-US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Onset usually in 40s, may not specifically cause decrease in life span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charRg st="100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266">
                                            <p:txEl>
                                              <p:charRg st="100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266">
                                            <p:txEl>
                                              <p:charRg st="100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charRg st="166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charRg st="166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266">
                                            <p:txEl>
                                              <p:charRg st="166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10</TotalTime>
  <Words>504</Words>
  <Application>Microsoft Office PowerPoint</Application>
  <PresentationFormat>Custom</PresentationFormat>
  <Paragraphs>99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Times New Roman</vt:lpstr>
      <vt:lpstr>Arial</vt:lpstr>
      <vt:lpstr>MS Gothic</vt:lpstr>
      <vt:lpstr>Wingdings</vt:lpstr>
      <vt:lpstr>Symbol</vt:lpstr>
      <vt:lpstr>Lucida Sans Unicode</vt:lpstr>
      <vt:lpstr>Crop</vt:lpstr>
      <vt:lpstr>Human Genetic Disorders</vt:lpstr>
      <vt:lpstr>Cystic Fibrosis</vt:lpstr>
      <vt:lpstr>Cystic Fibrosis</vt:lpstr>
      <vt:lpstr>Cystic Fibrosis</vt:lpstr>
      <vt:lpstr>Cystic Fibrosis</vt:lpstr>
      <vt:lpstr>CFTR Gene</vt:lpstr>
      <vt:lpstr>Cystic Fibrosis</vt:lpstr>
      <vt:lpstr>Cystic Fibrosis</vt:lpstr>
      <vt:lpstr>Huntington's Disease</vt:lpstr>
      <vt:lpstr>Huntington's Disease</vt:lpstr>
      <vt:lpstr>Huntington's Disease</vt:lpstr>
      <vt:lpstr>HTT Gene</vt:lpstr>
      <vt:lpstr>Huntington's Disease</vt:lpstr>
      <vt:lpstr>Huntington's Disease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Genetic Disorders</dc:title>
  <dc:creator>Elizabeth Shanor</dc:creator>
  <cp:lastModifiedBy>Elizabet Greenman</cp:lastModifiedBy>
  <cp:revision>2</cp:revision>
  <dcterms:modified xsi:type="dcterms:W3CDTF">2017-02-14T00:06:12Z</dcterms:modified>
</cp:coreProperties>
</file>