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0080625" cy="7559675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2" userDrawn="1">
          <p15:clr>
            <a:srgbClr val="A4A3A4"/>
          </p15:clr>
        </p15:guide>
        <p15:guide id="2" pos="190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410" y="6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62"/>
        <p:guide pos="190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56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7" y="0"/>
            <a:ext cx="2972421" cy="4656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5C6C-2E03-4BB2-83C3-B50AA20E547B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30780"/>
            <a:ext cx="2972421" cy="4656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7" y="8830780"/>
            <a:ext cx="2972421" cy="4656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762278-BB74-4F28-8890-C4B1AABB6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689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6613" cy="348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6361" y="4414911"/>
            <a:ext cx="5485280" cy="4181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75161" cy="463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59039" algn="l"/>
                <a:tab pos="1318077" algn="l"/>
                <a:tab pos="1977116" algn="l"/>
                <a:tab pos="2636154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81438" y="0"/>
            <a:ext cx="2975161" cy="463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59039" algn="l"/>
                <a:tab pos="1318077" algn="l"/>
                <a:tab pos="1977116" algn="l"/>
                <a:tab pos="2636154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1287"/>
            <a:ext cx="2975161" cy="463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59039" algn="l"/>
                <a:tab pos="1318077" algn="l"/>
                <a:tab pos="1977116" algn="l"/>
                <a:tab pos="2636154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881438" y="8831287"/>
            <a:ext cx="2975161" cy="463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59039" algn="l"/>
                <a:tab pos="1318077" algn="l"/>
                <a:tab pos="1977116" algn="l"/>
                <a:tab pos="2636154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fld id="{BE807B51-1B29-4B9D-B361-8AA1DD93E82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9EC1060-E234-4AA6-8FED-3A78C6947672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63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F637515-FC35-491F-91D9-47755FCF7A90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C52832C-6252-47D8-B97C-A915366ED24E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266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3A02611-9957-440B-BE68-63DDE417C5C1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276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57F142C-E08A-41B2-84D2-3654E65E2708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C2EC99B-1C1D-4EB2-8F5D-F08731087F58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74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F3EC6FE-7926-45BA-94E4-6E9CD9AD12B0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1855654-796E-44C1-ADC5-BBB97328A0ED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9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C9C1B0D-D0F0-419D-9C87-3342A77DD21F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0DB8A09-05C9-4572-8FD3-E644CBB5BB93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E324BC5-D03C-4CE8-B34D-278467F1EA43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55460D5-E7F6-4BF8-A64F-7F90EC05AC14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4C6FAA0-768B-4D6F-BA67-A8A9CBCE0036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24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1379" y="2771882"/>
            <a:ext cx="7276539" cy="2494297"/>
          </a:xfrm>
        </p:spPr>
        <p:txBody>
          <a:bodyPr anchor="b">
            <a:normAutofit/>
          </a:bodyPr>
          <a:lstStyle>
            <a:lvl1pPr>
              <a:defRPr sz="595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1379" y="5266178"/>
            <a:ext cx="7276539" cy="1241518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4967" y="4763277"/>
            <a:ext cx="1538412" cy="861769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696" y="4992981"/>
            <a:ext cx="644898" cy="402483"/>
          </a:xfrm>
        </p:spPr>
        <p:txBody>
          <a:bodyPr/>
          <a:lstStyle/>
          <a:p>
            <a:fld id="{E86D45F9-4C50-4683-BE44-30B2373C055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83635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78" y="671971"/>
            <a:ext cx="7267206" cy="3435959"/>
          </a:xfrm>
        </p:spPr>
        <p:txBody>
          <a:bodyPr anchor="ctr">
            <a:normAutofit/>
          </a:bodyPr>
          <a:lstStyle>
            <a:lvl1pPr algn="l">
              <a:defRPr sz="5291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1378" y="4799529"/>
            <a:ext cx="7267206" cy="1715052"/>
          </a:xfrm>
        </p:spPr>
        <p:txBody>
          <a:bodyPr anchor="ctr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4" y="3490510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3593" y="3576064"/>
            <a:ext cx="644898" cy="402483"/>
          </a:xfrm>
        </p:spPr>
        <p:txBody>
          <a:bodyPr/>
          <a:lstStyle/>
          <a:p>
            <a:fld id="{679068DF-FC77-4808-A56E-FF96BC30BF0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7492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2254" y="671971"/>
            <a:ext cx="6735395" cy="3191863"/>
          </a:xfrm>
        </p:spPr>
        <p:txBody>
          <a:bodyPr anchor="ctr">
            <a:normAutofit/>
          </a:bodyPr>
          <a:lstStyle>
            <a:lvl1pPr algn="l">
              <a:defRPr sz="5291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663441" y="3863834"/>
            <a:ext cx="6233019" cy="419982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76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1378" y="4799529"/>
            <a:ext cx="7267206" cy="1715052"/>
          </a:xfrm>
        </p:spPr>
        <p:txBody>
          <a:bodyPr anchor="ctr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64" y="3490510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3593" y="3576064"/>
            <a:ext cx="644898" cy="402483"/>
          </a:xfrm>
        </p:spPr>
        <p:txBody>
          <a:bodyPr/>
          <a:lstStyle/>
          <a:p>
            <a:fld id="{679068DF-FC77-4808-A56E-FF96BC30BF07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993544" y="714306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006344" y="3202562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22572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78" y="2687886"/>
            <a:ext cx="7267206" cy="3003637"/>
          </a:xfrm>
        </p:spPr>
        <p:txBody>
          <a:bodyPr anchor="b">
            <a:normAutofit/>
          </a:bodyPr>
          <a:lstStyle>
            <a:lvl1pPr algn="l">
              <a:defRPr sz="5291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1378" y="5711755"/>
            <a:ext cx="7267206" cy="80427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64" y="5413094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3593" y="5492932"/>
            <a:ext cx="644898" cy="402483"/>
          </a:xfrm>
        </p:spPr>
        <p:txBody>
          <a:bodyPr/>
          <a:lstStyle/>
          <a:p>
            <a:fld id="{679068DF-FC77-4808-A56E-FF96BC30BF0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835882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12254" y="671971"/>
            <a:ext cx="6735395" cy="3191863"/>
          </a:xfrm>
        </p:spPr>
        <p:txBody>
          <a:bodyPr anchor="ctr">
            <a:normAutofit/>
          </a:bodyPr>
          <a:lstStyle>
            <a:lvl1pPr algn="l">
              <a:defRPr sz="5291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41378" y="4787794"/>
            <a:ext cx="7373377" cy="92396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6">
                <a:solidFill>
                  <a:schemeClr val="accent1"/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1378" y="5711755"/>
            <a:ext cx="7373377" cy="80427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64" y="5413094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3593" y="5492932"/>
            <a:ext cx="644898" cy="402483"/>
          </a:xfrm>
        </p:spPr>
        <p:txBody>
          <a:bodyPr/>
          <a:lstStyle/>
          <a:p>
            <a:fld id="{679068DF-FC77-4808-A56E-FF96BC30BF07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993544" y="714306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006344" y="3202562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41700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79" y="691600"/>
            <a:ext cx="7267205" cy="3174689"/>
          </a:xfrm>
        </p:spPr>
        <p:txBody>
          <a:bodyPr anchor="ctr">
            <a:normAutofit/>
          </a:bodyPr>
          <a:lstStyle>
            <a:lvl1pPr algn="l">
              <a:defRPr sz="5291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41378" y="4787794"/>
            <a:ext cx="7267206" cy="92396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6">
                <a:solidFill>
                  <a:schemeClr val="accent1"/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1378" y="5711755"/>
            <a:ext cx="7267206" cy="80427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4" y="5413094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3593" y="5492932"/>
            <a:ext cx="644898" cy="402483"/>
          </a:xfrm>
        </p:spPr>
        <p:txBody>
          <a:bodyPr/>
          <a:lstStyle/>
          <a:p>
            <a:fld id="{679068DF-FC77-4808-A56E-FF96BC30BF0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568146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4" y="783960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7DA88-3F55-4999-8660-24710235E0E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31316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83107" y="691599"/>
            <a:ext cx="1825771" cy="5824430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41379" y="691599"/>
            <a:ext cx="5199446" cy="582443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4" y="783960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DB8AB-A092-4940-BCA1-549BE3DDF73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36073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50323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722788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fld id="{9162E2D7-36E5-41BD-8739-FBBD036793B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24261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4450" y="687966"/>
            <a:ext cx="7264134" cy="141194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1378" y="2351899"/>
            <a:ext cx="7267206" cy="416412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4" y="783960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D152-4CCE-45A6-A3E1-2B2B1CB4061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8216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78" y="2286820"/>
            <a:ext cx="7267206" cy="1619080"/>
          </a:xfrm>
        </p:spPr>
        <p:txBody>
          <a:bodyPr anchor="b"/>
          <a:lstStyle>
            <a:lvl1pPr algn="l">
              <a:defRPr sz="4409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1378" y="3947830"/>
            <a:ext cx="7267206" cy="948432"/>
          </a:xfrm>
        </p:spPr>
        <p:txBody>
          <a:bodyPr anchor="t"/>
          <a:lstStyle>
            <a:lvl1pPr marL="0" indent="0" algn="l">
              <a:buNone/>
              <a:defRPr sz="220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64" y="3490510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3593" y="3576064"/>
            <a:ext cx="644898" cy="402483"/>
          </a:xfrm>
        </p:spPr>
        <p:txBody>
          <a:bodyPr/>
          <a:lstStyle/>
          <a:p>
            <a:fld id="{7521D0DC-851C-40BA-B75B-8AC53F39789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0003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41379" y="2355323"/>
            <a:ext cx="3525056" cy="415285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84011" y="2355323"/>
            <a:ext cx="3524573" cy="415285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64" y="783960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3593" y="868385"/>
            <a:ext cx="644898" cy="402483"/>
          </a:xfrm>
        </p:spPr>
        <p:txBody>
          <a:bodyPr/>
          <a:lstStyle/>
          <a:p>
            <a:fld id="{9DD07899-E15D-4F90-87E0-35FFD08BB2A9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7507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97393" y="2454443"/>
            <a:ext cx="3169042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41378" y="3089666"/>
            <a:ext cx="3525057" cy="342346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5518" y="2450885"/>
            <a:ext cx="3167546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80051" y="3086107"/>
            <a:ext cx="3523015" cy="342346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64" y="783960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3593" y="868385"/>
            <a:ext cx="644898" cy="402483"/>
          </a:xfrm>
        </p:spPr>
        <p:txBody>
          <a:bodyPr/>
          <a:lstStyle/>
          <a:p>
            <a:fld id="{828154CE-ABCD-4D9B-B829-9076C3B5B46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46866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4448" y="687966"/>
            <a:ext cx="7264135" cy="141194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64" y="783960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4455E-63C0-4117-99DA-367E1617039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4877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64" y="783960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6B61-9FAB-4451-9747-903946E7FDE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0324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78" y="491730"/>
            <a:ext cx="2898934" cy="1076203"/>
          </a:xfrm>
        </p:spPr>
        <p:txBody>
          <a:bodyPr anchor="b"/>
          <a:lstStyle>
            <a:lvl1pPr algn="l">
              <a:defRPr sz="2205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9373" y="491731"/>
            <a:ext cx="4179211" cy="5968994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1378" y="1762175"/>
            <a:ext cx="2898934" cy="4698546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4" y="783960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A62C-FBF9-4EC3-974A-14196A6F8A5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71982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78" y="5291772"/>
            <a:ext cx="7267206" cy="624724"/>
          </a:xfrm>
        </p:spPr>
        <p:txBody>
          <a:bodyPr anchor="b">
            <a:normAutofit/>
          </a:bodyPr>
          <a:lstStyle>
            <a:lvl1pPr algn="l">
              <a:defRPr sz="2646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41378" y="699931"/>
            <a:ext cx="7267206" cy="4249391"/>
          </a:xfrm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1378" y="5916496"/>
            <a:ext cx="7267206" cy="544226"/>
          </a:xfrm>
        </p:spPr>
        <p:txBody>
          <a:bodyPr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4" y="5413094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3593" y="5492932"/>
            <a:ext cx="644898" cy="402483"/>
          </a:xfrm>
        </p:spPr>
        <p:txBody>
          <a:bodyPr/>
          <a:lstStyle/>
          <a:p>
            <a:fld id="{28761984-CDF2-4A5E-BC3E-EB53CA85085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8179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51989"/>
            <a:ext cx="2184135" cy="731785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2513" y="314"/>
            <a:ext cx="2152244" cy="755412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201613" cy="75596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44448" y="687966"/>
            <a:ext cx="7264135" cy="14119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1378" y="2351899"/>
            <a:ext cx="7267206" cy="4283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68531" y="6762800"/>
            <a:ext cx="844881" cy="4080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1378" y="6763594"/>
            <a:ext cx="630203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63593" y="868385"/>
            <a:ext cx="64489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5">
                <a:solidFill>
                  <a:srgbClr val="FEFFFF"/>
                </a:solidFill>
              </a:defRPr>
            </a:lvl1pPr>
          </a:lstStyle>
          <a:p>
            <a:fld id="{679068DF-FC77-4808-A56E-FF96BC30BF0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62283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l" defTabSz="503972" rtl="0" eaLnBrk="1" latinLnBrk="0" hangingPunct="1">
        <a:spcBef>
          <a:spcPct val="0"/>
        </a:spcBef>
        <a:buNone/>
        <a:defRPr sz="3968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979" indent="-377979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98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818954" indent="-314982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76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59929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54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763900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267872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771844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275815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779787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283758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343025"/>
            <a:ext cx="9070975" cy="11715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/>
              <a:t>Human Genetic </a:t>
            </a:r>
            <a:r>
              <a:rPr lang="en-GB" altLang="en-US" dirty="0" smtClean="0"/>
              <a:t>Disorders Part 3</a:t>
            </a:r>
            <a:endParaRPr lang="en-GB" altLang="en-US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0" y="2514600"/>
            <a:ext cx="9070975" cy="41989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0" indent="0" algn="ctr">
              <a:spcAft>
                <a:spcPct val="0"/>
              </a:spcAft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dirty="0" smtClean="0"/>
              <a:t>Biology Chapter 11 Section 1 C</a:t>
            </a:r>
            <a:endParaRPr lang="en-GB" alt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82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-0.25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66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664" fill="hold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" dur="332" fill="hold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164" fill="hold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 additive="repl">
                                        <p:cTn id="13" dur="26" fill="hold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 additive="repl">
                                        <p:cTn id="14" dur="166" decel="50000" fill="hold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 additive="repl">
                                        <p:cTn id="15" dur="26" fill="hold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 additive="repl">
                                        <p:cTn id="16" dur="166" decel="50000" fill="hold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 additive="repl">
                                        <p:cTn id="17" dur="26" fill="hold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 additive="repl">
                                        <p:cTn id="18" dur="166" decel="50000" fill="hold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 additive="repl">
                                        <p:cTn id="19" dur="26" fill="hold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 additive="repl">
                                        <p:cTn id="20" dur="166" decel="50000" fill="hold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371600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Colorblindness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2743200"/>
            <a:ext cx="9070975" cy="3924300"/>
          </a:xfrm>
          <a:ln/>
        </p:spPr>
        <p:txBody>
          <a:bodyPr/>
          <a:lstStyle/>
          <a:p>
            <a:endParaRPr lang="en-US" altLang="en-US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743200"/>
            <a:ext cx="342900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743200"/>
            <a:ext cx="3657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371600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Colorblindness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idx="1"/>
          </p:nvPr>
        </p:nvSpPr>
        <p:spPr>
          <a:xfrm>
            <a:off x="1458912" y="2103437"/>
            <a:ext cx="8069263" cy="5264151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Sex-linked recessive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Red-green is most common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8% of males and 0.5% females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Blue-yellow affects males and females equally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Autosomal dominant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Less than 1 in 10 000 people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 err="1"/>
              <a:t>Achromatopsia</a:t>
            </a:r>
            <a:r>
              <a:rPr lang="en-GB" altLang="en-US" sz="2400" dirty="0"/>
              <a:t> less common	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Autosomal recessive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1 in 30 000 people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5" dur="500" fill="hold"/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" dur="500" fill="hold"/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371600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Colorblindness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idx="1"/>
          </p:nvPr>
        </p:nvSpPr>
        <p:spPr>
          <a:xfrm>
            <a:off x="1535112" y="1951037"/>
            <a:ext cx="8039101" cy="4716463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Red-green caused by deletion, insertion and point mutation in two genes responsible for formation of cones in retina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X chromosome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800600"/>
            <a:ext cx="43434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9" dur="2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371600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Colorblindness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idx="1"/>
          </p:nvPr>
        </p:nvSpPr>
        <p:spPr>
          <a:xfrm>
            <a:off x="2525712" y="2179637"/>
            <a:ext cx="7048501" cy="4487863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Why does it remain in gene pool?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Not naturally threatening to life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May make a person more able to see textures hidden by </a:t>
            </a:r>
            <a:r>
              <a:rPr lang="en-GB" altLang="en-US" sz="2400" dirty="0" err="1"/>
              <a:t>color</a:t>
            </a:r>
            <a:endParaRPr lang="en-GB" altLang="en-US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371600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Hemophilia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1382712" y="2179637"/>
            <a:ext cx="8191501" cy="4487863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Inherited bleeding disorder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About 18 000 people in US (about 400 born/year, about 1 in 5000 male births)</a:t>
            </a:r>
            <a:r>
              <a:rPr lang="ar-SA" altLang="en-US" sz="2400" dirty="0">
                <a:cs typeface="Arial" panose="020B0604020202020204" pitchFamily="34" charset="0"/>
              </a:rPr>
              <a:t>‏</a:t>
            </a:r>
            <a:endParaRPr lang="en-GB" altLang="en-US" sz="2400" dirty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Usually occurs only in males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Two main types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 err="1"/>
              <a:t>Hemophilia</a:t>
            </a:r>
            <a:r>
              <a:rPr lang="en-GB" altLang="en-US" sz="2400" dirty="0"/>
              <a:t> A:  little/no clotting factor VIII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 err="1"/>
              <a:t>Hemophilia</a:t>
            </a:r>
            <a:r>
              <a:rPr lang="en-GB" altLang="en-US" sz="2400" dirty="0"/>
              <a:t> B: low clotting factor IX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charRg st="28" end="10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4098">
                                            <p:txEl>
                                              <p:charRg st="28" end="10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4098">
                                            <p:txEl>
                                              <p:charRg st="28" end="10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charRg st="105" end="1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4098">
                                            <p:txEl>
                                              <p:charRg st="105" end="13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4098">
                                            <p:txEl>
                                              <p:charRg st="105" end="13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charRg st="134" end="14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4098">
                                            <p:txEl>
                                              <p:charRg st="134" end="14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4098">
                                            <p:txEl>
                                              <p:charRg st="134" end="14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charRg st="149" end="1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4098">
                                            <p:txEl>
                                              <p:charRg st="149" end="1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4098">
                                            <p:txEl>
                                              <p:charRg st="149" end="1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charRg st="195" end="2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4098">
                                            <p:txEl>
                                              <p:charRg st="195" end="23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4098">
                                            <p:txEl>
                                              <p:charRg st="195" end="23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371600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Hemophilia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2449512" y="2033428"/>
            <a:ext cx="6743701" cy="3924300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Symptoms: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Excessive bleeding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Bleeding may be external or internal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Bleeding into joints 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Easy bruising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371600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Hemophilia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idx="1"/>
          </p:nvPr>
        </p:nvSpPr>
        <p:spPr>
          <a:xfrm>
            <a:off x="2297112" y="2027237"/>
            <a:ext cx="7277101" cy="4640263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Caused by defect on gene for clotting factors on X chromosome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 err="1"/>
              <a:t>Hemophilia</a:t>
            </a:r>
            <a:r>
              <a:rPr lang="en-GB" altLang="en-US" sz="2400" dirty="0"/>
              <a:t> A:  90% of occurrences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Mutation of Factor VIII gene, recessive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Without this protein, stable clots do not form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 err="1"/>
              <a:t>Hemophilia</a:t>
            </a:r>
            <a:r>
              <a:rPr lang="en-GB" altLang="en-US" sz="2400" dirty="0"/>
              <a:t> B:  about 9% of occurrences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Mutation of Factor IX gene, recessive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371600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Hemophilia A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2068512" y="2179637"/>
            <a:ext cx="7505701" cy="4487863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Mutation of factor VIII may be point mutation, inversion, deletion or insertion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Differences in mutation may lead to differences in severity of disorder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Gene is close to that responsible for </a:t>
            </a:r>
            <a:r>
              <a:rPr lang="en-GB" altLang="en-US" sz="2400" dirty="0" err="1"/>
              <a:t>colorblindness</a:t>
            </a:r>
            <a:endParaRPr lang="en-GB" altLang="en-US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371600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Hemophilia B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xfrm>
            <a:off x="1687512" y="2179637"/>
            <a:ext cx="7886701" cy="4487863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Also known as Christmas disease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Mutation of coagulation factor IX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Mutation may be point mutation or deletion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371600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Hemophila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1535112" y="2179637"/>
            <a:ext cx="8039101" cy="4487863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Treatment: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Replacement therapy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Complications of treatment: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Antibodies to replacement clotting factor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Viruses in clotting factor from blood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Desmopressin: man-made hormone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371600"/>
            <a:ext cx="9070975" cy="1262063"/>
          </a:xfrm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2743200"/>
            <a:ext cx="9070975" cy="3924300"/>
          </a:xfrm>
          <a:ln/>
        </p:spPr>
        <p:txBody>
          <a:bodyPr/>
          <a:lstStyle/>
          <a:p>
            <a:endParaRPr lang="en-US" altLang="en-US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17625"/>
            <a:ext cx="10079038" cy="485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371600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Colorblindness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xfrm>
            <a:off x="2220912" y="2103437"/>
            <a:ext cx="7353301" cy="4564063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Deficiency in the way a person sees </a:t>
            </a:r>
            <a:r>
              <a:rPr lang="en-GB" altLang="en-US" sz="2400" dirty="0" err="1"/>
              <a:t>color</a:t>
            </a:r>
            <a:endParaRPr lang="en-GB" altLang="en-US" sz="2400" dirty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Certain cells in the retina do not work properly to detect </a:t>
            </a:r>
            <a:r>
              <a:rPr lang="en-GB" altLang="en-US" sz="2400" dirty="0" err="1"/>
              <a:t>color</a:t>
            </a:r>
            <a:endParaRPr lang="en-GB" altLang="en-US" sz="2400" dirty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Three major categories: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Red-green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Blue-yellow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400" dirty="0"/>
              <a:t>Absence of </a:t>
            </a:r>
            <a:r>
              <a:rPr lang="en-GB" altLang="en-US" sz="2400" dirty="0" err="1"/>
              <a:t>color</a:t>
            </a:r>
            <a:endParaRPr lang="en-GB" altLang="en-US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</TotalTime>
  <Words>325</Words>
  <Application>Microsoft Office PowerPoint</Application>
  <PresentationFormat>Custom</PresentationFormat>
  <Paragraphs>75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Century Gothic</vt:lpstr>
      <vt:lpstr>Lucida Sans Unicode</vt:lpstr>
      <vt:lpstr>Times New Roman</vt:lpstr>
      <vt:lpstr>Wingdings</vt:lpstr>
      <vt:lpstr>Wingdings 3</vt:lpstr>
      <vt:lpstr>Wisp</vt:lpstr>
      <vt:lpstr>Human Genetic Disorders Part 3</vt:lpstr>
      <vt:lpstr>Hemophilia</vt:lpstr>
      <vt:lpstr>Hemophilia</vt:lpstr>
      <vt:lpstr>Hemophilia</vt:lpstr>
      <vt:lpstr>Hemophilia A</vt:lpstr>
      <vt:lpstr>Hemophilia B</vt:lpstr>
      <vt:lpstr>Hemophila</vt:lpstr>
      <vt:lpstr>PowerPoint Presentation</vt:lpstr>
      <vt:lpstr>Colorblindness</vt:lpstr>
      <vt:lpstr>Colorblindness</vt:lpstr>
      <vt:lpstr>Colorblindness</vt:lpstr>
      <vt:lpstr>Colorblindness</vt:lpstr>
      <vt:lpstr>Colorblindness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Genetic Disorders Part 3</dc:title>
  <dc:creator>Elizabeth Shanor</dc:creator>
  <cp:lastModifiedBy>Elizabeth Greenman</cp:lastModifiedBy>
  <cp:revision>4</cp:revision>
  <cp:lastPrinted>2017-02-16T17:03:59Z</cp:lastPrinted>
  <dcterms:modified xsi:type="dcterms:W3CDTF">2017-02-16T17:14:45Z</dcterms:modified>
</cp:coreProperties>
</file>