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94660"/>
  </p:normalViewPr>
  <p:slideViewPr>
    <p:cSldViewPr>
      <p:cViewPr>
        <p:scale>
          <a:sx n="81" d="100"/>
          <a:sy n="81" d="100"/>
        </p:scale>
        <p:origin x="1026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0" tIns="48240" rIns="96480" bIns="4824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r>
              <a:rPr lang="en-GB" altLang="en-US"/>
              <a:t>Chromosomes and Inheritance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4963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0" tIns="48240" rIns="96480" bIns="4824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r>
              <a:rPr lang="en-GB" altLang="en-US"/>
              <a:t>02/04/09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258888" y="720725"/>
            <a:ext cx="4799012" cy="3597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74725" y="4560888"/>
            <a:ext cx="5364163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0" tIns="48240" rIns="96480" bIns="48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0" tIns="48240" rIns="96480" bIns="4824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r>
              <a:rPr lang="en-GB" altLang="en-US"/>
              <a:t>G. Podgorski, Biol 1010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144963" y="9120188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0" tIns="48240" rIns="96480" bIns="4824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fld id="{CA7A2ADA-8B2B-4C4D-9FBD-400A02316C7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 altLang="en-US"/>
              <a:t>Chromosomes and Inheritance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en-US"/>
              <a:t>02/04/09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 altLang="en-US"/>
              <a:t>G. Podgorski, Biol 1010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E12118-8932-4A86-8E18-E9070BC2EB2D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260475" y="720725"/>
            <a:ext cx="4797425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 altLang="en-US"/>
              <a:t>Chromosomes and Inheritance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en-US"/>
              <a:t>02/04/09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 altLang="en-US"/>
              <a:t>G. Podgorski, Biol 1010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8B6528-081D-47E4-A812-77A8AA551D76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260475" y="720725"/>
            <a:ext cx="4797425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74725" y="4560888"/>
            <a:ext cx="5365750" cy="4230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 altLang="en-US"/>
              <a:t>Chromosomes and Inheritance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en-US"/>
              <a:t>02/04/09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 altLang="en-US"/>
              <a:t>G. Podgorski, Biol 1010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DDE541-B2B7-4F9C-BA09-AE75DCB62B2B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260475" y="720725"/>
            <a:ext cx="4797425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 altLang="en-US"/>
              <a:t>Chromosomes and Inheritance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en-US"/>
              <a:t>02/04/09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 altLang="en-US"/>
              <a:t>G. Podgorski, Biol 1010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CD77A9-2CE3-4BA6-AFBA-36B0ACCDBA80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260475" y="720725"/>
            <a:ext cx="4797425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 altLang="en-US"/>
              <a:t>Chromosomes and Inheritance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en-US"/>
              <a:t>02/04/09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 altLang="en-US"/>
              <a:t>G. Podgorski, Biol 1010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1D30E7-8472-495B-8899-C5DB09E35558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260475" y="720725"/>
            <a:ext cx="4797425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 altLang="en-US"/>
              <a:t>Chromosomes and Inheritance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en-US"/>
              <a:t>02/04/09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 altLang="en-US"/>
              <a:t>G. Podgorski, Biol 1010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FF5E4C-08B2-467D-89D2-F325B336062C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260475" y="720725"/>
            <a:ext cx="4797425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 altLang="en-US"/>
              <a:t>Chromosomes and Inheritance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en-US"/>
              <a:t>02/04/09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 altLang="en-US"/>
              <a:t>G. Podgorski, Biol 1010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401EC8-8909-41E3-95B4-ACB145940BE6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260475" y="720725"/>
            <a:ext cx="4797425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 altLang="en-US"/>
              <a:t>Chromosomes and Inheritance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en-US"/>
              <a:t>02/04/09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 altLang="en-US"/>
              <a:t>G. Podgorski, Biol 1010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FB9BF0-B4F1-4DE8-A63A-8EA33FF517E0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260475" y="720725"/>
            <a:ext cx="4797425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 altLang="en-US"/>
              <a:t>Chromosomes and Inheritance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en-US"/>
              <a:t>02/04/09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 altLang="en-US"/>
              <a:t>G. Podgorski, Biol 1010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837E2B-97E0-4389-9910-1998BD612559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260475" y="720725"/>
            <a:ext cx="4797425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 altLang="en-US"/>
              <a:t>Chromosomes and Inheritance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en-US"/>
              <a:t>02/04/09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 altLang="en-US"/>
              <a:t>G. Podgorski, Biol 1010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8DB7BD-098E-4E11-ACB0-79D26254A575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260475" y="720725"/>
            <a:ext cx="4797425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CD97B3-3BA1-460B-A045-FFAD2C01C0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431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8C3890-13C1-4758-8765-9CD77BF8CA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79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A5431A-BA4F-4888-8453-305C6C8066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907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F7F472-157F-4D47-949C-0E6167B16C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32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7D8F8D-D18C-4468-A9FD-7096C7B550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547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56E7A9-7AF2-45E3-BE52-92A7E6C9CB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096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6F506C-001F-4AF2-841B-CE8C38C244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443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CEF093-3471-4CF8-BD9F-9A849C0676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360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1EF035-1CA8-44B8-859D-1BC6AF4903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430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7F863C-86ED-45DD-94A4-01B28D7FDE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623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F010CA-80C6-4FB9-ADDA-D966FB1AC2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876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717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fld id="{92855A94-BBED-4BA8-AA35-403E22052EB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Gothic" panose="020B0609070205080204" pitchFamily="49" charset="-128"/>
        </a:defRPr>
      </a:lvl2pPr>
      <a:lvl3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Gothic" panose="020B0609070205080204" pitchFamily="49" charset="-128"/>
        </a:defRPr>
      </a:lvl3pPr>
      <a:lvl4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Gothic" panose="020B0609070205080204" pitchFamily="49" charset="-128"/>
        </a:defRPr>
      </a:lvl4pPr>
      <a:lvl5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Gothic" panose="020B0609070205080204" pitchFamily="4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Gothic" panose="020B0609070205080204" pitchFamily="4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Gothic" panose="020B0609070205080204" pitchFamily="4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Gothic" panose="020B0609070205080204" pitchFamily="4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Gothic" panose="020B0609070205080204" pitchFamily="49" charset="-128"/>
        </a:defRPr>
      </a:lvl9pPr>
    </p:titleStyle>
    <p:bodyStyle>
      <a:lvl1pPr marL="341313" indent="-341313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6Av4WdCO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e_6VWwLtO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Genetic Disorders Part 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Biology Chapter 11 Section 1 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0"/>
          <a:stretch>
            <a:fillRect/>
          </a:stretch>
        </p:blipFill>
        <p:spPr bwMode="auto">
          <a:xfrm>
            <a:off x="76200" y="914400"/>
            <a:ext cx="8915400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6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41275"/>
            <a:ext cx="83978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buClr>
                <a:srgbClr val="FFFFFF"/>
              </a:buClr>
            </a:pPr>
            <a:r>
              <a:rPr lang="en-GB" altLang="en-US">
                <a:solidFill>
                  <a:srgbClr val="FFFFFF"/>
                </a:solidFill>
              </a:rPr>
              <a:t>Cri-du-Chat is Caused by the Loss of the Short Arm of One Copy of Chromosome 5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54050"/>
            <a:ext cx="7772400" cy="1054100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solidFill>
                  <a:srgbClr val="FFFFFF"/>
                </a:solidFill>
              </a:rPr>
              <a:t>Cri du chat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25900"/>
          </a:xfrm>
          <a:ln/>
        </p:spPr>
        <p:txBody>
          <a:bodyPr lIns="0" tIns="0" rIns="0" bIns="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solidFill>
                  <a:srgbClr val="FFFFFF"/>
                </a:solidFill>
              </a:rPr>
              <a:t>Larynx is improperly developed so make sound like cat's cry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solidFill>
                  <a:srgbClr val="FFFFFF"/>
                </a:solidFill>
              </a:rPr>
              <a:t>Severe mental retardation (IQ below 20)</a:t>
            </a:r>
            <a:r>
              <a:rPr lang="ar-SA" altLang="en-US">
                <a:solidFill>
                  <a:srgbClr val="FFFFFF"/>
                </a:solidFill>
                <a:cs typeface="Arial" panose="020B0604020202020204" pitchFamily="34" charset="0"/>
              </a:rPr>
              <a:t>‏</a:t>
            </a:r>
            <a:endParaRPr lang="en-GB" altLang="en-US">
              <a:solidFill>
                <a:srgbClr val="FFFFFF"/>
              </a:solidFill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solidFill>
                  <a:srgbClr val="FFFFFF"/>
                </a:solidFill>
              </a:rPr>
              <a:t>Facial deformity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solidFill>
                  <a:srgbClr val="FFFFFF"/>
                </a:solidFill>
              </a:rPr>
              <a:t>Heart disease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solidFill>
                  <a:srgbClr val="FFFFFF"/>
                </a:solidFill>
              </a:rPr>
              <a:t>Most die in early childhood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60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charRg st="60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charRg st="60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10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charRg st="10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charRg st="10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117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4338">
                                            <p:txEl>
                                              <p:charRg st="117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4338">
                                            <p:txEl>
                                              <p:charRg st="117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131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4338">
                                            <p:txEl>
                                              <p:charRg st="131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4338">
                                            <p:txEl>
                                              <p:charRg st="131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804863"/>
            <a:ext cx="5954712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647950" y="228600"/>
            <a:ext cx="3905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GB" altLang="en-US">
                <a:solidFill>
                  <a:srgbClr val="FFFFFF"/>
                </a:solidFill>
              </a:rPr>
              <a:t>Chromosomes and Inheritance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0325" y="5621338"/>
            <a:ext cx="268287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GB" altLang="en-US" sz="2000">
                <a:solidFill>
                  <a:srgbClr val="FFFFFF"/>
                </a:solidFill>
              </a:rPr>
              <a:t>http://www.biology.usu.edu/courses/biol1010-podgorski/PPpage.htm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325" y="3429000"/>
            <a:ext cx="26828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GB" altLang="en-US" sz="1800">
                <a:solidFill>
                  <a:srgbClr val="FFFFFF"/>
                </a:solidFill>
              </a:rPr>
              <a:t>A normal human male karyotype.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09600" y="990600"/>
            <a:ext cx="70104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GB" altLang="en-US" sz="2000" dirty="0">
                <a:solidFill>
                  <a:srgbClr val="FFFFFF"/>
                </a:solidFill>
              </a:rPr>
              <a:t>Aneuploidy occurs when one of the chromosomes is present in</a:t>
            </a:r>
            <a:r>
              <a:rPr lang="en-GB" altLang="en-US" dirty="0">
                <a:solidFill>
                  <a:srgbClr val="FFFFFF"/>
                </a:solidFill>
              </a:rPr>
              <a:t> </a:t>
            </a:r>
            <a:r>
              <a:rPr lang="en-GB" altLang="en-US" sz="2000" dirty="0">
                <a:solidFill>
                  <a:srgbClr val="FFFFFF"/>
                </a:solidFill>
              </a:rPr>
              <a:t>an abnormal number of copies. 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711575" y="152400"/>
            <a:ext cx="16208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GB" altLang="en-US">
                <a:solidFill>
                  <a:srgbClr val="FFFFFF"/>
                </a:solidFill>
              </a:rPr>
              <a:t>Aneuploidy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6" t="7588" r="25644" b="65758"/>
          <a:stretch>
            <a:fillRect/>
          </a:stretch>
        </p:blipFill>
        <p:spPr bwMode="auto">
          <a:xfrm>
            <a:off x="685800" y="2895600"/>
            <a:ext cx="327183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8576" t="7588" r="25644" b="6575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8" t="44005" b="33887"/>
          <a:stretch>
            <a:fillRect/>
          </a:stretch>
        </p:blipFill>
        <p:spPr bwMode="auto">
          <a:xfrm>
            <a:off x="4724400" y="2057400"/>
            <a:ext cx="33083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5718" t="44005" b="338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8" t="66121" b="12823"/>
          <a:stretch>
            <a:fillRect/>
          </a:stretch>
        </p:blipFill>
        <p:spPr bwMode="auto">
          <a:xfrm>
            <a:off x="4724400" y="4267200"/>
            <a:ext cx="33083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5718" t="66121" b="1282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744663" y="6096000"/>
            <a:ext cx="56800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GB" altLang="en-US" sz="2000">
                <a:solidFill>
                  <a:srgbClr val="FFFFFF"/>
                </a:solidFill>
              </a:rPr>
              <a:t>Trisomy and monosomy are two forms of aneuploidy.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04800" y="381000"/>
            <a:ext cx="41783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GB" altLang="en-US">
                <a:solidFill>
                  <a:srgbClr val="FFFFFF"/>
                </a:solidFill>
              </a:rPr>
              <a:t>Down Syndrome is Caused by Trisomy for Chromosome 21</a:t>
            </a:r>
          </a:p>
        </p:txBody>
      </p:sp>
      <p:pic>
        <p:nvPicPr>
          <p:cNvPr id="717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37433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2400" y="3048000"/>
            <a:ext cx="47244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GB" altLang="en-US" sz="2000">
                <a:solidFill>
                  <a:srgbClr val="FFFFFF"/>
                </a:solidFill>
              </a:rPr>
              <a:t>Aneuploidy is remarkably common, causing termination of at least 25% of human conceptions.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" y="4724400"/>
            <a:ext cx="50292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GB" altLang="en-US" sz="2000">
                <a:solidFill>
                  <a:srgbClr val="FFFFFF"/>
                </a:solidFill>
              </a:rPr>
              <a:t>Aneuploidy is also a driving force in cancer progression (virtually all cancer cells are aneuploid).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44663" y="6096000"/>
            <a:ext cx="56800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GB" altLang="en-US" sz="2000">
                <a:solidFill>
                  <a:srgbClr val="FFFFFF"/>
                </a:solidFill>
              </a:rPr>
              <a:t>Trisomy and monosomy are two forms of aneuploidy.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54050"/>
            <a:ext cx="7772400" cy="1054100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solidFill>
                  <a:srgbClr val="FFFFFF"/>
                </a:solidFill>
              </a:rPr>
              <a:t>Down Syndrome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25900"/>
          </a:xfrm>
          <a:ln/>
        </p:spPr>
        <p:txBody>
          <a:bodyPr lIns="0" tIns="0" rIns="0" bIns="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smtClean="0">
                <a:solidFill>
                  <a:srgbClr val="FFFFFF"/>
                </a:solidFill>
                <a:hlinkClick r:id="rId3"/>
              </a:rPr>
              <a:t>Video</a:t>
            </a:r>
            <a:endParaRPr lang="en-GB" altLang="en-US" dirty="0" smtClean="0">
              <a:solidFill>
                <a:srgbClr val="FFFFFF"/>
              </a:solidFill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smtClean="0">
                <a:solidFill>
                  <a:srgbClr val="FFFFFF"/>
                </a:solidFill>
              </a:rPr>
              <a:t>Symptoms</a:t>
            </a:r>
            <a:r>
              <a:rPr lang="en-GB" altLang="en-US" dirty="0">
                <a:solidFill>
                  <a:srgbClr val="FFFFFF"/>
                </a:solidFill>
              </a:rPr>
              <a:t>: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>
                <a:solidFill>
                  <a:srgbClr val="FFFFFF"/>
                </a:solidFill>
              </a:rPr>
              <a:t>Intellectual disability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>
                <a:solidFill>
                  <a:srgbClr val="FFFFFF"/>
                </a:solidFill>
              </a:rPr>
              <a:t>Facial appearance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>
                <a:solidFill>
                  <a:srgbClr val="FFFFFF"/>
                </a:solidFill>
              </a:rPr>
              <a:t>Poor muscle tone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>
                <a:solidFill>
                  <a:srgbClr val="FFFFFF"/>
                </a:solidFill>
              </a:rPr>
              <a:t>Heart defect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>
                <a:solidFill>
                  <a:srgbClr val="FFFFFF"/>
                </a:solidFill>
              </a:rPr>
              <a:t>Digestive tract defect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>
                <a:solidFill>
                  <a:srgbClr val="FFFFFF"/>
                </a:solidFill>
              </a:rPr>
              <a:t>Vision and hearing problems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41" b="6711"/>
          <a:stretch>
            <a:fillRect/>
          </a:stretch>
        </p:blipFill>
        <p:spPr bwMode="auto">
          <a:xfrm>
            <a:off x="76200" y="762000"/>
            <a:ext cx="259080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70941" b="671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98500" y="228600"/>
            <a:ext cx="77612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GB" altLang="en-US">
                <a:solidFill>
                  <a:srgbClr val="FFFFFF"/>
                </a:solidFill>
              </a:rPr>
              <a:t>Chromosome Non-Disjunction in Meiosis Causes Aneuploidy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0" r="39316" b="6711"/>
          <a:stretch>
            <a:fillRect/>
          </a:stretch>
        </p:blipFill>
        <p:spPr bwMode="auto">
          <a:xfrm>
            <a:off x="2667000" y="762000"/>
            <a:ext cx="281940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60" r="39316" b="671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5" b="6711"/>
          <a:stretch>
            <a:fillRect/>
          </a:stretch>
        </p:blipFill>
        <p:spPr bwMode="auto">
          <a:xfrm>
            <a:off x="5486400" y="762000"/>
            <a:ext cx="365760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8975" b="671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8072" r="7022" b="7610"/>
          <a:stretch>
            <a:fillRect/>
          </a:stretch>
        </p:blipFill>
        <p:spPr bwMode="auto">
          <a:xfrm>
            <a:off x="1676400" y="1001713"/>
            <a:ext cx="5715000" cy="524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45" t="8072" r="7022" b="76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2400" y="41275"/>
            <a:ext cx="8839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buClr>
                <a:srgbClr val="FFFFFF"/>
              </a:buClr>
            </a:pPr>
            <a:r>
              <a:rPr lang="en-GB" altLang="en-US">
                <a:solidFill>
                  <a:srgbClr val="FFFFFF"/>
                </a:solidFill>
              </a:rPr>
              <a:t>The Frequency of Chromosome Non-Disjunction And Down Syndrome Rises Sharply with Maternal Age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70088" y="6384925"/>
            <a:ext cx="51498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GB" altLang="en-US" sz="2000">
                <a:solidFill>
                  <a:srgbClr val="FFFFFF"/>
                </a:solidFill>
              </a:rPr>
              <a:t>The phenomenon is clear – the explanation isn’t.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63" b="9700"/>
          <a:stretch>
            <a:fillRect/>
          </a:stretch>
        </p:blipFill>
        <p:spPr bwMode="auto">
          <a:xfrm>
            <a:off x="76200" y="996950"/>
            <a:ext cx="2249488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80063" b="970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2400" y="5241925"/>
            <a:ext cx="33528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GB" altLang="en-US" sz="2000">
                <a:solidFill>
                  <a:srgbClr val="FFFFFF"/>
                </a:solidFill>
              </a:rPr>
              <a:t>There are 4 types of chromosome structural change – all of them associated with human disorders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7" r="53986" b="9700"/>
          <a:stretch>
            <a:fillRect/>
          </a:stretch>
        </p:blipFill>
        <p:spPr bwMode="auto">
          <a:xfrm>
            <a:off x="2362200" y="1066800"/>
            <a:ext cx="22002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077" r="53986" b="970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1" b="9700"/>
          <a:stretch>
            <a:fillRect/>
          </a:stretch>
        </p:blipFill>
        <p:spPr bwMode="auto">
          <a:xfrm>
            <a:off x="6832600" y="3352800"/>
            <a:ext cx="2311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0481" b="970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4" r="20963" b="9700"/>
          <a:stretch>
            <a:fillRect/>
          </a:stretch>
        </p:blipFill>
        <p:spPr bwMode="auto">
          <a:xfrm>
            <a:off x="3581400" y="3517900"/>
            <a:ext cx="335280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674" r="20963" b="970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52400" y="76200"/>
            <a:ext cx="8839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buClr>
                <a:srgbClr val="FFFFFF"/>
              </a:buClr>
            </a:pPr>
            <a:r>
              <a:rPr lang="en-GB" altLang="en-US">
                <a:solidFill>
                  <a:srgbClr val="FFFFFF"/>
                </a:solidFill>
              </a:rPr>
              <a:t>Chromosome Structural Changes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t="7770" r="6834" b="6148"/>
          <a:stretch>
            <a:fillRect/>
          </a:stretch>
        </p:blipFill>
        <p:spPr bwMode="auto">
          <a:xfrm>
            <a:off x="1143000" y="914400"/>
            <a:ext cx="6858000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352" t="7770" r="6834" b="61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117475"/>
            <a:ext cx="83216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buClr>
                <a:srgbClr val="FFFFFF"/>
              </a:buClr>
            </a:pPr>
            <a:r>
              <a:rPr lang="en-GB" altLang="en-US">
                <a:solidFill>
                  <a:srgbClr val="FFFFFF"/>
                </a:solidFill>
              </a:rPr>
              <a:t>A Boy with Cri-du-Chat Syndrome – a Debilitating Disorder Caused by Chromosome Deletion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338</Words>
  <Application>Microsoft Office PowerPoint</Application>
  <PresentationFormat>On-screen Show (4:3)</PresentationFormat>
  <Paragraphs>74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Times New Roman</vt:lpstr>
      <vt:lpstr>MS Gothic</vt:lpstr>
      <vt:lpstr>Lucida Sans Unicode</vt:lpstr>
      <vt:lpstr>Office Theme</vt:lpstr>
      <vt:lpstr>Human Genetic Disorders Part 4</vt:lpstr>
      <vt:lpstr>PowerPoint Presentation</vt:lpstr>
      <vt:lpstr>PowerPoint Presentation</vt:lpstr>
      <vt:lpstr>PowerPoint Presentation</vt:lpstr>
      <vt:lpstr>Down Syndrome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 du chat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podgorski</dc:creator>
  <cp:lastModifiedBy>Elizabeth Greenman</cp:lastModifiedBy>
  <cp:revision>3</cp:revision>
  <dcterms:modified xsi:type="dcterms:W3CDTF">2017-02-14T22:47:35Z</dcterms:modified>
</cp:coreProperties>
</file>