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0080625" cy="7559675"/>
  <p:notesSz cx="6858000" cy="9296400"/>
  <p:defaultTextStyle>
    <a:defPPr>
      <a:defRPr lang="en-GB"/>
    </a:defPPr>
    <a:lvl1pPr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panose="05000000000000000000" pitchFamily="2" charset="2"/>
      <a:defRPr kern="1200">
        <a:solidFill>
          <a:schemeClr val="tx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1pPr>
    <a:lvl2pPr marL="431800" indent="-2159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panose="05000000000000000000" pitchFamily="2" charset="2"/>
      <a:defRPr kern="1200">
        <a:solidFill>
          <a:schemeClr val="tx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2pPr>
    <a:lvl3pPr marL="647700" indent="-2159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panose="05000000000000000000" pitchFamily="2" charset="2"/>
      <a:defRPr kern="1200">
        <a:solidFill>
          <a:schemeClr val="tx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3pPr>
    <a:lvl4pPr marL="863600" indent="-2159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panose="05000000000000000000" pitchFamily="2" charset="2"/>
      <a:defRPr kern="1200">
        <a:solidFill>
          <a:schemeClr val="tx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4pPr>
    <a:lvl5pPr marL="1079500" indent="-2159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panose="05000000000000000000" pitchFamily="2" charset="2"/>
      <a:defRPr kern="1200">
        <a:solidFill>
          <a:schemeClr val="tx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62" userDrawn="1">
          <p15:clr>
            <a:srgbClr val="A4A3A4"/>
          </p15:clr>
        </p15:guide>
        <p15:guide id="2" pos="1906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410" y="6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662"/>
        <p:guide pos="190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56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027" y="0"/>
            <a:ext cx="2972421" cy="4656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D8F81D-3736-41A4-B5AD-443EA24E5B90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30780"/>
            <a:ext cx="2972421" cy="4656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027" y="8830780"/>
            <a:ext cx="2972421" cy="4656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27AF9-A699-4087-8384-347E847A1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9469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6613" cy="348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6361" y="4414911"/>
            <a:ext cx="5485280" cy="4181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75161" cy="463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659039" algn="l"/>
                <a:tab pos="1318077" algn="l"/>
                <a:tab pos="1977116" algn="l"/>
                <a:tab pos="2636154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881438" y="0"/>
            <a:ext cx="2975161" cy="463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659039" algn="l"/>
                <a:tab pos="1318077" algn="l"/>
                <a:tab pos="1977116" algn="l"/>
                <a:tab pos="2636154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1287"/>
            <a:ext cx="2975161" cy="463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659039" algn="l"/>
                <a:tab pos="1318077" algn="l"/>
                <a:tab pos="1977116" algn="l"/>
                <a:tab pos="2636154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881438" y="8831287"/>
            <a:ext cx="2975161" cy="463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659039" algn="l"/>
                <a:tab pos="1318077" algn="l"/>
                <a:tab pos="1977116" algn="l"/>
                <a:tab pos="2636154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fld id="{51362BAE-30CE-4E30-A5BB-DCF00C94D228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52B08DD-F4A0-4823-BCB2-E03F942B78DC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331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31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0"/>
            <a:ext cx="5486681" cy="418308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30EBB22-D413-4B21-8EA8-F619C0976040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225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3282D5E-C2E5-4E9F-9E00-F6B770C06B44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1433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3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1C4CA60-7C02-431E-A4FD-90F07FEED035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1536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36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706B1EA-901D-4612-BD6D-C9E7B85184E8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1638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99321C6-B5BB-44C7-BA23-D3EB2DD9E7FA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1740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4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D417695-4B22-4CBE-B3B0-3A13EEE2ACD5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184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F45C739-98CA-4234-BD8F-4AE00EDD6D95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194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632D27B-6495-4110-916F-85E0949B8738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14B2E16-29A5-4CCB-81BA-E97221C05812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215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4850"/>
            <a:ext cx="4648200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414911"/>
            <a:ext cx="5486681" cy="40994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2C480A29-EA2C-4F4E-8F5D-9419A29E88A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72600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6088692-7971-4469-95EC-0694FF8CCC3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35333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4547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4547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9D06ABB8-436B-4506-B75E-2EB539674A1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050301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1260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>
          <a:xfrm>
            <a:off x="503238" y="6886575"/>
            <a:ext cx="2346325" cy="519113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>
          <a:xfrm>
            <a:off x="3448050" y="6886575"/>
            <a:ext cx="3194050" cy="519113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7227888" y="6886575"/>
            <a:ext cx="2346325" cy="519113"/>
          </a:xfrm>
        </p:spPr>
        <p:txBody>
          <a:bodyPr/>
          <a:lstStyle>
            <a:lvl1pPr>
              <a:defRPr/>
            </a:lvl1pPr>
          </a:lstStyle>
          <a:p>
            <a:fld id="{F1EC24F2-409A-4AA0-B2AA-3CA94E58642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14261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2F1B91A-A221-4F47-B68F-A5A8A609809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7409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39F4E4C4-DE8B-4D1E-A23A-596032AC222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62419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45731BF-5763-44BC-92F6-43211C59C6D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79083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16FD304-7EBD-4239-8CB5-29BB96C50DB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82846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18C5752-7CAB-4D21-82BC-5E2A575A380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1422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2E74D12-EDDF-4933-BDD2-81ADB702810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56135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0539884A-1619-444D-AA51-BAA40704ACF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43299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4F33FE2-2CD8-456D-88E2-3E2B6812CB2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12067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98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  <a:p>
            <a:pPr lvl="4"/>
            <a:r>
              <a:rPr lang="en-GB" altLang="en-US" smtClean="0"/>
              <a:t>Eighth Outline Level</a:t>
            </a:r>
          </a:p>
          <a:p>
            <a:pPr lvl="4"/>
            <a:r>
              <a:rPr lang="en-GB" altLang="en-US" smtClean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fld id="{8D48E4E1-B752-4BEC-990A-763E63501B85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marL="431800" indent="-2159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>
          <a:solidFill>
            <a:srgbClr val="000000"/>
          </a:solidFill>
          <a:latin typeface="Arial" panose="020B0604020202020204" pitchFamily="34" charset="0"/>
          <a:ea typeface="MS Gothic" panose="020B0609070205080204" pitchFamily="49" charset="-128"/>
        </a:defRPr>
      </a:lvl2pPr>
      <a:lvl3pPr marL="647700" indent="-2159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>
          <a:solidFill>
            <a:srgbClr val="000000"/>
          </a:solidFill>
          <a:latin typeface="Arial" panose="020B0604020202020204" pitchFamily="34" charset="0"/>
          <a:ea typeface="MS Gothic" panose="020B0609070205080204" pitchFamily="49" charset="-128"/>
        </a:defRPr>
      </a:lvl3pPr>
      <a:lvl4pPr marL="863600" indent="-2159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>
          <a:solidFill>
            <a:srgbClr val="000000"/>
          </a:solidFill>
          <a:latin typeface="Arial" panose="020B0604020202020204" pitchFamily="34" charset="0"/>
          <a:ea typeface="MS Gothic" panose="020B0609070205080204" pitchFamily="49" charset="-128"/>
        </a:defRPr>
      </a:lvl4pPr>
      <a:lvl5pPr marL="1079500" indent="-2159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>
          <a:solidFill>
            <a:srgbClr val="000000"/>
          </a:solidFill>
          <a:latin typeface="Arial" panose="020B0604020202020204" pitchFamily="34" charset="0"/>
          <a:ea typeface="MS Gothic" panose="020B0609070205080204" pitchFamily="49" charset="-128"/>
        </a:defRPr>
      </a:lvl5pPr>
      <a:lvl6pPr marL="1536700" indent="-2159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>
          <a:solidFill>
            <a:srgbClr val="000000"/>
          </a:solidFill>
          <a:latin typeface="Arial" panose="020B0604020202020204" pitchFamily="34" charset="0"/>
          <a:ea typeface="MS Gothic" panose="020B0609070205080204" pitchFamily="49" charset="-128"/>
        </a:defRPr>
      </a:lvl6pPr>
      <a:lvl7pPr marL="1993900" indent="-2159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>
          <a:solidFill>
            <a:srgbClr val="000000"/>
          </a:solidFill>
          <a:latin typeface="Arial" panose="020B0604020202020204" pitchFamily="34" charset="0"/>
          <a:ea typeface="MS Gothic" panose="020B0609070205080204" pitchFamily="49" charset="-128"/>
        </a:defRPr>
      </a:lvl7pPr>
      <a:lvl8pPr marL="2451100" indent="-2159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>
          <a:solidFill>
            <a:srgbClr val="000000"/>
          </a:solidFill>
          <a:latin typeface="Arial" panose="020B0604020202020204" pitchFamily="34" charset="0"/>
          <a:ea typeface="MS Gothic" panose="020B0609070205080204" pitchFamily="49" charset="-128"/>
        </a:defRPr>
      </a:lvl8pPr>
      <a:lvl9pPr marL="2908300" indent="-2159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>
          <a:solidFill>
            <a:srgbClr val="000000"/>
          </a:solidFill>
          <a:latin typeface="Arial" panose="020B0604020202020204" pitchFamily="34" charset="0"/>
          <a:ea typeface="MS Gothic" panose="020B0609070205080204" pitchFamily="49" charset="-128"/>
        </a:defRPr>
      </a:lvl9pPr>
    </p:titleStyle>
    <p:bodyStyle>
      <a:lvl1pPr marL="431800" indent="-323850" algn="l" defTabSz="457200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45000"/>
        <a:buFont typeface="Wingdings" panose="05000000000000000000" pitchFamily="2" charset="2"/>
        <a:buChar char="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75000"/>
        <a:buFont typeface="Symbol" panose="05050102010706020507" pitchFamily="18" charset="2"/>
        <a:buChar char="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295400" indent="-215900" algn="l" defTabSz="457200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anose="05000000000000000000" pitchFamily="2" charset="2"/>
        <a:buChar char="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727200" indent="-215900" algn="l" defTabSz="457200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anose="05050102010706020507" pitchFamily="18" charset="2"/>
        <a:buChar char="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159000" indent="-2159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anose="05000000000000000000" pitchFamily="2" charset="2"/>
        <a:buChar char="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685800"/>
            <a:ext cx="8001000" cy="640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46075"/>
            <a:ext cx="9070975" cy="117157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Dating Fossils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9070975" cy="489902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Fossils are dated in two main ways: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Relative dating</a:t>
            </a:r>
          </a:p>
          <a:p>
            <a:pPr lvl="2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Use the layering of rocks to tell if a rock with a fossil is older or younger than those around it</a:t>
            </a:r>
          </a:p>
          <a:p>
            <a:pPr lvl="2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Oldest rocks are on the bottom of a series of rocks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Absolute dating</a:t>
            </a:r>
          </a:p>
          <a:p>
            <a:pPr lvl="2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Use radioactive elements to determine how old a rock is</a:t>
            </a:r>
          </a:p>
          <a:p>
            <a:pPr lvl="2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Different elements are used for different ranges of age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Usually both methods are used together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000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8" dur="500" fill="hold"/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4" dur="500" fill="hold"/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0" dur="500" fill="hold"/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6" dur="500" fill="hold"/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7" dur="500" fill="hold"/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2" dur="500" fill="hold"/>
                                        <p:tgtEl>
                                          <p:spTgt spid="11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3" dur="500" fill="hold"/>
                                        <p:tgtEl>
                                          <p:spTgt spid="11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8" dur="500" fill="hold"/>
                                        <p:tgtEl>
                                          <p:spTgt spid="11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9" dur="500" fill="hold"/>
                                        <p:tgtEl>
                                          <p:spTgt spid="11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46075"/>
            <a:ext cx="9070975" cy="117157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The Geologic Time Scale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9070975" cy="489902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Using fossils and radiometric dating, geologists try to look at the changes in Earth over time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This includes changes in life!</a:t>
            </a:r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538" y="304800"/>
            <a:ext cx="8890000" cy="701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9" dur="2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Biology Chapter 12 Section 1a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Objectives:</a:t>
            </a:r>
          </a:p>
          <a:p>
            <a:pPr lvl="1"/>
            <a:r>
              <a:rPr lang="en-US" dirty="0" smtClean="0"/>
              <a:t>Recognize that various lines of evidence for evolution exist</a:t>
            </a:r>
          </a:p>
          <a:p>
            <a:pPr lvl="1"/>
            <a:r>
              <a:rPr lang="en-US" dirty="0" smtClean="0"/>
              <a:t>Apply knowledge of evolution to organisms (both modern </a:t>
            </a:r>
            <a:r>
              <a:rPr lang="en-US" smtClean="0"/>
              <a:t>and extinct)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523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530225" y="1114425"/>
            <a:ext cx="9070975" cy="117157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Evidence of Evolution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503238" y="1814513"/>
            <a:ext cx="9070975" cy="48990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marL="0" indent="0" algn="ctr">
              <a:spcAft>
                <a:spcPct val="0"/>
              </a:spcAft>
              <a:buFont typeface="Wingdings" panose="05000000000000000000" pitchFamily="2" charset="2"/>
              <a:buNone/>
            </a:pPr>
            <a:endParaRPr lang="en-US" altLang="en-US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575" y="1990725"/>
            <a:ext cx="4848225" cy="4867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2286000"/>
            <a:ext cx="54864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 additive="repl">
                                        <p:cTn id="16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023938"/>
            <a:ext cx="9070975" cy="1262062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Fossil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2514600"/>
            <a:ext cx="9070975" cy="4152900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Definition:  preserved remains or indications of organisms from the past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To become a fossil, an organism must be buried quickly, remain buried, and be preserved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There are different ways fossils are formed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Most organisms do not become fossils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Fossils provide a record of evolution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00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2000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2000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2" dur="2000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7" dur="2000"/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530225" y="914400"/>
            <a:ext cx="9070975" cy="117157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Ways Organisms are Fossilized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2286000"/>
            <a:ext cx="9070975" cy="4381500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Petrification:  minerals replace the tissues of the organism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Most easily replaced tissues are hard parts like bones and shells</a:t>
            </a: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9338" y="1066800"/>
            <a:ext cx="54864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0738" y="1866900"/>
            <a:ext cx="5943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9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 additive="repl">
                                        <p:cTn id="23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9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 additive="repl">
                                        <p:cTn id="33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46075"/>
            <a:ext cx="9070975" cy="117157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Ways Organisms are Fossilized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9070975" cy="489902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Freezing:  some organisms were frozen during the most recent Ice Age.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If the organism thaws, it usually is quickly destroyed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We can get information about soft tissue from frozen fossils</a:t>
            </a: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714500"/>
            <a:ext cx="5715000" cy="537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5" dur="2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46075"/>
            <a:ext cx="9070975" cy="117157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Ways Organisms are Fossilized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9070975" cy="489902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Amber:  hardened tree sap that may trap small organisms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The entire organism is often preserved in the coating of amber</a:t>
            </a: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828800"/>
            <a:ext cx="5257800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9" dur="2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46075"/>
            <a:ext cx="9070975" cy="117157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Ways Organisms are Fossilized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9070975" cy="489902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Trace fossils: not the organism, but a track or trace left by the organism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May be footprints, leaf imprints, or burrows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Trace fossils tell us about how the organism lived</a:t>
            </a: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600200"/>
            <a:ext cx="5943600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371600"/>
            <a:ext cx="6858000" cy="594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057400"/>
            <a:ext cx="54864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5" dur="2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 additive="repl">
                                        <p:cTn id="29" dur="2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5" dur="2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 additive="repl">
                                        <p:cTn id="39" dur="2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5" dur="2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46075"/>
            <a:ext cx="9070975" cy="117157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Ways Organisms are Fossilized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9070975" cy="489902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Fossils are most often found in sedimentary rock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Layers of mud, sand, silt or clay pile up and bury organisms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000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2000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MS Gothic"/>
        <a:cs typeface=""/>
      </a:majorFont>
      <a:minorFont>
        <a:latin typeface="Arial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panose="05000000000000000000" pitchFamily="2" charset="2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MS Gothic" panose="020B0609070205080204" pitchFamily="4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panose="05000000000000000000" pitchFamily="2" charset="2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MS Gothic" panose="020B0609070205080204" pitchFamily="49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338</Words>
  <Application>Microsoft Office PowerPoint</Application>
  <PresentationFormat>Custom</PresentationFormat>
  <Paragraphs>50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MS Gothic</vt:lpstr>
      <vt:lpstr>Arial</vt:lpstr>
      <vt:lpstr>Lucida Sans Unicode</vt:lpstr>
      <vt:lpstr>Symbol</vt:lpstr>
      <vt:lpstr>Times New Roman</vt:lpstr>
      <vt:lpstr>Wingdings</vt:lpstr>
      <vt:lpstr>Office Theme</vt:lpstr>
      <vt:lpstr>PowerPoint Presentation</vt:lpstr>
      <vt:lpstr>Biology Chapter 12 Section 1a</vt:lpstr>
      <vt:lpstr>Evidence of Evolution</vt:lpstr>
      <vt:lpstr>Fossil</vt:lpstr>
      <vt:lpstr>Ways Organisms are Fossilized</vt:lpstr>
      <vt:lpstr>Ways Organisms are Fossilized</vt:lpstr>
      <vt:lpstr>Ways Organisms are Fossilized</vt:lpstr>
      <vt:lpstr>Ways Organisms are Fossilized</vt:lpstr>
      <vt:lpstr>Ways Organisms are Fossilized</vt:lpstr>
      <vt:lpstr>Dating Fossils</vt:lpstr>
      <vt:lpstr>The Geologic Time Scale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Elizabeth Shanor</dc:creator>
  <cp:lastModifiedBy>Elizabeth Greenman</cp:lastModifiedBy>
  <cp:revision>3</cp:revision>
  <cp:lastPrinted>2017-02-23T19:27:13Z</cp:lastPrinted>
  <dcterms:modified xsi:type="dcterms:W3CDTF">2017-02-23T19:27:59Z</dcterms:modified>
</cp:coreProperties>
</file>