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0"/>
  </p:notesMasterIdLst>
  <p:sldIdLst>
    <p:sldId id="256" r:id="rId2"/>
    <p:sldId id="257" r:id="rId3"/>
    <p:sldId id="258" r:id="rId4"/>
    <p:sldId id="273" r:id="rId5"/>
    <p:sldId id="274" r:id="rId6"/>
    <p:sldId id="260" r:id="rId7"/>
    <p:sldId id="261" r:id="rId8"/>
    <p:sldId id="262" r:id="rId9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318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477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8636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0795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84" y="1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49375" y="965200"/>
            <a:ext cx="5070475" cy="347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201738" y="4784725"/>
            <a:ext cx="5372100" cy="386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57546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63688" y="965200"/>
            <a:ext cx="4643437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201738" y="4784725"/>
            <a:ext cx="5373687" cy="38639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244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63688" y="965200"/>
            <a:ext cx="4643437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201738" y="4784725"/>
            <a:ext cx="5373687" cy="37734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091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63688" y="965200"/>
            <a:ext cx="4643437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201738" y="4784725"/>
            <a:ext cx="5373687" cy="37734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601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63688" y="965200"/>
            <a:ext cx="4643437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201738" y="4784725"/>
            <a:ext cx="5373687" cy="37734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217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63688" y="965200"/>
            <a:ext cx="4643437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201738" y="4784725"/>
            <a:ext cx="5373687" cy="37734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309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563688" y="965200"/>
            <a:ext cx="4643437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201738" y="4784725"/>
            <a:ext cx="5373687" cy="37734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660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1379" y="2771882"/>
            <a:ext cx="7276539" cy="2494297"/>
          </a:xfrm>
        </p:spPr>
        <p:txBody>
          <a:bodyPr anchor="b">
            <a:normAutofit/>
          </a:bodyPr>
          <a:lstStyle>
            <a:lvl1pPr>
              <a:defRPr sz="59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379" y="5266178"/>
            <a:ext cx="7276539" cy="124151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4967" y="4763277"/>
            <a:ext cx="1538412" cy="86176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696" y="4992981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598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671971"/>
            <a:ext cx="7267206" cy="3435959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349051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3576064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6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63441" y="3863834"/>
            <a:ext cx="6233019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4" y="349051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3576064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93544" y="71430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6344" y="3202562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207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687886"/>
            <a:ext cx="7267206" cy="3003637"/>
          </a:xfrm>
        </p:spPr>
        <p:txBody>
          <a:bodyPr anchor="b">
            <a:normAutofit/>
          </a:bodyPr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69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>
            <a:normAutofit/>
          </a:bodyPr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373377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373377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93544" y="71430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6344" y="3202562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8789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9" y="691600"/>
            <a:ext cx="7267205" cy="3174689"/>
          </a:xfrm>
        </p:spPr>
        <p:txBody>
          <a:bodyPr anchor="ctr">
            <a:normAutofit/>
          </a:bodyPr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267206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071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345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3107" y="691599"/>
            <a:ext cx="1825771" cy="582443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79" y="691599"/>
            <a:ext cx="5199446" cy="58244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2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8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50" y="687966"/>
            <a:ext cx="7264134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378" y="2351899"/>
            <a:ext cx="7267206" cy="41641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286820"/>
            <a:ext cx="7267206" cy="1619080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3947830"/>
            <a:ext cx="7267206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349051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3576064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96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1379" y="2355323"/>
            <a:ext cx="3525056" cy="415285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4011" y="2355323"/>
            <a:ext cx="3524573" cy="415285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868385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9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7393" y="2454443"/>
            <a:ext cx="3169042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378" y="3089666"/>
            <a:ext cx="3525057" cy="342346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5518" y="2450885"/>
            <a:ext cx="3167546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80051" y="3086107"/>
            <a:ext cx="3523015" cy="342346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93" y="868385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6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48" y="687966"/>
            <a:ext cx="7264135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45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72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491730"/>
            <a:ext cx="2898934" cy="1076203"/>
          </a:xfrm>
        </p:spPr>
        <p:txBody>
          <a:bodyPr anchor="b"/>
          <a:lstStyle>
            <a:lvl1pPr algn="l">
              <a:defRPr sz="220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9373" y="491731"/>
            <a:ext cx="4179211" cy="5968994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1762175"/>
            <a:ext cx="2898934" cy="4698546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783960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4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5291772"/>
            <a:ext cx="7267206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1378" y="699931"/>
            <a:ext cx="7267206" cy="4249391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916496"/>
            <a:ext cx="7267206" cy="544226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5413094"/>
            <a:ext cx="1497493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93" y="5492932"/>
            <a:ext cx="644898" cy="40248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2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1989"/>
            <a:ext cx="2184135" cy="731785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2513" y="314"/>
            <a:ext cx="2152244" cy="75541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01613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4448" y="687966"/>
            <a:ext cx="7264135" cy="14119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2351899"/>
            <a:ext cx="7267206" cy="428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68531" y="6762800"/>
            <a:ext cx="844881" cy="408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8/12/2016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1378" y="6763594"/>
            <a:ext cx="630203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63593" y="868385"/>
            <a:ext cx="6448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510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MGRe824ka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Methods of Science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Biology Chapter 2 Section 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471613" y="655637"/>
            <a:ext cx="7150099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What is Science?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1471613" y="2101850"/>
            <a:ext cx="7878762" cy="46720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 smtClean="0"/>
              <a:t>Science is a process that helps us learn about the natural world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Science is </a:t>
            </a:r>
            <a:r>
              <a:rPr lang="en-GB" altLang="en-US" sz="2400" dirty="0" smtClean="0"/>
              <a:t>a logical and orderly </a:t>
            </a:r>
            <a:r>
              <a:rPr lang="en-GB" altLang="en-US" sz="2400" dirty="0"/>
              <a:t>method of testing </a:t>
            </a:r>
            <a:r>
              <a:rPr lang="en-GB" altLang="en-US" sz="2400" dirty="0" smtClean="0"/>
              <a:t>ideas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400" dirty="0" smtClean="0"/>
              <a:t>Science is </a:t>
            </a:r>
            <a:r>
              <a:rPr lang="en-US" altLang="en-US" sz="2400" dirty="0"/>
              <a:t>a systematic method of studying the </a:t>
            </a:r>
            <a:r>
              <a:rPr lang="en-US" altLang="en-US" sz="2400" dirty="0" smtClean="0"/>
              <a:t>universe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Applied science is called technology—using science to make our lives better or easier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4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992311" y="600075"/>
            <a:ext cx="7358063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The process of science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6720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The way we do science is called the scientific method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This is a series of steps that are done to give us more </a:t>
            </a:r>
            <a:r>
              <a:rPr lang="en-GB" altLang="en-US" sz="2400" dirty="0" smtClean="0"/>
              <a:t>knowledge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179" dirty="0" smtClean="0"/>
              <a:t>Although we say ‘steps’, the order can and does change</a:t>
            </a:r>
          </a:p>
          <a:p>
            <a:pPr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179" dirty="0" smtClean="0"/>
              <a:t>Sometimes steps are repeated!</a:t>
            </a:r>
            <a:endParaRPr lang="en-GB" altLang="en-US" sz="2179" dirty="0"/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Science can only study testable ideas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Science begins with observations, and during the process, we collect more observations (data)</a:t>
            </a:r>
            <a:r>
              <a:rPr lang="ar-SA" altLang="en-US" sz="2400" dirty="0" smtClean="0">
                <a:cs typeface="Arial" panose="020B0604020202020204" pitchFamily="34" charset="0"/>
              </a:rPr>
              <a:t>‏</a:t>
            </a:r>
            <a:r>
              <a:rPr lang="en-US" altLang="en-US" sz="2400" dirty="0" smtClean="0">
                <a:cs typeface="Arial" panose="020B0604020202020204" pitchFamily="34" charset="0"/>
              </a:rPr>
              <a:t>and propose an explanation</a:t>
            </a:r>
            <a:endParaRPr lang="en-GB" alt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44450" y="687966"/>
            <a:ext cx="7264134" cy="958271"/>
          </a:xfrm>
        </p:spPr>
        <p:txBody>
          <a:bodyPr/>
          <a:lstStyle/>
          <a:p>
            <a:r>
              <a:rPr lang="en-US" altLang="en-US" dirty="0" smtClean="0"/>
              <a:t>The Scientific </a:t>
            </a:r>
            <a:r>
              <a:rPr lang="en-US" altLang="en-US" dirty="0">
                <a:hlinkClick r:id="rId2"/>
              </a:rPr>
              <a:t>Method</a:t>
            </a:r>
            <a:endParaRPr lang="en-US" alt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141378" y="1417637"/>
            <a:ext cx="7267206" cy="5098391"/>
          </a:xfrm>
        </p:spPr>
        <p:txBody>
          <a:bodyPr>
            <a:noAutofit/>
          </a:bodyPr>
          <a:lstStyle/>
          <a:p>
            <a:pPr>
              <a:lnSpc>
                <a:spcPct val="83000"/>
              </a:lnSpc>
            </a:pPr>
            <a:r>
              <a:rPr lang="en-GB" altLang="en-US" sz="2400" dirty="0"/>
              <a:t>Make observations</a:t>
            </a:r>
          </a:p>
          <a:p>
            <a:pPr>
              <a:lnSpc>
                <a:spcPct val="83000"/>
              </a:lnSpc>
            </a:pPr>
            <a:r>
              <a:rPr lang="en-GB" altLang="en-US" sz="2400" dirty="0"/>
              <a:t>State a problem</a:t>
            </a:r>
          </a:p>
          <a:p>
            <a:pPr>
              <a:lnSpc>
                <a:spcPct val="83000"/>
              </a:lnSpc>
            </a:pPr>
            <a:r>
              <a:rPr lang="en-GB" altLang="en-US" sz="2400" dirty="0"/>
              <a:t>Formulate an hypothesis</a:t>
            </a:r>
          </a:p>
          <a:p>
            <a:pPr>
              <a:lnSpc>
                <a:spcPct val="83000"/>
              </a:lnSpc>
            </a:pPr>
            <a:r>
              <a:rPr lang="en-GB" altLang="en-US" sz="2400" dirty="0"/>
              <a:t>Test the hypothesis </a:t>
            </a:r>
          </a:p>
          <a:p>
            <a:pPr lvl="1">
              <a:lnSpc>
                <a:spcPct val="83000"/>
              </a:lnSpc>
            </a:pPr>
            <a:r>
              <a:rPr lang="en-GB" altLang="en-US" sz="2400" dirty="0"/>
              <a:t>May be an experiment</a:t>
            </a:r>
          </a:p>
          <a:p>
            <a:pPr lvl="2">
              <a:lnSpc>
                <a:spcPct val="83000"/>
              </a:lnSpc>
            </a:pPr>
            <a:r>
              <a:rPr lang="en-GB" altLang="en-US" sz="2400" dirty="0"/>
              <a:t>Experiment must have a control</a:t>
            </a:r>
          </a:p>
          <a:p>
            <a:pPr lvl="1">
              <a:lnSpc>
                <a:spcPct val="83000"/>
              </a:lnSpc>
            </a:pPr>
            <a:r>
              <a:rPr lang="en-GB" altLang="en-US" sz="2400" dirty="0"/>
              <a:t>May be continued observations</a:t>
            </a:r>
          </a:p>
          <a:p>
            <a:pPr>
              <a:lnSpc>
                <a:spcPct val="83000"/>
              </a:lnSpc>
            </a:pPr>
            <a:r>
              <a:rPr lang="en-GB" altLang="en-US" sz="2400" dirty="0" err="1"/>
              <a:t>Analyze</a:t>
            </a:r>
            <a:r>
              <a:rPr lang="en-GB" altLang="en-US" sz="2400" dirty="0"/>
              <a:t> the data collected during the test</a:t>
            </a:r>
          </a:p>
          <a:p>
            <a:pPr>
              <a:lnSpc>
                <a:spcPct val="83000"/>
              </a:lnSpc>
            </a:pPr>
            <a:r>
              <a:rPr lang="en-GB" altLang="en-US" sz="2400" dirty="0"/>
              <a:t>Draw </a:t>
            </a:r>
            <a:r>
              <a:rPr lang="en-GB" altLang="en-US" sz="2400" dirty="0" smtClean="0"/>
              <a:t>conclusions (relate to hypothesis)</a:t>
            </a:r>
          </a:p>
          <a:p>
            <a:pPr lvl="1">
              <a:lnSpc>
                <a:spcPct val="83000"/>
              </a:lnSpc>
            </a:pPr>
            <a:r>
              <a:rPr lang="en-GB" altLang="en-US" sz="2180" dirty="0" smtClean="0"/>
              <a:t>Support or disprove!</a:t>
            </a:r>
            <a:endParaRPr lang="en-GB" altLang="en-US" sz="2180" dirty="0"/>
          </a:p>
          <a:p>
            <a:pPr>
              <a:lnSpc>
                <a:spcPct val="83000"/>
              </a:lnSpc>
            </a:pPr>
            <a:r>
              <a:rPr lang="en-GB" altLang="en-US" sz="2400" dirty="0"/>
              <a:t>Report the results</a:t>
            </a:r>
          </a:p>
          <a:p>
            <a:pPr lvl="1">
              <a:lnSpc>
                <a:spcPct val="83000"/>
              </a:lnSpc>
            </a:pPr>
            <a:r>
              <a:rPr lang="en-GB" altLang="en-US" sz="2400" dirty="0"/>
              <a:t>Report is essential so others can critique the work and test the same idea themselves</a:t>
            </a:r>
          </a:p>
          <a:p>
            <a:pPr>
              <a:lnSpc>
                <a:spcPct val="83000"/>
              </a:lnSpc>
            </a:pPr>
            <a:endParaRPr lang="en-US" alt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712" y="274637"/>
            <a:ext cx="5676438" cy="6784369"/>
          </a:xfrm>
        </p:spPr>
      </p:pic>
    </p:spTree>
    <p:extLst>
      <p:ext uri="{BB962C8B-B14F-4D97-AF65-F5344CB8AC3E}">
        <p14:creationId xmlns:p14="http://schemas.microsoft.com/office/powerpoint/2010/main" val="1674022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297111" y="600075"/>
            <a:ext cx="7053263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Theory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1992311" y="2101850"/>
            <a:ext cx="7358063" cy="46720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 smtClean="0"/>
              <a:t>A </a:t>
            </a:r>
            <a:r>
              <a:rPr lang="en-GB" altLang="en-US" sz="2400" dirty="0"/>
              <a:t>theory is not a guess, it is an idea that has been tested </a:t>
            </a:r>
            <a:r>
              <a:rPr lang="en-GB" altLang="en-US" sz="2400" dirty="0" smtClean="0"/>
              <a:t>repeatedly and not disproven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A theory is a </a:t>
            </a:r>
            <a:r>
              <a:rPr lang="en-GB" altLang="en-US" sz="2400" dirty="0" smtClean="0"/>
              <a:t>description or explanation </a:t>
            </a:r>
            <a:r>
              <a:rPr lang="en-GB" altLang="en-US" sz="2400" dirty="0"/>
              <a:t>of how things work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Examples in Biology:  Cell </a:t>
            </a:r>
            <a:r>
              <a:rPr lang="en-GB" altLang="en-US" sz="2400" dirty="0" smtClean="0"/>
              <a:t>Theory</a:t>
            </a:r>
            <a:r>
              <a:rPr lang="en-GB" altLang="en-US" sz="2400" dirty="0"/>
              <a:t>, Theory of Evolution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1611311" y="600075"/>
            <a:ext cx="7739063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Scientific Law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2373311" y="1570037"/>
            <a:ext cx="6977063" cy="5203826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A scientific law is a general statement </a:t>
            </a:r>
            <a:r>
              <a:rPr lang="en-GB" altLang="en-US" sz="2400" dirty="0" smtClean="0"/>
              <a:t>describing what happens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This may be a general statement about a theory or group of theories, so it has been </a:t>
            </a:r>
            <a:r>
              <a:rPr lang="en-GB" altLang="en-US" sz="2400" dirty="0" smtClean="0"/>
              <a:t>tested and repeatedly observed</a:t>
            </a:r>
            <a:endParaRPr lang="en-GB" altLang="en-US" sz="24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/>
              <a:t>The law does not explain HOW something works, or WHY, but just that it does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144711" y="600075"/>
            <a:ext cx="7205663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 smtClean="0"/>
              <a:t>Why do </a:t>
            </a:r>
            <a:r>
              <a:rPr lang="en-GB" altLang="en-US" dirty="0"/>
              <a:t>science?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r>
              <a:rPr lang="en-US" altLang="en-US"/>
              <a:t>What do you think?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178</TotalTime>
  <Words>293</Words>
  <Application>Microsoft Office PowerPoint</Application>
  <PresentationFormat>Custom</PresentationFormat>
  <Paragraphs>37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Wingdings</vt:lpstr>
      <vt:lpstr>Lucida Sans Unicode</vt:lpstr>
      <vt:lpstr>Symbol</vt:lpstr>
      <vt:lpstr>Times New Roman</vt:lpstr>
      <vt:lpstr>Wisp</vt:lpstr>
      <vt:lpstr>Methods of Science</vt:lpstr>
      <vt:lpstr>What is Science?</vt:lpstr>
      <vt:lpstr>The process of science</vt:lpstr>
      <vt:lpstr>The Scientific Method</vt:lpstr>
      <vt:lpstr>PowerPoint Presentation</vt:lpstr>
      <vt:lpstr>Theory</vt:lpstr>
      <vt:lpstr>Scientific Law</vt:lpstr>
      <vt:lpstr>Why do science?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of Science</dc:title>
  <dc:creator>Elizabeth Shanor</dc:creator>
  <cp:lastModifiedBy>Elizabeth Greenman</cp:lastModifiedBy>
  <cp:revision>11</cp:revision>
  <dcterms:modified xsi:type="dcterms:W3CDTF">2016-08-12T20:11:33Z</dcterms:modified>
</cp:coreProperties>
</file>