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0" r:id="rId4"/>
    <p:sldId id="270" r:id="rId5"/>
    <p:sldId id="258" r:id="rId6"/>
    <p:sldId id="259" r:id="rId7"/>
    <p:sldId id="272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1E4C1-6480-49F7-B370-26308B943C5D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CB448-C30B-4302-9C3A-A9198A1AB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01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BB41E35B-F88C-4E39-BA9E-000349736EA8}" type="slidenum">
              <a:rPr lang="en-US" altLang="en-US" sz="1200" smtClean="0"/>
              <a:pPr/>
              <a:t>3</a:t>
            </a:fld>
            <a:endParaRPr lang="en-US" altLang="en-US" sz="1200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1424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278D8154-E0AB-4DA5-BB94-6C1F320439B7}" type="slidenum">
              <a:rPr lang="en-US" altLang="en-US" sz="1200" smtClean="0"/>
              <a:pPr/>
              <a:t>13</a:t>
            </a:fld>
            <a:endParaRPr lang="en-US" altLang="en-US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324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D5640EC0-131E-479C-BD6B-86D01DB87BA2}" type="slidenum">
              <a:rPr lang="en-US" altLang="en-US" sz="1200" smtClean="0"/>
              <a:pPr/>
              <a:t>14</a:t>
            </a:fld>
            <a:endParaRPr lang="en-US" altLang="en-US" sz="120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452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253B508D-8937-41EA-A97D-808A17E06546}" type="slidenum">
              <a:rPr lang="en-US" altLang="en-US" sz="1200" smtClean="0"/>
              <a:pPr/>
              <a:t>15</a:t>
            </a:fld>
            <a:endParaRPr lang="en-US" altLang="en-US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804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DCA32965-82B1-4EBA-A049-57213E61AF37}" type="slidenum">
              <a:rPr lang="en-US" altLang="en-US" sz="1200" smtClean="0"/>
              <a:pPr/>
              <a:t>16</a:t>
            </a:fld>
            <a:endParaRPr lang="en-US" altLang="en-US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026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94E0A1C0-56E3-4ED6-93FE-E06E4F850C61}" type="slidenum">
              <a:rPr lang="en-US" altLang="en-US" sz="1200" smtClean="0"/>
              <a:pPr/>
              <a:t>17</a:t>
            </a:fld>
            <a:endParaRPr lang="en-US" altLang="en-US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813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A277369F-E0FA-4D69-8CB2-67F941312E41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322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4B45C250-FE3E-4554-9198-9B8DE27C5780}" type="slidenum">
              <a:rPr lang="en-US" altLang="en-US" sz="1200" smtClean="0"/>
              <a:pPr/>
              <a:t>6</a:t>
            </a:fld>
            <a:endParaRPr lang="en-US" altLang="en-US" sz="1200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302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F0598D3C-C347-4ED5-BF4C-A591D16FCA43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04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D7989492-8BD1-4E2C-87D7-EB3ECB0F6C5F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260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85F9A375-69AF-4163-996B-EA09EB5018AA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030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751F29C9-C6F7-4BC0-B8C7-8E09C55EC744}" type="slidenum">
              <a:rPr lang="en-US" altLang="en-US" sz="1200" smtClean="0"/>
              <a:pPr/>
              <a:t>10</a:t>
            </a:fld>
            <a:endParaRPr lang="en-US" altLang="en-US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Figure 54.5 Examples of defensive coloration in animals.</a:t>
            </a:r>
          </a:p>
        </p:txBody>
      </p:sp>
    </p:spTree>
    <p:extLst>
      <p:ext uri="{BB962C8B-B14F-4D97-AF65-F5344CB8AC3E}">
        <p14:creationId xmlns:p14="http://schemas.microsoft.com/office/powerpoint/2010/main" val="522799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60AB4541-BEBB-4D8A-AE6A-034E629805A2}" type="slidenum">
              <a:rPr lang="en-US" altLang="en-US" sz="1200" smtClean="0"/>
              <a:pPr/>
              <a:t>11</a:t>
            </a:fld>
            <a:endParaRPr lang="en-US" altLang="en-US" sz="12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9666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fld id="{51ACFC9F-E546-4731-A21B-2FD3AF27D91D}" type="slidenum">
              <a:rPr lang="en-US" altLang="en-US" sz="1200" smtClean="0"/>
              <a:pPr/>
              <a:t>12</a:t>
            </a:fld>
            <a:endParaRPr lang="en-US" altLang="en-US" sz="12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Figure 54.6 A West Indies manatee (</a:t>
            </a:r>
            <a:r>
              <a:rPr lang="en-US" altLang="en-US" i="1" smtClean="0">
                <a:latin typeface="Times New Roman" panose="02020603050405020304" pitchFamily="18" charset="0"/>
              </a:rPr>
              <a:t>Trichechus manatus</a:t>
            </a:r>
            <a:r>
              <a:rPr lang="en-US" altLang="en-US" smtClean="0">
                <a:latin typeface="Times New Roman" panose="02020603050405020304" pitchFamily="18" charset="0"/>
              </a:rPr>
              <a:t>) in Florida.</a:t>
            </a:r>
          </a:p>
        </p:txBody>
      </p:sp>
    </p:spTree>
    <p:extLst>
      <p:ext uri="{BB962C8B-B14F-4D97-AF65-F5344CB8AC3E}">
        <p14:creationId xmlns:p14="http://schemas.microsoft.com/office/powerpoint/2010/main" val="3183622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hannel.nationalgeographic.com/wild/worlds-weirdest/videos/giraffe-drool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ideo.nationalgeographic.com/video/news/170324-crab-carrying-sea-urchin-vin?gc=/video/science-space&amp;source=relatedvideo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Biology Chapter 27 Section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Regulation of Population Size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85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5400"/>
            <a:ext cx="2590800" cy="304800"/>
          </a:xfrm>
        </p:spPr>
        <p:txBody>
          <a:bodyPr/>
          <a:lstStyle/>
          <a:p>
            <a:pPr eaLnBrk="1" hangingPunct="1"/>
            <a:r>
              <a:rPr lang="en-US" altLang="en-US" sz="1200">
                <a:latin typeface="Arial" panose="020B0604020202020204" pitchFamily="34" charset="0"/>
              </a:rPr>
              <a:t>Figure 54.5</a:t>
            </a:r>
          </a:p>
        </p:txBody>
      </p:sp>
      <p:pic>
        <p:nvPicPr>
          <p:cNvPr id="26627" name="Picture 24" descr="54_05_DefensColoration-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864" y="682625"/>
            <a:ext cx="8548687" cy="549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1879600" y="744538"/>
            <a:ext cx="14351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100" b="1"/>
              <a:t>(a) Cryptic coloration</a:t>
            </a:r>
          </a:p>
        </p:txBody>
      </p:sp>
      <p:sp>
        <p:nvSpPr>
          <p:cNvPr id="26629" name="Text Box 9"/>
          <p:cNvSpPr txBox="1">
            <a:spLocks noChangeArrowheads="1"/>
          </p:cNvSpPr>
          <p:nvPr/>
        </p:nvSpPr>
        <p:spPr bwMode="auto">
          <a:xfrm>
            <a:off x="6267450" y="744538"/>
            <a:ext cx="109855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57200" indent="-457200"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(b) Aposematic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     coloration</a:t>
            </a:r>
          </a:p>
        </p:txBody>
      </p:sp>
      <p:sp>
        <p:nvSpPr>
          <p:cNvPr id="26630" name="Text Box 10"/>
          <p:cNvSpPr txBox="1">
            <a:spLocks noChangeArrowheads="1"/>
          </p:cNvSpPr>
          <p:nvPr/>
        </p:nvSpPr>
        <p:spPr bwMode="auto">
          <a:xfrm>
            <a:off x="2160588" y="1208088"/>
            <a:ext cx="10985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57200" indent="-457200"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Canyon tree frog</a:t>
            </a:r>
          </a:p>
        </p:txBody>
      </p:sp>
      <p:sp>
        <p:nvSpPr>
          <p:cNvPr id="26631" name="Text Box 11"/>
          <p:cNvSpPr txBox="1">
            <a:spLocks noChangeArrowheads="1"/>
          </p:cNvSpPr>
          <p:nvPr/>
        </p:nvSpPr>
        <p:spPr bwMode="auto">
          <a:xfrm>
            <a:off x="6553200" y="1214438"/>
            <a:ext cx="10985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57200" indent="-457200"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Poison dart frog</a:t>
            </a:r>
          </a:p>
        </p:txBody>
      </p:sp>
      <p:sp>
        <p:nvSpPr>
          <p:cNvPr id="26632" name="Text Box 12"/>
          <p:cNvSpPr txBox="1">
            <a:spLocks noChangeArrowheads="1"/>
          </p:cNvSpPr>
          <p:nvPr/>
        </p:nvSpPr>
        <p:spPr bwMode="auto">
          <a:xfrm>
            <a:off x="1860550" y="3119438"/>
            <a:ext cx="45593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57200" indent="-457200"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(c) Batesian mimicry: A harmless species mimics a harmful one.</a:t>
            </a:r>
          </a:p>
        </p:txBody>
      </p:sp>
      <p:sp>
        <p:nvSpPr>
          <p:cNvPr id="26633" name="Text Box 13"/>
          <p:cNvSpPr txBox="1">
            <a:spLocks noChangeArrowheads="1"/>
          </p:cNvSpPr>
          <p:nvPr/>
        </p:nvSpPr>
        <p:spPr bwMode="auto">
          <a:xfrm>
            <a:off x="6616700" y="3119438"/>
            <a:ext cx="31496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57200" indent="-457200"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(d) Müllerian mimicry: Two unpalatable species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     mimic each other.</a:t>
            </a:r>
          </a:p>
        </p:txBody>
      </p:sp>
      <p:sp>
        <p:nvSpPr>
          <p:cNvPr id="26634" name="Text Box 14"/>
          <p:cNvSpPr txBox="1">
            <a:spLocks noChangeArrowheads="1"/>
          </p:cNvSpPr>
          <p:nvPr/>
        </p:nvSpPr>
        <p:spPr bwMode="auto">
          <a:xfrm>
            <a:off x="4483100" y="3365500"/>
            <a:ext cx="8445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57200" indent="-457200"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Hawkmoth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larva</a:t>
            </a:r>
          </a:p>
        </p:txBody>
      </p:sp>
      <p:sp>
        <p:nvSpPr>
          <p:cNvPr id="26635" name="Text Box 15"/>
          <p:cNvSpPr txBox="1">
            <a:spLocks noChangeArrowheads="1"/>
          </p:cNvSpPr>
          <p:nvPr/>
        </p:nvSpPr>
        <p:spPr bwMode="auto">
          <a:xfrm>
            <a:off x="8883650" y="3506788"/>
            <a:ext cx="8445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57200" indent="-457200"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Cuckoo bee</a:t>
            </a:r>
          </a:p>
        </p:txBody>
      </p:sp>
      <p:sp>
        <p:nvSpPr>
          <p:cNvPr id="26636" name="Text Box 16"/>
          <p:cNvSpPr txBox="1">
            <a:spLocks noChangeArrowheads="1"/>
          </p:cNvSpPr>
          <p:nvPr/>
        </p:nvSpPr>
        <p:spPr bwMode="auto">
          <a:xfrm>
            <a:off x="8883650" y="3798888"/>
            <a:ext cx="8445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57200" indent="-457200"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Yellow jacket</a:t>
            </a:r>
          </a:p>
        </p:txBody>
      </p:sp>
      <p:sp>
        <p:nvSpPr>
          <p:cNvPr id="26637" name="Text Box 17"/>
          <p:cNvSpPr txBox="1">
            <a:spLocks noChangeArrowheads="1"/>
          </p:cNvSpPr>
          <p:nvPr/>
        </p:nvSpPr>
        <p:spPr bwMode="auto">
          <a:xfrm>
            <a:off x="4502150" y="4148138"/>
            <a:ext cx="125730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57200" indent="-457200"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en-US" altLang="en-US" sz="1100" b="1"/>
              <a:t>Green parrot snake</a:t>
            </a:r>
          </a:p>
        </p:txBody>
      </p:sp>
      <p:sp>
        <p:nvSpPr>
          <p:cNvPr id="26638" name="AutoShape 18"/>
          <p:cNvSpPr>
            <a:spLocks noChangeArrowheads="1"/>
          </p:cNvSpPr>
          <p:nvPr/>
        </p:nvSpPr>
        <p:spPr bwMode="auto">
          <a:xfrm rot="5400000">
            <a:off x="2012951" y="1228726"/>
            <a:ext cx="111125" cy="101600"/>
          </a:xfrm>
          <a:prstGeom prst="triangle">
            <a:avLst>
              <a:gd name="adj" fmla="val 50000"/>
            </a:avLst>
          </a:prstGeom>
          <a:solidFill>
            <a:srgbClr val="0094C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26639" name="AutoShape 19"/>
          <p:cNvSpPr>
            <a:spLocks noChangeArrowheads="1"/>
          </p:cNvSpPr>
          <p:nvPr/>
        </p:nvSpPr>
        <p:spPr bwMode="auto">
          <a:xfrm rot="5400000">
            <a:off x="6408738" y="1231901"/>
            <a:ext cx="111125" cy="101600"/>
          </a:xfrm>
          <a:prstGeom prst="triangle">
            <a:avLst>
              <a:gd name="adj" fmla="val 50000"/>
            </a:avLst>
          </a:prstGeom>
          <a:solidFill>
            <a:srgbClr val="0094C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26640" name="AutoShape 20"/>
          <p:cNvSpPr>
            <a:spLocks noChangeArrowheads="1"/>
          </p:cNvSpPr>
          <p:nvPr/>
        </p:nvSpPr>
        <p:spPr bwMode="auto">
          <a:xfrm rot="16200000">
            <a:off x="4341813" y="3378201"/>
            <a:ext cx="111125" cy="101600"/>
          </a:xfrm>
          <a:prstGeom prst="triangle">
            <a:avLst>
              <a:gd name="adj" fmla="val 50000"/>
            </a:avLst>
          </a:prstGeom>
          <a:solidFill>
            <a:srgbClr val="0094C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26641" name="AutoShape 21"/>
          <p:cNvSpPr>
            <a:spLocks noChangeArrowheads="1"/>
          </p:cNvSpPr>
          <p:nvPr/>
        </p:nvSpPr>
        <p:spPr bwMode="auto">
          <a:xfrm rot="16200000">
            <a:off x="8742363" y="3521076"/>
            <a:ext cx="111125" cy="101600"/>
          </a:xfrm>
          <a:prstGeom prst="triangle">
            <a:avLst>
              <a:gd name="adj" fmla="val 50000"/>
            </a:avLst>
          </a:prstGeom>
          <a:solidFill>
            <a:srgbClr val="0094C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26642" name="AutoShape 22"/>
          <p:cNvSpPr>
            <a:spLocks noChangeArrowheads="1"/>
          </p:cNvSpPr>
          <p:nvPr/>
        </p:nvSpPr>
        <p:spPr bwMode="auto">
          <a:xfrm rot="10800000">
            <a:off x="4360864" y="4162425"/>
            <a:ext cx="111125" cy="101600"/>
          </a:xfrm>
          <a:prstGeom prst="triangle">
            <a:avLst>
              <a:gd name="adj" fmla="val 50000"/>
            </a:avLst>
          </a:prstGeom>
          <a:solidFill>
            <a:srgbClr val="0094C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26643" name="AutoShape 23"/>
          <p:cNvSpPr>
            <a:spLocks noChangeArrowheads="1"/>
          </p:cNvSpPr>
          <p:nvPr/>
        </p:nvSpPr>
        <p:spPr bwMode="auto">
          <a:xfrm rot="10800000">
            <a:off x="8742364" y="3813175"/>
            <a:ext cx="111125" cy="101600"/>
          </a:xfrm>
          <a:prstGeom prst="triangle">
            <a:avLst>
              <a:gd name="adj" fmla="val 50000"/>
            </a:avLst>
          </a:prstGeom>
          <a:solidFill>
            <a:srgbClr val="0094C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00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95300"/>
            <a:ext cx="8534400" cy="503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Herbivory</a:t>
            </a:r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766" y="1371600"/>
            <a:ext cx="8347165" cy="3225800"/>
          </a:xfrm>
        </p:spPr>
        <p:txBody>
          <a:bodyPr/>
          <a:lstStyle/>
          <a:p>
            <a:pPr eaLnBrk="1" hangingPunct="1"/>
            <a:r>
              <a:rPr lang="en-US" altLang="en-US" sz="2800" b="1" dirty="0"/>
              <a:t>Herbivory </a:t>
            </a:r>
            <a:r>
              <a:rPr lang="en-US" altLang="en-US" sz="2800" dirty="0"/>
              <a:t>(+/– interaction) refers to an interaction in which an herbivore eats parts of a plant or alga</a:t>
            </a:r>
          </a:p>
          <a:p>
            <a:pPr eaLnBrk="1" hangingPunct="1"/>
            <a:r>
              <a:rPr lang="en-US" altLang="en-US" sz="2800" dirty="0" smtClean="0"/>
              <a:t>Herbivory </a:t>
            </a:r>
            <a:r>
              <a:rPr lang="en-US" altLang="en-US" sz="2800" dirty="0"/>
              <a:t>has led to evolution of plant mechanical and chemical defenses and adaptations by herbivores</a:t>
            </a:r>
          </a:p>
        </p:txBody>
      </p:sp>
    </p:spTree>
    <p:extLst>
      <p:ext uri="{BB962C8B-B14F-4D97-AF65-F5344CB8AC3E}">
        <p14:creationId xmlns:p14="http://schemas.microsoft.com/office/powerpoint/2010/main" val="351021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ttp://www.publicdomainpictures.net/pictures/10000/velka/giraffe-tongue-11283424620vTd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609600"/>
            <a:ext cx="7028996" cy="4684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81943" y="6257109"/>
            <a:ext cx="4328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National Geographic </a:t>
            </a:r>
            <a:r>
              <a:rPr lang="en-US" dirty="0" smtClean="0">
                <a:hlinkClick r:id="rId4"/>
              </a:rPr>
              <a:t>Giraffe and Acacia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1832" y="5293767"/>
            <a:ext cx="36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smtClean="0"/>
              <a:t>publicdomainpictures.net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33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5000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Symbiosis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269" y="1365250"/>
            <a:ext cx="8490857" cy="1555750"/>
          </a:xfrm>
        </p:spPr>
        <p:txBody>
          <a:bodyPr/>
          <a:lstStyle/>
          <a:p>
            <a:pPr eaLnBrk="1" hangingPunct="1"/>
            <a:r>
              <a:rPr lang="en-US" altLang="en-US" sz="2800" b="1" dirty="0"/>
              <a:t>Symbiosis </a:t>
            </a:r>
            <a:r>
              <a:rPr lang="en-US" altLang="en-US" sz="2800" dirty="0"/>
              <a:t>is a relationship where two or more species live in direct </a:t>
            </a:r>
            <a:r>
              <a:rPr lang="en-US" altLang="en-US" sz="2800" dirty="0" smtClean="0"/>
              <a:t>contact </a:t>
            </a:r>
            <a:r>
              <a:rPr lang="en-US" altLang="en-US" sz="2800" dirty="0"/>
              <a:t>with one another</a:t>
            </a:r>
          </a:p>
        </p:txBody>
      </p:sp>
    </p:spTree>
    <p:extLst>
      <p:ext uri="{BB962C8B-B14F-4D97-AF65-F5344CB8AC3E}">
        <p14:creationId xmlns:p14="http://schemas.microsoft.com/office/powerpoint/2010/main" val="263005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i="1" smtClean="0"/>
              <a:t>Parasitism</a:t>
            </a:r>
            <a:endParaRPr lang="en-US" altLang="en-US" i="1" smtClean="0">
              <a:solidFill>
                <a:schemeClr val="tx1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390" y="1377950"/>
            <a:ext cx="8608422" cy="489585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In </a:t>
            </a:r>
            <a:r>
              <a:rPr lang="en-US" altLang="en-US" sz="2800" b="1" dirty="0"/>
              <a:t>parasitism </a:t>
            </a:r>
            <a:r>
              <a:rPr lang="en-US" altLang="en-US" sz="2800" dirty="0"/>
              <a:t>(+/– interaction), one organism, the </a:t>
            </a:r>
            <a:r>
              <a:rPr lang="en-US" altLang="en-US" sz="2800" b="1" dirty="0"/>
              <a:t>parasite</a:t>
            </a:r>
            <a:r>
              <a:rPr lang="en-US" altLang="en-US" sz="2800" dirty="0"/>
              <a:t>, derives nourishment from another organism, its </a:t>
            </a:r>
            <a:r>
              <a:rPr lang="en-US" altLang="en-US" sz="2800" b="1" dirty="0"/>
              <a:t>host</a:t>
            </a:r>
            <a:r>
              <a:rPr lang="en-US" altLang="en-US" sz="2800" dirty="0"/>
              <a:t>, which is harmed in the </a:t>
            </a:r>
            <a:r>
              <a:rPr lang="en-US" altLang="en-US" sz="2800" dirty="0" smtClean="0"/>
              <a:t>process</a:t>
            </a:r>
          </a:p>
          <a:p>
            <a:pPr eaLnBrk="1" hangingPunct="1"/>
            <a:r>
              <a:rPr lang="en-US" altLang="en-US" sz="2800" dirty="0" smtClean="0"/>
              <a:t>Disease is often caused by a form of parasite</a:t>
            </a:r>
            <a:endParaRPr lang="en-US" altLang="en-US" sz="2800" dirty="0"/>
          </a:p>
          <a:p>
            <a:pPr lvl="1" eaLnBrk="1" hangingPunct="1"/>
            <a:r>
              <a:rPr lang="en-US" altLang="en-US" sz="2400" dirty="0"/>
              <a:t>Parasites that live within the body of their host are called </a:t>
            </a:r>
            <a:r>
              <a:rPr lang="en-US" altLang="en-US" sz="2400" b="1" dirty="0" err="1"/>
              <a:t>endoparasites</a:t>
            </a:r>
            <a:endParaRPr lang="en-US" altLang="en-US" sz="2400" b="1" dirty="0"/>
          </a:p>
          <a:p>
            <a:pPr lvl="1" eaLnBrk="1" hangingPunct="1"/>
            <a:r>
              <a:rPr lang="en-US" altLang="en-US" sz="2400" dirty="0"/>
              <a:t>Parasites that live on the external surface of a host are </a:t>
            </a:r>
            <a:r>
              <a:rPr lang="en-US" altLang="en-US" sz="2400" b="1" dirty="0" err="1"/>
              <a:t>ectoparasites</a:t>
            </a:r>
            <a:endParaRPr lang="en-US" altLang="en-US" sz="2400" b="1" dirty="0"/>
          </a:p>
          <a:p>
            <a:pPr eaLnBrk="1" hangingPunct="1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4383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95300"/>
            <a:ext cx="8534400" cy="503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i="1" smtClean="0"/>
              <a:t>Mutualism</a:t>
            </a:r>
            <a:endParaRPr lang="en-US" altLang="en-US" i="1" smtClean="0">
              <a:solidFill>
                <a:schemeClr val="tx1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948" y="1381126"/>
            <a:ext cx="8242663" cy="4575175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Mutualistic symbiosis, or </a:t>
            </a:r>
            <a:r>
              <a:rPr lang="en-US" altLang="en-US" sz="2800" b="1" dirty="0"/>
              <a:t>mutualism </a:t>
            </a:r>
            <a:r>
              <a:rPr lang="en-US" altLang="en-US" sz="2800" dirty="0"/>
              <a:t>(+/+ interaction), is an interspecific interaction that benefits both species</a:t>
            </a:r>
          </a:p>
          <a:p>
            <a:pPr lvl="1" eaLnBrk="1" hangingPunct="1"/>
            <a:r>
              <a:rPr lang="en-US" altLang="en-US" sz="2400" dirty="0" smtClean="0"/>
              <a:t>Obligate--one species cannot survive without the other</a:t>
            </a:r>
          </a:p>
          <a:p>
            <a:pPr lvl="1" eaLnBrk="1" hangingPunct="1"/>
            <a:r>
              <a:rPr lang="en-US" altLang="en-US" sz="2400" dirty="0" smtClean="0"/>
              <a:t>Facultative--both species can survive alone</a:t>
            </a:r>
          </a:p>
        </p:txBody>
      </p:sp>
    </p:spTree>
    <p:extLst>
      <p:ext uri="{BB962C8B-B14F-4D97-AF65-F5344CB8AC3E}">
        <p14:creationId xmlns:p14="http://schemas.microsoft.com/office/powerpoint/2010/main" val="104038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0" y="5000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i="1" smtClean="0"/>
              <a:t>Commensalism</a:t>
            </a:r>
            <a:endParaRPr lang="en-US" altLang="en-US" i="1" smtClean="0">
              <a:solidFill>
                <a:schemeClr val="tx1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6834" y="1371600"/>
            <a:ext cx="7184572" cy="3225800"/>
          </a:xfrm>
        </p:spPr>
        <p:txBody>
          <a:bodyPr/>
          <a:lstStyle/>
          <a:p>
            <a:pPr eaLnBrk="1" hangingPunct="1"/>
            <a:r>
              <a:rPr lang="en-US" altLang="en-US" sz="2800"/>
              <a:t>In </a:t>
            </a:r>
            <a:r>
              <a:rPr lang="en-US" altLang="en-US" sz="2800" b="1"/>
              <a:t>commensalism </a:t>
            </a:r>
            <a:r>
              <a:rPr lang="en-US" altLang="en-US" sz="2800"/>
              <a:t>(+/0 interaction), one species benefits and the other is neither harmed nor helped</a:t>
            </a:r>
          </a:p>
          <a:p>
            <a:pPr eaLnBrk="1" hangingPunct="1"/>
            <a:r>
              <a:rPr lang="en-US" altLang="en-US" sz="2800"/>
              <a:t>Commensal interactions are hard to document in nature because any close association likely affects both species</a:t>
            </a:r>
          </a:p>
        </p:txBody>
      </p:sp>
    </p:spTree>
    <p:extLst>
      <p:ext uri="{BB962C8B-B14F-4D97-AF65-F5344CB8AC3E}">
        <p14:creationId xmlns:p14="http://schemas.microsoft.com/office/powerpoint/2010/main" val="367991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0" y="5000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Facilitation</a:t>
            </a:r>
            <a:endParaRPr lang="en-US" altLang="en-US" i="1" smtClean="0">
              <a:solidFill>
                <a:schemeClr val="tx1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948" y="1371600"/>
            <a:ext cx="8059783" cy="3225800"/>
          </a:xfrm>
        </p:spPr>
        <p:txBody>
          <a:bodyPr/>
          <a:lstStyle/>
          <a:p>
            <a:pPr eaLnBrk="1" hangingPunct="1"/>
            <a:r>
              <a:rPr lang="en-US" altLang="en-US" sz="2800" b="1" dirty="0"/>
              <a:t>Facilitation</a:t>
            </a:r>
            <a:r>
              <a:rPr lang="en-US" altLang="en-US" sz="2800" dirty="0"/>
              <a:t> (</a:t>
            </a:r>
            <a:r>
              <a:rPr lang="en-US" altLang="en-US" sz="2800" dirty="0">
                <a:sym typeface="Symbol" panose="05050102010706020507" pitchFamily="18" charset="2"/>
              </a:rPr>
              <a:t></a:t>
            </a:r>
            <a:r>
              <a:rPr lang="en-US" altLang="en-US" sz="2800" dirty="0"/>
              <a:t>/</a:t>
            </a:r>
            <a:r>
              <a:rPr lang="en-US" altLang="en-US" sz="2800" dirty="0">
                <a:sym typeface="Symbol" panose="05050102010706020507" pitchFamily="18" charset="2"/>
              </a:rPr>
              <a:t></a:t>
            </a:r>
            <a:r>
              <a:rPr lang="en-US" altLang="en-US" sz="2800" dirty="0"/>
              <a:t> or 0/</a:t>
            </a:r>
            <a:r>
              <a:rPr lang="en-US" altLang="en-US" sz="2800" dirty="0">
                <a:sym typeface="Symbol" panose="05050102010706020507" pitchFamily="18" charset="2"/>
              </a:rPr>
              <a:t></a:t>
            </a:r>
            <a:r>
              <a:rPr lang="en-US" altLang="en-US" sz="2800" dirty="0"/>
              <a:t>) is an interaction in which one species has positive effects on another species without direct and intimate contact</a:t>
            </a:r>
          </a:p>
          <a:p>
            <a:pPr marL="977900" lvl="1" indent="-292100"/>
            <a:r>
              <a:rPr lang="en-US" altLang="en-US" sz="2600" dirty="0"/>
              <a:t>For example, the black rush makes the soil more hospitable for other plant species</a:t>
            </a:r>
          </a:p>
        </p:txBody>
      </p:sp>
    </p:spTree>
    <p:extLst>
      <p:ext uri="{BB962C8B-B14F-4D97-AF65-F5344CB8AC3E}">
        <p14:creationId xmlns:p14="http://schemas.microsoft.com/office/powerpoint/2010/main" val="254685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Predict the effect of predation and/or food supply on a population</a:t>
            </a:r>
          </a:p>
          <a:p>
            <a:r>
              <a:rPr lang="en-US" sz="2400" dirty="0" smtClean="0"/>
              <a:t>Discuss the importance of parasitism and disease as density-dependent limiting factors</a:t>
            </a:r>
          </a:p>
          <a:p>
            <a:r>
              <a:rPr lang="en-US" sz="2400" dirty="0" smtClean="0"/>
              <a:t>Tell the difference between interspecific and intraspecific competition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515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0" y="571500"/>
            <a:ext cx="8534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Communities in Motion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534400" cy="44958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A biological </a:t>
            </a:r>
            <a:r>
              <a:rPr lang="en-US" altLang="en-US" sz="2800" b="1" dirty="0"/>
              <a:t>community </a:t>
            </a:r>
            <a:r>
              <a:rPr lang="en-US" altLang="en-US" sz="2800" dirty="0"/>
              <a:t>is an assemblage of populations of various species living close enough for </a:t>
            </a:r>
            <a:r>
              <a:rPr lang="en-US" altLang="en-US" sz="2800" dirty="0" smtClean="0"/>
              <a:t>interaction</a:t>
            </a:r>
            <a:endParaRPr lang="en-US" altLang="en-US" sz="2800" dirty="0"/>
          </a:p>
          <a:p>
            <a:pPr marL="977900" lvl="1" indent="-292100">
              <a:buFont typeface="Symbol" panose="05050102010706020507" pitchFamily="18" charset="2"/>
              <a:buChar char=""/>
            </a:pPr>
            <a:r>
              <a:rPr lang="en-US" altLang="en-US" sz="2600" dirty="0"/>
              <a:t>For example, the “carrier crab” carries a sea urchin on its back for protection against predators</a:t>
            </a:r>
          </a:p>
          <a:p>
            <a:pPr eaLnBrk="1" hangingPunct="1"/>
            <a:endParaRPr lang="en-US" altLang="en-US" sz="2800" dirty="0"/>
          </a:p>
        </p:txBody>
      </p:sp>
      <p:pic>
        <p:nvPicPr>
          <p:cNvPr id="2050" name="Picture 2" descr="http://cdn.video.nationalgeographic.com/dims4/default/fd5882b/2147483647/thumbnail/354x199%3E/quality/90/?url=http%3A%2F%2Fpmdvod.nationalgeographic.com%2FNG_Video%2F765%2F475%2F170131-news-boxer-crab-sea-anemone-cloning-vin_thumbnail_ds1702001-25_640x360_86624365197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744" y="4126736"/>
            <a:ext cx="4519748" cy="2540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001692" y="5342709"/>
            <a:ext cx="2857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National Geographic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23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0" y="500064"/>
            <a:ext cx="89916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Population Change and Population Density</a:t>
            </a:r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6834" y="1371600"/>
            <a:ext cx="7458892" cy="2768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800" dirty="0"/>
              <a:t>In </a:t>
            </a:r>
            <a:r>
              <a:rPr lang="en-US" altLang="en-US" sz="2800" b="1" dirty="0"/>
              <a:t>density-independent </a:t>
            </a:r>
            <a:r>
              <a:rPr lang="en-US" altLang="en-US" sz="2800" dirty="0"/>
              <a:t>populations, birth rate and death rate do not change with population density</a:t>
            </a:r>
          </a:p>
          <a:p>
            <a:pPr eaLnBrk="1" hangingPunct="1"/>
            <a:r>
              <a:rPr lang="en-US" altLang="en-US" sz="2800" dirty="0"/>
              <a:t>In </a:t>
            </a:r>
            <a:r>
              <a:rPr lang="en-US" altLang="en-US" sz="2800" b="1" dirty="0"/>
              <a:t>density-dependent </a:t>
            </a:r>
            <a:r>
              <a:rPr lang="en-US" altLang="en-US" sz="2800" dirty="0"/>
              <a:t>populations, birth rates fall and death rates rise with population density</a:t>
            </a:r>
          </a:p>
        </p:txBody>
      </p:sp>
    </p:spTree>
    <p:extLst>
      <p:ext uri="{BB962C8B-B14F-4D97-AF65-F5344CB8AC3E}">
        <p14:creationId xmlns:p14="http://schemas.microsoft.com/office/powerpoint/2010/main" val="392564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Density Dependent Limiting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1601"/>
            <a:ext cx="8596668" cy="46697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Density-dependent factors often involve interactions between different species</a:t>
            </a:r>
          </a:p>
          <a:p>
            <a:r>
              <a:rPr lang="en-US" sz="2800" dirty="0" smtClean="0"/>
              <a:t>A population still may reach the carrying capacity</a:t>
            </a:r>
          </a:p>
          <a:p>
            <a:r>
              <a:rPr lang="en-US" sz="2800" dirty="0" smtClean="0"/>
              <a:t>Competition for resources may be interspecific (between different species) or intraspecific (among members of same species)</a:t>
            </a:r>
          </a:p>
          <a:p>
            <a:r>
              <a:rPr lang="en-US" sz="2800" dirty="0" smtClean="0"/>
              <a:t>Often intraspecific competition is controlled by behaviors such as dominance or territoriality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077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657351" y="721348"/>
            <a:ext cx="186013" cy="46230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49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>
            <a:spAutoFit/>
          </a:bodyPr>
          <a:lstStyle>
            <a:lvl1pPr>
              <a:spcBef>
                <a:spcPct val="20000"/>
              </a:spcBef>
              <a:buClr>
                <a:srgbClr val="D1300D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>
          <a:xfrm>
            <a:off x="214085" y="167655"/>
            <a:ext cx="9067800" cy="6858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Community interactions are classified by whether they help, harm, or have no effect on the species involved</a:t>
            </a:r>
            <a:endParaRPr lang="en-US" altLang="en-US" sz="3000" dirty="0"/>
          </a:p>
        </p:txBody>
      </p:sp>
      <p:sp>
        <p:nvSpPr>
          <p:cNvPr id="922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80785" y="1680852"/>
            <a:ext cx="8534400" cy="404495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800" dirty="0"/>
              <a:t>Ecologists call relationships between species in a community </a:t>
            </a:r>
            <a:r>
              <a:rPr lang="en-US" altLang="en-US" sz="2800" b="1" dirty="0"/>
              <a:t>interspecific interactions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Examples are competition, predation, herbivory, symbiosis (parasitism, mutualism, and commensalism), and facilitation</a:t>
            </a:r>
          </a:p>
          <a:p>
            <a:pPr eaLnBrk="1" hangingPunct="1"/>
            <a:r>
              <a:rPr lang="en-US" altLang="en-US" sz="2800" dirty="0"/>
              <a:t>Interspecific interactions can affect the survival and reproduction of each </a:t>
            </a:r>
            <a:r>
              <a:rPr lang="en-US" altLang="en-US" sz="2800" dirty="0" smtClean="0"/>
              <a:t>species involved</a:t>
            </a:r>
          </a:p>
          <a:p>
            <a:pPr eaLnBrk="1" hangingPunct="1"/>
            <a:r>
              <a:rPr lang="en-US" altLang="en-US" sz="2800" dirty="0" smtClean="0"/>
              <a:t>The </a:t>
            </a:r>
            <a:r>
              <a:rPr lang="en-US" altLang="en-US" sz="2800" dirty="0"/>
              <a:t>effects can be summarized as positive (+), negative (–), or no effect (0)</a:t>
            </a:r>
          </a:p>
        </p:txBody>
      </p:sp>
    </p:spTree>
    <p:extLst>
      <p:ext uri="{BB962C8B-B14F-4D97-AF65-F5344CB8AC3E}">
        <p14:creationId xmlns:p14="http://schemas.microsoft.com/office/powerpoint/2010/main" val="189779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63700" y="5000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Competition</a:t>
            </a:r>
            <a:endParaRPr lang="en-US" altLang="en-US" b="0" smtClean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452" y="1371600"/>
            <a:ext cx="7942218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b="1" dirty="0"/>
              <a:t>Interspecific competition </a:t>
            </a:r>
            <a:r>
              <a:rPr lang="en-US" altLang="en-US" sz="2800" dirty="0"/>
              <a:t>(</a:t>
            </a:r>
            <a:r>
              <a:rPr lang="en-US" altLang="en-US" sz="2800" dirty="0">
                <a:cs typeface="Arial" panose="020B0604020202020204" pitchFamily="34" charset="0"/>
              </a:rPr>
              <a:t>–</a:t>
            </a:r>
            <a:r>
              <a:rPr lang="en-US" altLang="en-US" sz="2800" dirty="0"/>
              <a:t>/</a:t>
            </a:r>
            <a:r>
              <a:rPr lang="en-US" altLang="en-US" sz="2800" dirty="0">
                <a:cs typeface="Arial" panose="020B0604020202020204" pitchFamily="34" charset="0"/>
              </a:rPr>
              <a:t>–</a:t>
            </a:r>
            <a:r>
              <a:rPr lang="en-US" altLang="en-US" sz="2800" dirty="0"/>
              <a:t> interaction)</a:t>
            </a:r>
            <a:r>
              <a:rPr lang="en-US" altLang="en-US" sz="2800" b="1" dirty="0"/>
              <a:t> </a:t>
            </a:r>
            <a:r>
              <a:rPr lang="en-US" altLang="en-US" sz="2800" dirty="0"/>
              <a:t>occurs when species compete for </a:t>
            </a:r>
            <a:r>
              <a:rPr lang="en-US" altLang="en-US" sz="2800" dirty="0" smtClean="0"/>
              <a:t>the same resource which is </a:t>
            </a:r>
            <a:r>
              <a:rPr lang="en-US" altLang="en-US" sz="2800" dirty="0"/>
              <a:t>in short supply</a:t>
            </a:r>
          </a:p>
          <a:p>
            <a:pPr eaLnBrk="1" hangingPunct="1"/>
            <a:r>
              <a:rPr lang="en-US" altLang="en-US" sz="2800" dirty="0"/>
              <a:t>Strong competition can lead to </a:t>
            </a:r>
            <a:r>
              <a:rPr lang="en-US" altLang="en-US" sz="2800" b="1" dirty="0"/>
              <a:t>competitive exclusion</a:t>
            </a:r>
            <a:r>
              <a:rPr lang="en-US" altLang="en-US" sz="2800" dirty="0"/>
              <a:t>, local elimination of a competing species</a:t>
            </a:r>
          </a:p>
          <a:p>
            <a:pPr lvl="1" eaLnBrk="1" hangingPunct="1"/>
            <a:r>
              <a:rPr lang="en-US" altLang="en-US" sz="2400" dirty="0"/>
              <a:t>2 species competing for a limiting resource cannot live in the same </a:t>
            </a:r>
            <a:r>
              <a:rPr lang="en-US" altLang="en-US" sz="2400" dirty="0" smtClean="0"/>
              <a:t>place in large numbers</a:t>
            </a:r>
            <a:endParaRPr lang="en-US" altLang="en-US" sz="2400" dirty="0"/>
          </a:p>
          <a:p>
            <a:pPr eaLnBrk="1" hangingPunct="1"/>
            <a:endParaRPr lang="en-US" altLang="en-US" sz="2800" dirty="0"/>
          </a:p>
          <a:p>
            <a:pPr eaLnBrk="1" hangingPunct="1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5762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63700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Predation</a:t>
            </a:r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451" y="1066800"/>
            <a:ext cx="10082349" cy="5425440"/>
          </a:xfrm>
        </p:spPr>
        <p:txBody>
          <a:bodyPr>
            <a:normAutofit fontScale="55000" lnSpcReduction="20000"/>
          </a:bodyPr>
          <a:lstStyle/>
          <a:p>
            <a:pPr eaLnBrk="1" hangingPunct="1"/>
            <a:r>
              <a:rPr lang="en-US" altLang="en-US" sz="5100" b="1" dirty="0"/>
              <a:t>Predation </a:t>
            </a:r>
            <a:r>
              <a:rPr lang="en-US" altLang="en-US" sz="5100" dirty="0"/>
              <a:t>(+/– interaction) refers to an interaction in which one species, the predator, kills and eats the other, the prey</a:t>
            </a:r>
          </a:p>
          <a:p>
            <a:pPr eaLnBrk="1" hangingPunct="1"/>
            <a:r>
              <a:rPr lang="en-US" altLang="en-US" sz="5100" dirty="0"/>
              <a:t>Some feeding adaptations of predators are claws, teeth, fangs, stingers, and poison</a:t>
            </a:r>
          </a:p>
          <a:p>
            <a:pPr eaLnBrk="1" hangingPunct="1"/>
            <a:r>
              <a:rPr lang="en-US" altLang="en-US" sz="5100" dirty="0"/>
              <a:t>Prey display various defensive adaptations</a:t>
            </a:r>
          </a:p>
          <a:p>
            <a:pPr lvl="1" eaLnBrk="1" hangingPunct="1"/>
            <a:r>
              <a:rPr lang="en-US" altLang="en-US" sz="5100" dirty="0"/>
              <a:t>Behavioral defenses include hiding, fleeing, forming herds or schools, self-defense, and alarm calls</a:t>
            </a:r>
          </a:p>
          <a:p>
            <a:pPr lvl="1" eaLnBrk="1" hangingPunct="1"/>
            <a:r>
              <a:rPr lang="en-US" altLang="en-US" sz="5100" dirty="0"/>
              <a:t>Animals also have morphological and physiological defense adaptations</a:t>
            </a:r>
          </a:p>
          <a:p>
            <a:pPr lvl="1" eaLnBrk="1" hangingPunct="1"/>
            <a:r>
              <a:rPr lang="en-US" altLang="en-US" sz="5100" dirty="0"/>
              <a:t>Animals with effective chemical defense often exhibit bright warning coloration, called </a:t>
            </a:r>
            <a:r>
              <a:rPr lang="en-US" altLang="en-US" sz="5100" b="1" dirty="0"/>
              <a:t>aposematic coloration</a:t>
            </a:r>
          </a:p>
          <a:p>
            <a:pPr lvl="1" eaLnBrk="1" hangingPunct="1"/>
            <a:endParaRPr lang="en-US" altLang="en-US" sz="2400" b="1" dirty="0"/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0219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0264" y="692331"/>
            <a:ext cx="8908868" cy="4660719"/>
          </a:xfrm>
        </p:spPr>
        <p:txBody>
          <a:bodyPr/>
          <a:lstStyle/>
          <a:p>
            <a:pPr eaLnBrk="1" hangingPunct="1"/>
            <a:r>
              <a:rPr lang="en-US" altLang="en-US" sz="2800"/>
              <a:t>In some cases, a prey species may gain significant protection by mimicking the appearance of another species</a:t>
            </a:r>
          </a:p>
          <a:p>
            <a:pPr eaLnBrk="1" hangingPunct="1"/>
            <a:r>
              <a:rPr lang="en-US" altLang="en-US" sz="2800"/>
              <a:t>In </a:t>
            </a:r>
            <a:r>
              <a:rPr lang="en-US" altLang="en-US" sz="2800" b="1"/>
              <a:t>Batesian mimicry</a:t>
            </a:r>
            <a:r>
              <a:rPr lang="en-US" altLang="en-US" sz="2800"/>
              <a:t>, a palatable or harmless species mimics an unpalatable or harmful model</a:t>
            </a:r>
          </a:p>
          <a:p>
            <a:pPr eaLnBrk="1" hangingPunct="1"/>
            <a:r>
              <a:rPr lang="en-US" altLang="en-US" sz="2800"/>
              <a:t>In </a:t>
            </a:r>
            <a:r>
              <a:rPr lang="en-US" altLang="en-US" sz="2800" b="1"/>
              <a:t>Müllerian mimicry</a:t>
            </a:r>
            <a:r>
              <a:rPr lang="en-US" altLang="en-US" sz="2800"/>
              <a:t>, two or more unpalatable species resemble each other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112042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</TotalTime>
  <Words>744</Words>
  <Application>Microsoft Office PowerPoint</Application>
  <PresentationFormat>Widescreen</PresentationFormat>
  <Paragraphs>89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ヒラギノ角ゴ Pro W3</vt:lpstr>
      <vt:lpstr>Arial</vt:lpstr>
      <vt:lpstr>Calibri</vt:lpstr>
      <vt:lpstr>Symbol</vt:lpstr>
      <vt:lpstr>Times</vt:lpstr>
      <vt:lpstr>Times New Roman</vt:lpstr>
      <vt:lpstr>Trebuchet MS</vt:lpstr>
      <vt:lpstr>Wingdings 3</vt:lpstr>
      <vt:lpstr>Facet</vt:lpstr>
      <vt:lpstr>Biology Chapter 27 Section 2</vt:lpstr>
      <vt:lpstr>Objectives</vt:lpstr>
      <vt:lpstr>Communities in Motion </vt:lpstr>
      <vt:lpstr>Population Change and Population Density</vt:lpstr>
      <vt:lpstr>Density Dependent Limiting Factors</vt:lpstr>
      <vt:lpstr>Community interactions are classified by whether they help, harm, or have no effect on the species involved</vt:lpstr>
      <vt:lpstr>Competition</vt:lpstr>
      <vt:lpstr>Predation</vt:lpstr>
      <vt:lpstr>PowerPoint Presentation</vt:lpstr>
      <vt:lpstr>Figure 54.5</vt:lpstr>
      <vt:lpstr>Herbivory</vt:lpstr>
      <vt:lpstr>PowerPoint Presentation</vt:lpstr>
      <vt:lpstr>Symbiosis</vt:lpstr>
      <vt:lpstr>Parasitism</vt:lpstr>
      <vt:lpstr>Mutualism</vt:lpstr>
      <vt:lpstr>Commensalism</vt:lpstr>
      <vt:lpstr>Facilitation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 Chapter 27 Section 2</dc:title>
  <dc:creator>Elizabet Greenman</dc:creator>
  <cp:lastModifiedBy>Elizabet Greenman</cp:lastModifiedBy>
  <cp:revision>7</cp:revision>
  <dcterms:created xsi:type="dcterms:W3CDTF">2017-04-21T18:45:31Z</dcterms:created>
  <dcterms:modified xsi:type="dcterms:W3CDTF">2017-04-21T21:05:32Z</dcterms:modified>
</cp:coreProperties>
</file>