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2 Section 1</a:t>
            </a:r>
          </a:p>
        </p:txBody>
      </p:sp>
    </p:spTree>
    <p:extLst>
      <p:ext uri="{BB962C8B-B14F-4D97-AF65-F5344CB8AC3E}">
        <p14:creationId xmlns:p14="http://schemas.microsoft.com/office/powerpoint/2010/main" val="3423747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Acids and 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Acids and bases are solutions</a:t>
            </a:r>
          </a:p>
          <a:p>
            <a:r>
              <a:rPr lang="en-US" dirty="0"/>
              <a:t>Whether a substance is acid or base is determined by pH </a:t>
            </a:r>
          </a:p>
          <a:p>
            <a:pPr lvl="1"/>
            <a:r>
              <a:rPr lang="en-US" dirty="0"/>
              <a:t>pH measures the concentration of hydrogen ions in a solution</a:t>
            </a:r>
          </a:p>
          <a:p>
            <a:r>
              <a:rPr lang="en-US" dirty="0"/>
              <a:t>Ph greater than 7 indicates base, less than 7 indicates acid</a:t>
            </a:r>
          </a:p>
          <a:p>
            <a:r>
              <a:rPr lang="en-US" dirty="0"/>
              <a:t>Chemical indicators change color when </a:t>
            </a:r>
            <a:r>
              <a:rPr lang="en-US" dirty="0" err="1"/>
              <a:t>ph</a:t>
            </a:r>
            <a:r>
              <a:rPr lang="en-US" dirty="0"/>
              <a:t> changes</a:t>
            </a:r>
          </a:p>
          <a:p>
            <a:r>
              <a:rPr lang="en-US" dirty="0"/>
              <a:t>Cells often use buffers to maintain a relatively constant </a:t>
            </a:r>
            <a:r>
              <a:rPr lang="en-US" dirty="0" err="1"/>
              <a:t>ph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997" y="1416605"/>
            <a:ext cx="1676903" cy="342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9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913774" y="1895912"/>
            <a:ext cx="10363826" cy="3895287"/>
          </a:xfrm>
        </p:spPr>
        <p:txBody>
          <a:bodyPr/>
          <a:lstStyle/>
          <a:p>
            <a:r>
              <a:rPr lang="en-US" dirty="0"/>
              <a:t>Acids have high hydrogen (H+) ion concentrations</a:t>
            </a:r>
          </a:p>
          <a:p>
            <a:r>
              <a:rPr lang="en-US" dirty="0"/>
              <a:t>Acids turn litmus red</a:t>
            </a:r>
          </a:p>
          <a:p>
            <a:r>
              <a:rPr lang="en-US" dirty="0"/>
              <a:t>Acids have </a:t>
            </a:r>
            <a:r>
              <a:rPr lang="en-US" dirty="0" err="1"/>
              <a:t>ph</a:t>
            </a:r>
            <a:r>
              <a:rPr lang="en-US" dirty="0"/>
              <a:t> between 0 and 7</a:t>
            </a:r>
          </a:p>
          <a:p>
            <a:r>
              <a:rPr lang="en-US" dirty="0"/>
              <a:t>Acids taste sour</a:t>
            </a:r>
          </a:p>
          <a:p>
            <a:r>
              <a:rPr lang="en-US" dirty="0"/>
              <a:t>acids often react with metal and carbonate compounds</a:t>
            </a:r>
          </a:p>
          <a:p>
            <a:r>
              <a:rPr lang="en-US" dirty="0"/>
              <a:t>Most rainwater is slightly acidic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3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20412"/>
            <a:ext cx="10363826" cy="3970788"/>
          </a:xfrm>
        </p:spPr>
        <p:txBody>
          <a:bodyPr/>
          <a:lstStyle/>
          <a:p>
            <a:r>
              <a:rPr lang="en-US" dirty="0"/>
              <a:t>Bases have high hydroxide (OH-) ion concentrations</a:t>
            </a:r>
          </a:p>
          <a:p>
            <a:r>
              <a:rPr lang="en-US" dirty="0"/>
              <a:t>Bases turn litmus blue</a:t>
            </a:r>
          </a:p>
          <a:p>
            <a:r>
              <a:rPr lang="en-US" dirty="0"/>
              <a:t>Bases have </a:t>
            </a:r>
            <a:r>
              <a:rPr lang="en-US" dirty="0" err="1">
                <a:cs typeface="Times New Roman" panose="02020603050405020304" pitchFamily="18" charset="0"/>
              </a:rPr>
              <a:t>p</a:t>
            </a:r>
            <a:r>
              <a:rPr lang="en-US" dirty="0" err="1"/>
              <a:t>h</a:t>
            </a:r>
            <a:r>
              <a:rPr lang="en-US" dirty="0"/>
              <a:t> between 7 and 14</a:t>
            </a:r>
          </a:p>
          <a:p>
            <a:r>
              <a:rPr lang="en-US" dirty="0"/>
              <a:t>Bases taste bitter</a:t>
            </a:r>
          </a:p>
          <a:p>
            <a:r>
              <a:rPr lang="en-US" dirty="0"/>
              <a:t>Bases are often corrosive</a:t>
            </a:r>
          </a:p>
          <a:p>
            <a:r>
              <a:rPr lang="en-US" dirty="0"/>
              <a:t>Bases are often used as cleaning materials</a:t>
            </a:r>
          </a:p>
          <a:p>
            <a:r>
              <a:rPr lang="en-US" dirty="0"/>
              <a:t>Human blood is slightly basic, with </a:t>
            </a:r>
            <a:r>
              <a:rPr lang="en-US" dirty="0" err="1"/>
              <a:t>ph</a:t>
            </a:r>
            <a:r>
              <a:rPr lang="en-US" dirty="0"/>
              <a:t> from 7.35-7.45 normally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94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Organisms are composed of matter</a:t>
            </a:r>
          </a:p>
          <a:p>
            <a:r>
              <a:rPr lang="en-US" dirty="0"/>
              <a:t>Matter is:</a:t>
            </a:r>
          </a:p>
          <a:p>
            <a:r>
              <a:rPr lang="en-US" dirty="0"/>
              <a:t>Matter is composed of atoms of elements</a:t>
            </a:r>
          </a:p>
          <a:p>
            <a:r>
              <a:rPr lang="en-US" dirty="0"/>
              <a:t>Elements are the simplest form of matter</a:t>
            </a:r>
          </a:p>
          <a:p>
            <a:r>
              <a:rPr lang="en-US" dirty="0"/>
              <a:t>Elements are defined by the number of protons in an atom’s nucleus</a:t>
            </a:r>
          </a:p>
          <a:p>
            <a:r>
              <a:rPr lang="en-US" dirty="0"/>
              <a:t>Matter can be pure substance or mixture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68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An atom is the smallest part of an element that still has the properties of the element (pure substance)</a:t>
            </a:r>
          </a:p>
          <a:p>
            <a:r>
              <a:rPr lang="en-US" dirty="0"/>
              <a:t>Atoms have a nucleus with protons (and neutrons)</a:t>
            </a:r>
          </a:p>
          <a:p>
            <a:r>
              <a:rPr lang="en-US" dirty="0"/>
              <a:t>Electrons surround the nucleus in energy levels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679" y="4262530"/>
            <a:ext cx="3176016" cy="17556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07679" y="6018178"/>
            <a:ext cx="36072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Image from https://wsc11sci.wikispaces.com/</a:t>
            </a:r>
          </a:p>
        </p:txBody>
      </p:sp>
    </p:spTree>
    <p:extLst>
      <p:ext uri="{BB962C8B-B14F-4D97-AF65-F5344CB8AC3E}">
        <p14:creationId xmlns:p14="http://schemas.microsoft.com/office/powerpoint/2010/main" val="155458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Atoms of elements differ in number of subatomic particles</a:t>
            </a:r>
          </a:p>
          <a:p>
            <a:r>
              <a:rPr lang="en-US" dirty="0"/>
              <a:t>An element</a:t>
            </a:r>
            <a:r>
              <a:rPr lang="ja-JP" altLang="en-US" dirty="0"/>
              <a:t>’</a:t>
            </a:r>
            <a:r>
              <a:rPr lang="en-US" altLang="ja-JP" dirty="0"/>
              <a:t>s </a:t>
            </a:r>
            <a:r>
              <a:rPr lang="en-US" altLang="ja-JP" b="1" dirty="0"/>
              <a:t>atomic number</a:t>
            </a:r>
            <a:r>
              <a:rPr lang="en-US" altLang="ja-JP" dirty="0"/>
              <a:t> is the number of protons in its nucleus</a:t>
            </a:r>
          </a:p>
          <a:p>
            <a:r>
              <a:rPr lang="en-US" dirty="0"/>
              <a:t>An element</a:t>
            </a:r>
            <a:r>
              <a:rPr lang="ja-JP" altLang="en-US" dirty="0"/>
              <a:t>’</a:t>
            </a:r>
            <a:r>
              <a:rPr lang="en-US" altLang="ja-JP" dirty="0"/>
              <a:t>s </a:t>
            </a:r>
            <a:r>
              <a:rPr lang="en-US" altLang="ja-JP" b="1" dirty="0"/>
              <a:t>mass number</a:t>
            </a:r>
            <a:r>
              <a:rPr lang="en-US" altLang="ja-JP" dirty="0"/>
              <a:t> is the sum of protons plus neutrons in the nucleus </a:t>
            </a:r>
          </a:p>
          <a:p>
            <a:r>
              <a:rPr lang="en-US" b="1" dirty="0"/>
              <a:t>Average Atomic mass</a:t>
            </a:r>
            <a:r>
              <a:rPr lang="en-US" dirty="0"/>
              <a:t>, the mass on the periodic table, is the average of all possible isotopes’ masses for that element</a:t>
            </a:r>
            <a:endParaRPr lang="en-US" altLang="ja-JP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20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77798"/>
            <a:ext cx="10363826" cy="4113401"/>
          </a:xfrm>
        </p:spPr>
        <p:txBody>
          <a:bodyPr/>
          <a:lstStyle/>
          <a:p>
            <a:r>
              <a:rPr lang="en-US" dirty="0"/>
              <a:t>All atoms except those of the noble gases have electron arrangements that are not stable</a:t>
            </a:r>
          </a:p>
          <a:p>
            <a:r>
              <a:rPr lang="en-US" dirty="0"/>
              <a:t>Bonding atoms make compounds (pure substance)</a:t>
            </a:r>
          </a:p>
          <a:p>
            <a:r>
              <a:rPr lang="en-US" dirty="0"/>
              <a:t>Molecules form when atoms of nonmetals (and hydrogen) share electrons (covalent bond)</a:t>
            </a:r>
          </a:p>
          <a:p>
            <a:r>
              <a:rPr lang="en-US" dirty="0"/>
              <a:t>Ions (and ionic compounds) form when metals and nonmetals transfer electrons (ionic bond)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7209" y="5074317"/>
            <a:ext cx="1979837" cy="16630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77672" y="5659628"/>
            <a:ext cx="36072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Image from https://wsc11sci.wikispaces.com/Matter</a:t>
            </a:r>
          </a:p>
        </p:txBody>
      </p:sp>
    </p:spTree>
    <p:extLst>
      <p:ext uri="{BB962C8B-B14F-4D97-AF65-F5344CB8AC3E}">
        <p14:creationId xmlns:p14="http://schemas.microsoft.com/office/powerpoint/2010/main" val="49828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bonds with who?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3"/>
          <a:stretch>
            <a:fillRect/>
          </a:stretch>
        </p:blipFill>
        <p:spPr bwMode="auto">
          <a:xfrm>
            <a:off x="2499294" y="1817471"/>
            <a:ext cx="6888413" cy="393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6896" y="1890418"/>
            <a:ext cx="15855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Bonding for most elements follows the ‘octet rule’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4376" y="4152550"/>
            <a:ext cx="2030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Metal bond with nonmetal</a:t>
            </a:r>
            <a:r>
              <a:rPr lang="en-US" dirty="0">
                <a:sym typeface="Wingdings" panose="05000000000000000000" pitchFamily="2" charset="2"/>
              </a:rPr>
              <a:t> ionic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06062" y="2441196"/>
            <a:ext cx="2080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Nonmetal bond with nonmetal</a:t>
            </a:r>
            <a:r>
              <a:rPr lang="en-US" dirty="0">
                <a:sym typeface="Wingdings" panose="05000000000000000000" pitchFamily="2" charset="2"/>
              </a:rPr>
              <a:t> covalent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61727" y="5740575"/>
            <a:ext cx="6725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periodic table represents the electron arrangement of atoms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1515" y="5505685"/>
            <a:ext cx="31290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www.chem.uci.edu</a:t>
            </a:r>
          </a:p>
        </p:txBody>
      </p:sp>
    </p:spTree>
    <p:extLst>
      <p:ext uri="{BB962C8B-B14F-4D97-AF65-F5344CB8AC3E}">
        <p14:creationId xmlns:p14="http://schemas.microsoft.com/office/powerpoint/2010/main" val="89829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3962399"/>
          </a:xfrm>
        </p:spPr>
        <p:txBody>
          <a:bodyPr>
            <a:normAutofit/>
          </a:bodyPr>
          <a:lstStyle/>
          <a:p>
            <a:r>
              <a:rPr lang="en-US" dirty="0"/>
              <a:t>Properties are characteristics or measurable observations</a:t>
            </a:r>
          </a:p>
          <a:p>
            <a:r>
              <a:rPr lang="en-US" dirty="0"/>
              <a:t>Physical properties are measured by observing without changing the substance</a:t>
            </a:r>
          </a:p>
          <a:p>
            <a:pPr lvl="1"/>
            <a:r>
              <a:rPr lang="en-US" dirty="0"/>
              <a:t>Examples:</a:t>
            </a:r>
          </a:p>
          <a:p>
            <a:r>
              <a:rPr lang="en-US" dirty="0"/>
              <a:t>Chemical properties are measured as the substance takes part in a chemical change</a:t>
            </a:r>
          </a:p>
          <a:p>
            <a:pPr lvl="1"/>
            <a:r>
              <a:rPr lang="en-US" dirty="0"/>
              <a:t>Examples:</a:t>
            </a:r>
          </a:p>
          <a:p>
            <a:r>
              <a:rPr lang="en-US" dirty="0"/>
              <a:t>Both physical and chemical properties of substances are important to living things</a:t>
            </a:r>
          </a:p>
        </p:txBody>
      </p:sp>
    </p:spTree>
    <p:extLst>
      <p:ext uri="{BB962C8B-B14F-4D97-AF65-F5344CB8AC3E}">
        <p14:creationId xmlns:p14="http://schemas.microsoft.com/office/powerpoint/2010/main" val="128145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Chemical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Chemical reactions (changes in bonding) are represented by chemical equations</a:t>
            </a:r>
          </a:p>
          <a:p>
            <a:r>
              <a:rPr lang="en-US" dirty="0"/>
              <a:t>Equations show reactants and products </a:t>
            </a:r>
          </a:p>
          <a:p>
            <a:r>
              <a:rPr lang="en-US" dirty="0"/>
              <a:t>Equations give formula</a:t>
            </a:r>
          </a:p>
          <a:p>
            <a:r>
              <a:rPr lang="en-US" dirty="0"/>
              <a:t>Equations must follow the Law of Conservation</a:t>
            </a:r>
          </a:p>
        </p:txBody>
      </p:sp>
    </p:spTree>
    <p:extLst>
      <p:ext uri="{BB962C8B-B14F-4D97-AF65-F5344CB8AC3E}">
        <p14:creationId xmlns:p14="http://schemas.microsoft.com/office/powerpoint/2010/main" val="22072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Mixtures are physical combinations of pure substances</a:t>
            </a:r>
          </a:p>
          <a:p>
            <a:pPr lvl="1"/>
            <a:r>
              <a:rPr lang="en-US" dirty="0"/>
              <a:t>May be separated using physical means</a:t>
            </a:r>
          </a:p>
          <a:p>
            <a:r>
              <a:rPr lang="en-US" dirty="0"/>
              <a:t>Heterogeneous: materials are not evenly combined</a:t>
            </a:r>
          </a:p>
          <a:p>
            <a:r>
              <a:rPr lang="en-US" dirty="0"/>
              <a:t>Homogeneous: materials are evenly combined (solution)</a:t>
            </a:r>
          </a:p>
        </p:txBody>
      </p:sp>
    </p:spTree>
    <p:extLst>
      <p:ext uri="{BB962C8B-B14F-4D97-AF65-F5344CB8AC3E}">
        <p14:creationId xmlns:p14="http://schemas.microsoft.com/office/powerpoint/2010/main" val="130771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78</TotalTime>
  <Words>501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Times New Roman</vt:lpstr>
      <vt:lpstr>Tw Cen MT</vt:lpstr>
      <vt:lpstr>Wingdings</vt:lpstr>
      <vt:lpstr>Droplet</vt:lpstr>
      <vt:lpstr>Biology</vt:lpstr>
      <vt:lpstr>Matter</vt:lpstr>
      <vt:lpstr>Atoms</vt:lpstr>
      <vt:lpstr>Numbers!</vt:lpstr>
      <vt:lpstr>Bonding</vt:lpstr>
      <vt:lpstr>Who bonds with who?</vt:lpstr>
      <vt:lpstr>Properties</vt:lpstr>
      <vt:lpstr>Chemical Reactions</vt:lpstr>
      <vt:lpstr>Mixtures</vt:lpstr>
      <vt:lpstr>Acids and Bases</vt:lpstr>
      <vt:lpstr>Acid</vt:lpstr>
      <vt:lpstr>Bases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</dc:title>
  <dc:creator>Beth</dc:creator>
  <cp:lastModifiedBy>Beth</cp:lastModifiedBy>
  <cp:revision>12</cp:revision>
  <dcterms:created xsi:type="dcterms:W3CDTF">2016-08-28T16:41:18Z</dcterms:created>
  <dcterms:modified xsi:type="dcterms:W3CDTF">2016-09-05T17:00:24Z</dcterms:modified>
</cp:coreProperties>
</file>