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4" r:id="rId7"/>
    <p:sldId id="266" r:id="rId8"/>
    <p:sldId id="267" r:id="rId9"/>
    <p:sldId id="268" r:id="rId10"/>
    <p:sldId id="271" r:id="rId11"/>
    <p:sldId id="277" r:id="rId12"/>
    <p:sldId id="278" r:id="rId13"/>
    <p:sldId id="279" r:id="rId14"/>
    <p:sldId id="280" r:id="rId15"/>
    <p:sldId id="281" r:id="rId16"/>
    <p:sldId id="284" r:id="rId17"/>
    <p:sldId id="285" r:id="rId18"/>
    <p:sldId id="286" r:id="rId19"/>
    <p:sldId id="287" r:id="rId20"/>
    <p:sldId id="288" r:id="rId21"/>
    <p:sldId id="289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E00B0-0EBC-48A6-958F-2119EC1DBE86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B08FC-1790-4B7D-B53F-0DFD722F1E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82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B9969-5057-4E79-B772-A4E9ADECE5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3069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DBD9E1-938A-455B-B66F-D2E18017D6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04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5539-26CC-4A0B-8C43-5203D0FC1E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3361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E85B54-F1D9-4468-8742-0657988B2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890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0253311-D8A4-47B3-9A62-40F9635FD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164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4DA3B69-391E-487F-837E-475CD4C2EA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12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7D936-9E08-4725-85D9-771231BAD8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37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ABCB9D-0E63-4EBF-9649-202801CC98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847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0A0B6-848A-4ED6-AAFA-1E487DBFE8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01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1B4B6-CAE4-42D6-B03E-CD00F10FC1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072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668C6-81AE-43D7-97B7-9CB0A26310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929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B4D8D-63B8-4152-AFFC-A671FD13B7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49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89EC5-71C9-4D28-BB50-31A52864A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68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41827-1249-42D1-B7F4-2E179E33DC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10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E2EBD6-DE2B-4481-9890-C6AFDA0F2A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en-US" sz="4400"/>
              <a:t>Organic Compounds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en-US" sz="3200"/>
              <a:t>Things with Carbon and Hydrogen!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Carbohydrate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General formula is (CH</a:t>
            </a:r>
            <a:r>
              <a:rPr lang="en-US" altLang="en-US" baseline="-25000" dirty="0"/>
              <a:t>2</a:t>
            </a:r>
            <a:r>
              <a:rPr lang="en-US" altLang="en-US" dirty="0"/>
              <a:t>O)</a:t>
            </a:r>
            <a:r>
              <a:rPr lang="en-US" altLang="en-US" baseline="-25000" dirty="0"/>
              <a:t>n</a:t>
            </a:r>
            <a:r>
              <a:rPr lang="en-US" altLang="en-US" dirty="0"/>
              <a:t>, but some carbohydrates may differ from this</a:t>
            </a:r>
          </a:p>
          <a:p>
            <a:r>
              <a:rPr lang="en-US" altLang="en-US" dirty="0"/>
              <a:t>Simplest carbohydrates are called monosaccharides</a:t>
            </a:r>
          </a:p>
          <a:p>
            <a:r>
              <a:rPr lang="en-US" altLang="en-US" dirty="0"/>
              <a:t>Two monosaccharides bonded together are called a </a:t>
            </a:r>
            <a:r>
              <a:rPr lang="en-US" altLang="en-US" dirty="0" smtClean="0"/>
              <a:t>disaccharide</a:t>
            </a:r>
          </a:p>
          <a:p>
            <a:r>
              <a:rPr lang="en-US" altLang="en-US" dirty="0" smtClean="0"/>
              <a:t>Multiple monosaccharides bonded together are called a polysaccharide</a:t>
            </a:r>
          </a:p>
          <a:p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Monosaccharides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From 3-10 carbons bonded with hydrogen and oxygen atoms</a:t>
            </a:r>
          </a:p>
          <a:p>
            <a:r>
              <a:rPr lang="en-US" altLang="en-US" dirty="0"/>
              <a:t>Many isomers exist</a:t>
            </a:r>
          </a:p>
          <a:p>
            <a:r>
              <a:rPr lang="en-US" altLang="en-US" dirty="0"/>
              <a:t>Simplest forms of carbohydrate</a:t>
            </a:r>
          </a:p>
          <a:p>
            <a:r>
              <a:rPr lang="en-US" altLang="en-US" dirty="0"/>
              <a:t>Many are ring </a:t>
            </a:r>
            <a:r>
              <a:rPr lang="en-US" altLang="en-US" dirty="0" smtClean="0"/>
              <a:t>structures</a:t>
            </a:r>
            <a:endParaRPr lang="en-US" altLang="en-US" dirty="0"/>
          </a:p>
          <a:p>
            <a:r>
              <a:rPr lang="en-US" altLang="en-US" dirty="0"/>
              <a:t>Energy stored in bonds between carbon, hydrogen and oxygen</a:t>
            </a:r>
          </a:p>
          <a:p>
            <a:r>
              <a:rPr lang="en-US" altLang="en-US" dirty="0"/>
              <a:t>Example: glucose C</a:t>
            </a:r>
            <a:r>
              <a:rPr lang="en-US" altLang="en-US" baseline="-25000" dirty="0"/>
              <a:t>6</a:t>
            </a:r>
            <a:r>
              <a:rPr lang="en-US" altLang="en-US" dirty="0"/>
              <a:t>H</a:t>
            </a:r>
            <a:r>
              <a:rPr lang="en-US" altLang="en-US" baseline="-25000" dirty="0"/>
              <a:t>12</a:t>
            </a:r>
            <a:r>
              <a:rPr lang="en-US" altLang="en-US" dirty="0"/>
              <a:t>O</a:t>
            </a:r>
            <a:r>
              <a:rPr lang="en-US" altLang="en-US" baseline="-25000" dirty="0"/>
              <a:t>6</a:t>
            </a:r>
            <a:r>
              <a:rPr lang="en-US" altLang="en-US" dirty="0"/>
              <a:t> </a:t>
            </a:r>
          </a:p>
          <a:p>
            <a:endParaRPr lang="en-US" alt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4953000"/>
            <a:ext cx="2403407" cy="1679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Disaccharides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Two monosaccharides joined by dehydration synthesis</a:t>
            </a:r>
          </a:p>
          <a:p>
            <a:r>
              <a:rPr lang="en-US" altLang="en-US" dirty="0"/>
              <a:t>Example: sucrose (table sugar) C</a:t>
            </a:r>
            <a:r>
              <a:rPr lang="en-US" altLang="en-US" baseline="-25000" dirty="0"/>
              <a:t>12</a:t>
            </a:r>
            <a:r>
              <a:rPr lang="en-US" altLang="en-US" dirty="0"/>
              <a:t>H</a:t>
            </a:r>
            <a:r>
              <a:rPr lang="en-US" altLang="en-US" baseline="-25000" dirty="0"/>
              <a:t>22</a:t>
            </a:r>
            <a:r>
              <a:rPr lang="en-US" altLang="en-US" dirty="0"/>
              <a:t>O</a:t>
            </a:r>
            <a:r>
              <a:rPr lang="en-US" altLang="en-US" baseline="-25000" dirty="0"/>
              <a:t>11</a:t>
            </a:r>
            <a:r>
              <a:rPr lang="en-US" altLang="en-US" dirty="0"/>
              <a:t> formed when fructose joins with glucose</a:t>
            </a:r>
          </a:p>
          <a:p>
            <a:r>
              <a:rPr lang="en-US" altLang="en-US" sz="2800" dirty="0"/>
              <a:t>C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H</a:t>
            </a:r>
            <a:r>
              <a:rPr lang="en-US" altLang="en-US" sz="2800" baseline="-25000" dirty="0"/>
              <a:t>12</a:t>
            </a:r>
            <a:r>
              <a:rPr lang="en-US" altLang="en-US" sz="2800" dirty="0"/>
              <a:t>O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 + C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H</a:t>
            </a:r>
            <a:r>
              <a:rPr lang="en-US" altLang="en-US" sz="2800" baseline="-25000" dirty="0"/>
              <a:t>12</a:t>
            </a:r>
            <a:r>
              <a:rPr lang="en-US" altLang="en-US" sz="2800" dirty="0"/>
              <a:t>O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anose="05000000000000000000" pitchFamily="2" charset="2"/>
              </a:rPr>
              <a:t> C</a:t>
            </a:r>
            <a:r>
              <a:rPr lang="en-US" altLang="en-US" sz="2800" baseline="-25000" dirty="0">
                <a:sym typeface="Wingdings" panose="05000000000000000000" pitchFamily="2" charset="2"/>
              </a:rPr>
              <a:t>12</a:t>
            </a:r>
            <a:r>
              <a:rPr lang="en-US" altLang="en-US" sz="2800" dirty="0">
                <a:sym typeface="Wingdings" panose="05000000000000000000" pitchFamily="2" charset="2"/>
              </a:rPr>
              <a:t>H</a:t>
            </a:r>
            <a:r>
              <a:rPr lang="en-US" altLang="en-US" sz="2800" baseline="-25000" dirty="0">
                <a:sym typeface="Wingdings" panose="05000000000000000000" pitchFamily="2" charset="2"/>
              </a:rPr>
              <a:t>22</a:t>
            </a:r>
            <a:r>
              <a:rPr lang="en-US" altLang="en-US" sz="2800" dirty="0">
                <a:sym typeface="Wingdings" panose="05000000000000000000" pitchFamily="2" charset="2"/>
              </a:rPr>
              <a:t>O</a:t>
            </a:r>
            <a:r>
              <a:rPr lang="en-US" altLang="en-US" sz="2800" baseline="-25000" dirty="0">
                <a:sym typeface="Wingdings" panose="05000000000000000000" pitchFamily="2" charset="2"/>
              </a:rPr>
              <a:t>11</a:t>
            </a:r>
            <a:r>
              <a:rPr lang="en-US" altLang="en-US" sz="2800" dirty="0">
                <a:sym typeface="Wingdings" panose="05000000000000000000" pitchFamily="2" charset="2"/>
              </a:rPr>
              <a:t> + H</a:t>
            </a:r>
            <a:r>
              <a:rPr lang="en-US" altLang="en-US" sz="2800" baseline="-25000" dirty="0">
                <a:sym typeface="Wingdings" panose="05000000000000000000" pitchFamily="2" charset="2"/>
              </a:rPr>
              <a:t>2</a:t>
            </a:r>
            <a:r>
              <a:rPr lang="en-US" altLang="en-US" sz="2800" dirty="0">
                <a:sym typeface="Wingdings" panose="05000000000000000000" pitchFamily="2" charset="2"/>
              </a:rPr>
              <a:t>O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267200"/>
            <a:ext cx="2971800" cy="24505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Polysaccharides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Many monosaccharides join together by dehydration synthesis to make large complex molecules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May be chains or branched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Often do not taste sweet</a:t>
            </a:r>
          </a:p>
        </p:txBody>
      </p:sp>
      <p:pic>
        <p:nvPicPr>
          <p:cNvPr id="32773" name="Picture 5" descr="Cellulose-3D-ball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711450"/>
            <a:ext cx="4038600" cy="2301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Polysaccharides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Examples:</a:t>
            </a:r>
          </a:p>
          <a:p>
            <a:pPr lvl="1"/>
            <a:r>
              <a:rPr lang="en-US" altLang="en-US" sz="2400" dirty="0"/>
              <a:t>Starch</a:t>
            </a:r>
          </a:p>
          <a:p>
            <a:pPr lvl="1"/>
            <a:r>
              <a:rPr lang="en-US" altLang="en-US" sz="2400" dirty="0"/>
              <a:t>Glycogen</a:t>
            </a:r>
          </a:p>
          <a:p>
            <a:pPr lvl="1"/>
            <a:r>
              <a:rPr lang="en-US" altLang="en-US" sz="2400" dirty="0"/>
              <a:t>Cellulose</a:t>
            </a:r>
          </a:p>
          <a:p>
            <a:pPr lvl="1"/>
            <a:r>
              <a:rPr lang="en-US" altLang="en-US" sz="2400" dirty="0"/>
              <a:t>Chitin </a:t>
            </a:r>
            <a:r>
              <a:rPr lang="en-US" altLang="en-US" sz="2400" dirty="0">
                <a:sym typeface="Wingdings" panose="05000000000000000000" pitchFamily="2" charset="2"/>
              </a:rPr>
              <a:t></a:t>
            </a:r>
            <a:endParaRPr lang="en-US" altLang="en-US" sz="2400" dirty="0"/>
          </a:p>
          <a:p>
            <a:pPr lvl="1"/>
            <a:endParaRPr lang="en-US" altLang="en-US" sz="2400" dirty="0"/>
          </a:p>
        </p:txBody>
      </p:sp>
      <p:pic>
        <p:nvPicPr>
          <p:cNvPr id="34821" name="Picture 5" descr="Chitin_fixe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52800" y="1828800"/>
            <a:ext cx="5410200" cy="3524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Lipids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Fat soluble, naturally occurring chemicals</a:t>
            </a:r>
          </a:p>
          <a:p>
            <a:r>
              <a:rPr lang="en-US" altLang="en-US" sz="2800" dirty="0"/>
              <a:t>Used by cells as energy storage, structural components and as signaling chemicals</a:t>
            </a:r>
          </a:p>
        </p:txBody>
      </p:sp>
      <p:pic>
        <p:nvPicPr>
          <p:cNvPr id="36871" name="Picture 7" descr="fa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1999" y="2111375"/>
            <a:ext cx="4403665" cy="3679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Lipids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Steroids are lipids with 4 joined ring structures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2 main kinds of molecules join by dehydration synthesis to form fats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Glycerol (a 3 carbon alcohol)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Molecules attached to the carbons of glycerol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Attached molecules may be: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Fatty acids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Phosphate</a:t>
            </a:r>
          </a:p>
          <a:p>
            <a:pPr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Fatty Acid chain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Fatty acids are long hydrocarbon chains, with from 4 to 30 carbons</a:t>
            </a:r>
          </a:p>
        </p:txBody>
      </p:sp>
      <p:pic>
        <p:nvPicPr>
          <p:cNvPr id="43015" name="Picture 7" descr="fa_polypatt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62400" y="2586038"/>
            <a:ext cx="4876800" cy="2300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Saturated Fatty Acids</a:t>
            </a:r>
          </a:p>
        </p:txBody>
      </p:sp>
      <p:pic>
        <p:nvPicPr>
          <p:cNvPr id="45062" name="Picture 6" descr="fa_fatacids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1984" y="1981200"/>
            <a:ext cx="4411580" cy="1676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800" dirty="0"/>
              <a:t>Single bonds between carbons</a:t>
            </a:r>
          </a:p>
          <a:p>
            <a:r>
              <a:rPr lang="en-US" altLang="en-US" sz="2800" dirty="0"/>
              <a:t>Saturated with hydrogen</a:t>
            </a:r>
          </a:p>
          <a:p>
            <a:r>
              <a:rPr lang="en-US" altLang="en-US" sz="2800" dirty="0"/>
              <a:t>Often solid at room temperature</a:t>
            </a:r>
          </a:p>
          <a:p>
            <a:r>
              <a:rPr lang="en-US" altLang="en-US" sz="2800" dirty="0"/>
              <a:t>Often produced as animal fat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Unsaturated Fatty Acids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Some double bonds exist between carbons</a:t>
            </a:r>
          </a:p>
          <a:p>
            <a:r>
              <a:rPr lang="en-US" altLang="en-US" sz="2800" dirty="0"/>
              <a:t>Less saturated with hydrogen</a:t>
            </a:r>
          </a:p>
          <a:p>
            <a:r>
              <a:rPr lang="en-US" altLang="en-US" sz="2800" dirty="0"/>
              <a:t>Often liquids at room temperature</a:t>
            </a:r>
          </a:p>
          <a:p>
            <a:r>
              <a:rPr lang="en-US" altLang="en-US" sz="2800" dirty="0"/>
              <a:t>Often produced as plant oils</a:t>
            </a:r>
          </a:p>
        </p:txBody>
      </p:sp>
      <p:pic>
        <p:nvPicPr>
          <p:cNvPr id="48134" name="Picture 6" descr="fa_fatacids0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67200" y="2344190"/>
            <a:ext cx="4810978" cy="268977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Carbon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Carbon is the backbone of organic molecules</a:t>
            </a:r>
          </a:p>
          <a:p>
            <a:r>
              <a:rPr lang="en-US" altLang="en-US" sz="2800" dirty="0"/>
              <a:t>Carbon is unique because it can form single, double and triple covalent bonds</a:t>
            </a:r>
          </a:p>
          <a:p>
            <a:r>
              <a:rPr lang="en-US" altLang="en-US" sz="2800" dirty="0"/>
              <a:t>Carbon wants to form 4 </a:t>
            </a:r>
            <a:r>
              <a:rPr lang="en-US" altLang="en-US" sz="2800" dirty="0" smtClean="0"/>
              <a:t>covalent bonds</a:t>
            </a:r>
            <a:endParaRPr lang="en-US" altLang="en-US" sz="2800" dirty="0"/>
          </a:p>
        </p:txBody>
      </p:sp>
      <p:pic>
        <p:nvPicPr>
          <p:cNvPr id="6150" name="Picture 6" descr="c-atom_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2133600"/>
            <a:ext cx="3600450" cy="3000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Steroids</a:t>
            </a:r>
          </a:p>
        </p:txBody>
      </p:sp>
      <p:pic>
        <p:nvPicPr>
          <p:cNvPr id="50181" name="Picture 5" descr="5639_2820_steroid-frea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7000" y="1752600"/>
            <a:ext cx="3582988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Steroids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Structurally different from fats</a:t>
            </a:r>
          </a:p>
          <a:p>
            <a:r>
              <a:rPr lang="en-US" altLang="en-US" sz="2800" dirty="0"/>
              <a:t>Not soluble in water, so classified as lipids</a:t>
            </a:r>
          </a:p>
          <a:p>
            <a:r>
              <a:rPr lang="en-US" altLang="en-US" sz="2800" dirty="0"/>
              <a:t>Important as chemical messengers and </a:t>
            </a:r>
            <a:r>
              <a:rPr lang="en-US" altLang="en-US" sz="2800" dirty="0" smtClean="0"/>
              <a:t>      in </a:t>
            </a:r>
            <a:r>
              <a:rPr lang="en-US" altLang="en-US" sz="2800" dirty="0"/>
              <a:t>structure of cell</a:t>
            </a:r>
          </a:p>
          <a:p>
            <a:r>
              <a:rPr lang="en-US" altLang="en-US" sz="2800" dirty="0"/>
              <a:t>Contain 4 ring structures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862" y="4114800"/>
            <a:ext cx="5265737" cy="2632869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Isomers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Carbon molecules with more than 3 carbons form different arrangements of the atoms</a:t>
            </a:r>
          </a:p>
          <a:p>
            <a:r>
              <a:rPr lang="en-US" altLang="en-US" dirty="0"/>
              <a:t>These molecules, with the same formula but with different structure, are called isomers</a:t>
            </a:r>
          </a:p>
          <a:p>
            <a:r>
              <a:rPr lang="en-US" altLang="en-US" dirty="0"/>
              <a:t>Isomers have different chemical and physical 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Isomers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Formula is C</a:t>
            </a:r>
            <a:r>
              <a:rPr lang="en-US" altLang="en-US" sz="2800" baseline="-25000" dirty="0"/>
              <a:t>4</a:t>
            </a:r>
            <a:r>
              <a:rPr lang="en-US" altLang="en-US" sz="2800" dirty="0"/>
              <a:t>H</a:t>
            </a:r>
            <a:r>
              <a:rPr lang="en-US" altLang="en-US" sz="2800" baseline="-25000" dirty="0"/>
              <a:t>10</a:t>
            </a:r>
          </a:p>
          <a:p>
            <a:r>
              <a:rPr lang="en-US" altLang="en-US" sz="2800" dirty="0"/>
              <a:t>Isomers are butane and </a:t>
            </a:r>
            <a:r>
              <a:rPr lang="en-US" altLang="en-US" sz="2800" dirty="0" smtClean="0"/>
              <a:t>2-methylpropane</a:t>
            </a:r>
            <a:endParaRPr lang="en-US" altLang="en-US" sz="2800" dirty="0"/>
          </a:p>
          <a:p>
            <a:r>
              <a:rPr lang="en-US" altLang="en-US" sz="2800" dirty="0"/>
              <a:t>Structural formula shows the difference</a:t>
            </a:r>
          </a:p>
        </p:txBody>
      </p:sp>
      <p:pic>
        <p:nvPicPr>
          <p:cNvPr id="9228" name="Picture 12" descr="nbutan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4913" y="1739900"/>
            <a:ext cx="3305175" cy="1905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9" name="Picture 13" descr="2-MethylPropane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4121150"/>
            <a:ext cx="2794000" cy="2187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19800" y="3678515"/>
            <a:ext cx="283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Butane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0" y="5030271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2-methylpropane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Metabolic Pathways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Chemical reactions occur in the cells</a:t>
            </a:r>
          </a:p>
          <a:p>
            <a:r>
              <a:rPr lang="en-US" altLang="en-US" dirty="0"/>
              <a:t>One chemical is modified and changed into another chemical</a:t>
            </a:r>
          </a:p>
          <a:p>
            <a:r>
              <a:rPr lang="en-US" altLang="en-US" dirty="0"/>
              <a:t>Two main pathways: </a:t>
            </a:r>
          </a:p>
          <a:p>
            <a:pPr lvl="1"/>
            <a:r>
              <a:rPr lang="en-US" altLang="en-US" dirty="0"/>
              <a:t>Anabolism</a:t>
            </a:r>
          </a:p>
          <a:p>
            <a:pPr lvl="1"/>
            <a:r>
              <a:rPr lang="en-US" altLang="en-US" dirty="0"/>
              <a:t>Catabolism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Anabolism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Smaller chemicals come together to form larger (and more complex) chemicals</a:t>
            </a:r>
          </a:p>
          <a:p>
            <a:r>
              <a:rPr lang="en-US" altLang="en-US" dirty="0"/>
              <a:t>Organic chemicals typically do this by dehydration synthesis (also called condensation) reactions</a:t>
            </a:r>
          </a:p>
          <a:p>
            <a:r>
              <a:rPr lang="en-US" altLang="en-US" dirty="0"/>
              <a:t>Example:  						</a:t>
            </a:r>
            <a:r>
              <a:rPr lang="en-US" altLang="en-US" sz="2800" dirty="0"/>
              <a:t>C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H</a:t>
            </a:r>
            <a:r>
              <a:rPr lang="en-US" altLang="en-US" sz="2800" baseline="-25000" dirty="0"/>
              <a:t>12</a:t>
            </a:r>
            <a:r>
              <a:rPr lang="en-US" altLang="en-US" sz="2800" dirty="0"/>
              <a:t>O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 + C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H</a:t>
            </a:r>
            <a:r>
              <a:rPr lang="en-US" altLang="en-US" sz="2800" baseline="-25000" dirty="0"/>
              <a:t>12</a:t>
            </a:r>
            <a:r>
              <a:rPr lang="en-US" altLang="en-US" sz="2800" dirty="0"/>
              <a:t>O</a:t>
            </a:r>
            <a:r>
              <a:rPr lang="en-US" altLang="en-US" sz="2800" baseline="-25000" dirty="0"/>
              <a:t>6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anose="05000000000000000000" pitchFamily="2" charset="2"/>
              </a:rPr>
              <a:t> C</a:t>
            </a:r>
            <a:r>
              <a:rPr lang="en-US" altLang="en-US" sz="2800" baseline="-25000" dirty="0">
                <a:sym typeface="Wingdings" panose="05000000000000000000" pitchFamily="2" charset="2"/>
              </a:rPr>
              <a:t>12</a:t>
            </a:r>
            <a:r>
              <a:rPr lang="en-US" altLang="en-US" sz="2800" dirty="0">
                <a:sym typeface="Wingdings" panose="05000000000000000000" pitchFamily="2" charset="2"/>
              </a:rPr>
              <a:t>H</a:t>
            </a:r>
            <a:r>
              <a:rPr lang="en-US" altLang="en-US" sz="2800" baseline="-25000" dirty="0">
                <a:sym typeface="Wingdings" panose="05000000000000000000" pitchFamily="2" charset="2"/>
              </a:rPr>
              <a:t>22</a:t>
            </a:r>
            <a:r>
              <a:rPr lang="en-US" altLang="en-US" sz="2800" dirty="0">
                <a:sym typeface="Wingdings" panose="05000000000000000000" pitchFamily="2" charset="2"/>
              </a:rPr>
              <a:t>O</a:t>
            </a:r>
            <a:r>
              <a:rPr lang="en-US" altLang="en-US" sz="2800" baseline="-25000" dirty="0">
                <a:sym typeface="Wingdings" panose="05000000000000000000" pitchFamily="2" charset="2"/>
              </a:rPr>
              <a:t>11</a:t>
            </a:r>
            <a:r>
              <a:rPr lang="en-US" altLang="en-US" sz="2800" dirty="0">
                <a:sym typeface="Wingdings" panose="05000000000000000000" pitchFamily="2" charset="2"/>
              </a:rPr>
              <a:t> + H</a:t>
            </a:r>
            <a:r>
              <a:rPr lang="en-US" altLang="en-US" sz="2800" baseline="-25000" dirty="0">
                <a:sym typeface="Wingdings" panose="05000000000000000000" pitchFamily="2" charset="2"/>
              </a:rPr>
              <a:t>2</a:t>
            </a:r>
            <a:r>
              <a:rPr lang="en-US" altLang="en-US" sz="2800" dirty="0">
                <a:sym typeface="Wingdings" panose="05000000000000000000" pitchFamily="2" charset="2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Catabolism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Large molecules are broken down into smaller ones</a:t>
            </a:r>
          </a:p>
          <a:p>
            <a:r>
              <a:rPr lang="en-US" altLang="en-US" dirty="0"/>
              <a:t>Organic molecules commonly do this by hydration (adding water chemically)</a:t>
            </a:r>
          </a:p>
          <a:p>
            <a:r>
              <a:rPr lang="en-US" altLang="en-US" dirty="0"/>
              <a:t>Example:  						</a:t>
            </a:r>
            <a:r>
              <a:rPr lang="en-US" altLang="en-US" sz="2800" dirty="0"/>
              <a:t>C</a:t>
            </a:r>
            <a:r>
              <a:rPr lang="en-US" altLang="en-US" sz="2800" baseline="-25000" dirty="0"/>
              <a:t>12</a:t>
            </a:r>
            <a:r>
              <a:rPr lang="en-US" altLang="en-US" sz="2800" dirty="0"/>
              <a:t>H</a:t>
            </a:r>
            <a:r>
              <a:rPr lang="en-US" altLang="en-US" sz="2800" baseline="-25000" dirty="0"/>
              <a:t>22</a:t>
            </a:r>
            <a:r>
              <a:rPr lang="en-US" altLang="en-US" sz="2800" dirty="0"/>
              <a:t>O</a:t>
            </a:r>
            <a:r>
              <a:rPr lang="en-US" altLang="en-US" sz="2800" baseline="-25000" dirty="0"/>
              <a:t>11</a:t>
            </a:r>
            <a:r>
              <a:rPr lang="en-US" altLang="en-US" sz="2800" dirty="0"/>
              <a:t> + H</a:t>
            </a:r>
            <a:r>
              <a:rPr lang="en-US" altLang="en-US" sz="2800" baseline="-25000" dirty="0"/>
              <a:t>2</a:t>
            </a:r>
            <a:r>
              <a:rPr lang="en-US" altLang="en-US" sz="2800" dirty="0"/>
              <a:t>O </a:t>
            </a:r>
            <a:r>
              <a:rPr lang="en-US" altLang="en-US" sz="2800" dirty="0">
                <a:sym typeface="Wingdings" panose="05000000000000000000" pitchFamily="2" charset="2"/>
              </a:rPr>
              <a:t>  C</a:t>
            </a:r>
            <a:r>
              <a:rPr lang="en-US" altLang="en-US" sz="2800" baseline="-25000" dirty="0">
                <a:sym typeface="Wingdings" panose="05000000000000000000" pitchFamily="2" charset="2"/>
              </a:rPr>
              <a:t>6</a:t>
            </a:r>
            <a:r>
              <a:rPr lang="en-US" altLang="en-US" sz="2800" dirty="0">
                <a:sym typeface="Wingdings" panose="05000000000000000000" pitchFamily="2" charset="2"/>
              </a:rPr>
              <a:t>H</a:t>
            </a:r>
            <a:r>
              <a:rPr lang="en-US" altLang="en-US" sz="2800" baseline="-25000" dirty="0">
                <a:sym typeface="Wingdings" panose="05000000000000000000" pitchFamily="2" charset="2"/>
              </a:rPr>
              <a:t>12</a:t>
            </a:r>
            <a:r>
              <a:rPr lang="en-US" altLang="en-US" sz="2800" dirty="0">
                <a:sym typeface="Wingdings" panose="05000000000000000000" pitchFamily="2" charset="2"/>
              </a:rPr>
              <a:t>O</a:t>
            </a:r>
            <a:r>
              <a:rPr lang="en-US" altLang="en-US" sz="2800" baseline="-25000" dirty="0">
                <a:sym typeface="Wingdings" panose="05000000000000000000" pitchFamily="2" charset="2"/>
              </a:rPr>
              <a:t>6</a:t>
            </a:r>
            <a:r>
              <a:rPr lang="en-US" altLang="en-US" sz="2800" dirty="0">
                <a:sym typeface="Wingdings" panose="05000000000000000000" pitchFamily="2" charset="2"/>
              </a:rPr>
              <a:t>  +  C</a:t>
            </a:r>
            <a:r>
              <a:rPr lang="en-US" altLang="en-US" sz="2800" baseline="-25000" dirty="0">
                <a:sym typeface="Wingdings" panose="05000000000000000000" pitchFamily="2" charset="2"/>
              </a:rPr>
              <a:t>6</a:t>
            </a:r>
            <a:r>
              <a:rPr lang="en-US" altLang="en-US" sz="2800" dirty="0">
                <a:sym typeface="Wingdings" panose="05000000000000000000" pitchFamily="2" charset="2"/>
              </a:rPr>
              <a:t>H</a:t>
            </a:r>
            <a:r>
              <a:rPr lang="en-US" altLang="en-US" sz="2800" baseline="-25000" dirty="0">
                <a:sym typeface="Wingdings" panose="05000000000000000000" pitchFamily="2" charset="2"/>
              </a:rPr>
              <a:t>12</a:t>
            </a:r>
            <a:r>
              <a:rPr lang="en-US" altLang="en-US" sz="2800" dirty="0">
                <a:sym typeface="Wingdings" panose="05000000000000000000" pitchFamily="2" charset="2"/>
              </a:rPr>
              <a:t>O</a:t>
            </a:r>
            <a:r>
              <a:rPr lang="en-US" altLang="en-US" sz="2800" baseline="-25000" dirty="0">
                <a:sym typeface="Wingdings" panose="05000000000000000000" pitchFamily="2" charset="2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Organic Molecules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Commonly broken into main categories:</a:t>
            </a:r>
          </a:p>
          <a:p>
            <a:pPr lvl="1"/>
            <a:r>
              <a:rPr lang="en-US" altLang="en-US" dirty="0"/>
              <a:t>Carbohydrates</a:t>
            </a:r>
          </a:p>
          <a:p>
            <a:pPr lvl="1"/>
            <a:r>
              <a:rPr lang="en-US" altLang="en-US" dirty="0"/>
              <a:t>Lipids</a:t>
            </a:r>
          </a:p>
          <a:p>
            <a:pPr lvl="1"/>
            <a:r>
              <a:rPr lang="en-US" altLang="en-US" dirty="0"/>
              <a:t>Proteins</a:t>
            </a:r>
          </a:p>
          <a:p>
            <a:pPr lvl="1"/>
            <a:r>
              <a:rPr lang="en-US" altLang="en-US" dirty="0"/>
              <a:t>Nucleic Acids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Carbohydrates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 dirty="0"/>
              <a:t>Important to the cell in energy storage, structure of the cell, immune system and development</a:t>
            </a:r>
          </a:p>
          <a:p>
            <a:r>
              <a:rPr lang="en-US" altLang="en-US" sz="2800" dirty="0"/>
              <a:t>Compounds containing mainly carbon, hydrogen and oxygen</a:t>
            </a:r>
          </a:p>
        </p:txBody>
      </p:sp>
      <p:pic>
        <p:nvPicPr>
          <p:cNvPr id="20487" name="Picture 7" descr="carbohydrates_250x25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9788" y="1600200"/>
            <a:ext cx="4219575" cy="4237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484</Words>
  <Application>Microsoft Office PowerPoint</Application>
  <PresentationFormat>On-screen Show (4:3)</PresentationFormat>
  <Paragraphs>94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Default Design</vt:lpstr>
      <vt:lpstr>Organic Compounds</vt:lpstr>
      <vt:lpstr>Carbon</vt:lpstr>
      <vt:lpstr>Isomers</vt:lpstr>
      <vt:lpstr>Isomers</vt:lpstr>
      <vt:lpstr>Metabolic Pathways</vt:lpstr>
      <vt:lpstr>Anabolism</vt:lpstr>
      <vt:lpstr>Catabolism</vt:lpstr>
      <vt:lpstr>Organic Molecules</vt:lpstr>
      <vt:lpstr>Carbohydrates</vt:lpstr>
      <vt:lpstr>Carbohydrate</vt:lpstr>
      <vt:lpstr>Monosaccharides</vt:lpstr>
      <vt:lpstr>Disaccharides</vt:lpstr>
      <vt:lpstr>Polysaccharides</vt:lpstr>
      <vt:lpstr>Polysaccharides</vt:lpstr>
      <vt:lpstr>Lipids</vt:lpstr>
      <vt:lpstr>Lipids</vt:lpstr>
      <vt:lpstr>The Fatty Acid chain</vt:lpstr>
      <vt:lpstr>Saturated Fatty Acids</vt:lpstr>
      <vt:lpstr>Unsaturated Fatty Acids</vt:lpstr>
      <vt:lpstr>Steroids</vt:lpstr>
      <vt:lpstr>Steroids</vt:lpstr>
    </vt:vector>
  </TitlesOfParts>
  <Company>District 32J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Organic Compounds</dc:title>
  <dc:creator>elizabeths</dc:creator>
  <cp:lastModifiedBy>Elizabet Greenman</cp:lastModifiedBy>
  <cp:revision>7</cp:revision>
  <dcterms:created xsi:type="dcterms:W3CDTF">2008-09-23T22:11:58Z</dcterms:created>
  <dcterms:modified xsi:type="dcterms:W3CDTF">2016-09-19T14:52:36Z</dcterms:modified>
</cp:coreProperties>
</file>