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4" r:id="rId3"/>
    <p:sldId id="257" r:id="rId4"/>
    <p:sldId id="259" r:id="rId5"/>
    <p:sldId id="261" r:id="rId6"/>
    <p:sldId id="262" r:id="rId7"/>
    <p:sldId id="264" r:id="rId8"/>
    <p:sldId id="265" r:id="rId9"/>
    <p:sldId id="266" r:id="rId10"/>
    <p:sldId id="267" r:id="rId11"/>
    <p:sldId id="272" r:id="rId12"/>
    <p:sldId id="275" r:id="rId13"/>
    <p:sldId id="278" r:id="rId14"/>
    <p:sldId id="282" r:id="rId15"/>
    <p:sldId id="283" r:id="rId16"/>
  </p:sldIdLst>
  <p:sldSz cx="10080625" cy="7559675"/>
  <p:notesSz cx="6858000" cy="9296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318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477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8636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0795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2" userDrawn="1">
          <p15:clr>
            <a:srgbClr val="A4A3A4"/>
          </p15:clr>
        </p15:guide>
        <p15:guide id="2" pos="190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852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62"/>
        <p:guide pos="19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78F0D-9307-4B50-A3A9-B215CBC0E85B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DA62A-186F-4562-B6AE-0DE0A226A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40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0356" y="4422246"/>
            <a:ext cx="4740089" cy="3569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7"/>
            <a:ext cx="4741489" cy="3571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284288" y="892175"/>
            <a:ext cx="4287837" cy="32162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60358" y="4422246"/>
            <a:ext cx="4741489" cy="3487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247" tIns="41623" rIns="83247" bIns="41623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89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3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7725" y="555625"/>
            <a:ext cx="2151063" cy="63071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3962" cy="63071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27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555625"/>
            <a:ext cx="8607425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66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555625"/>
            <a:ext cx="8607425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741363" y="2101850"/>
            <a:ext cx="4227512" cy="476091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21275" y="2101850"/>
            <a:ext cx="4227513" cy="47609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3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555625"/>
            <a:ext cx="8607425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41363" y="2101850"/>
            <a:ext cx="4227512" cy="47609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121275" y="2101850"/>
            <a:ext cx="4227513" cy="476091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6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68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925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7512" cy="47609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1275" y="2101850"/>
            <a:ext cx="4227513" cy="47609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12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8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76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2412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1992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AutoShape 1"/>
          <p:cNvSpPr>
            <a:spLocks noChangeArrowheads="1"/>
          </p:cNvSpPr>
          <p:nvPr/>
        </p:nvSpPr>
        <p:spPr bwMode="auto">
          <a:xfrm>
            <a:off x="404813" y="1893888"/>
            <a:ext cx="9674225" cy="5665787"/>
          </a:xfrm>
          <a:prstGeom prst="roundRect">
            <a:avLst>
              <a:gd name="adj" fmla="val 28"/>
            </a:avLst>
          </a:prstGeom>
          <a:solidFill>
            <a:srgbClr val="DDDDDD"/>
          </a:solidFill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555625"/>
            <a:ext cx="860742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2101850"/>
            <a:ext cx="8607425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0" y="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0" y="238125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0" y="1168400"/>
            <a:ext cx="182563" cy="919163"/>
          </a:xfrm>
          <a:prstGeom prst="roundRect">
            <a:avLst>
              <a:gd name="adj" fmla="val 875"/>
            </a:avLst>
          </a:prstGeom>
          <a:solidFill>
            <a:srgbClr val="125C8D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 kern="1200">
          <a:solidFill>
            <a:srgbClr val="333333"/>
          </a:solidFill>
          <a:latin typeface="+mj-lt"/>
          <a:ea typeface="+mj-ea"/>
          <a:cs typeface="+mj-cs"/>
        </a:defRPr>
      </a:lvl1pPr>
      <a:lvl2pPr marL="358775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333333"/>
          </a:solidFill>
          <a:latin typeface="Arial" panose="020B0604020202020204" pitchFamily="34" charset="0"/>
          <a:cs typeface="Lucida Sans Unicode" panose="020B0602030504020204" pitchFamily="34" charset="0"/>
        </a:defRPr>
      </a:lvl2pPr>
      <a:lvl3pPr marL="719138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333333"/>
          </a:solidFill>
          <a:latin typeface="Arial" panose="020B0604020202020204" pitchFamily="34" charset="0"/>
          <a:cs typeface="Lucida Sans Unicode" panose="020B0602030504020204" pitchFamily="34" charset="0"/>
        </a:defRPr>
      </a:lvl3pPr>
      <a:lvl4pPr marL="10795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333333"/>
          </a:solidFill>
          <a:latin typeface="Arial" panose="020B0604020202020204" pitchFamily="34" charset="0"/>
          <a:cs typeface="Lucida Sans Unicode" panose="020B0602030504020204" pitchFamily="34" charset="0"/>
        </a:defRPr>
      </a:lvl4pPr>
      <a:lvl5pPr marL="1439863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333333"/>
          </a:solidFill>
          <a:latin typeface="Arial" panose="020B0604020202020204" pitchFamily="34" charset="0"/>
          <a:cs typeface="Lucida Sans Unicode" panose="020B0602030504020204" pitchFamily="34" charset="0"/>
        </a:defRPr>
      </a:lvl5pPr>
      <a:lvl6pPr marL="1897063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333333"/>
          </a:solidFill>
          <a:latin typeface="Arial" panose="020B0604020202020204" pitchFamily="34" charset="0"/>
          <a:cs typeface="Lucida Sans Unicode" panose="020B0602030504020204" pitchFamily="34" charset="0"/>
        </a:defRPr>
      </a:lvl6pPr>
      <a:lvl7pPr marL="2354263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333333"/>
          </a:solidFill>
          <a:latin typeface="Arial" panose="020B0604020202020204" pitchFamily="34" charset="0"/>
          <a:cs typeface="Lucida Sans Unicode" panose="020B0602030504020204" pitchFamily="34" charset="0"/>
        </a:defRPr>
      </a:lvl7pPr>
      <a:lvl8pPr marL="2811463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333333"/>
          </a:solidFill>
          <a:latin typeface="Arial" panose="020B0604020202020204" pitchFamily="34" charset="0"/>
          <a:cs typeface="Lucida Sans Unicode" panose="020B0602030504020204" pitchFamily="34" charset="0"/>
        </a:defRPr>
      </a:lvl8pPr>
      <a:lvl9pPr marL="3268663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333333"/>
          </a:solidFill>
          <a:latin typeface="Arial" panose="020B0604020202020204" pitchFamily="34" charset="0"/>
          <a:cs typeface="Lucida Sans Unicode" panose="020B0602030504020204" pitchFamily="34" charset="0"/>
        </a:defRPr>
      </a:lvl9pPr>
    </p:titleStyle>
    <p:bodyStyle>
      <a:lvl1pPr marL="431800" indent="-32385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E594D"/>
        </a:buClr>
        <a:buSzPct val="45000"/>
        <a:buFont typeface="Wingdings" panose="05000000000000000000" pitchFamily="2" charset="2"/>
        <a:buChar char="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295400" indent="-2159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727200" indent="-2159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159000" indent="-215900" algn="l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1htWWY2OY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-animations.com/support-files/energy.sw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Energy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741363" y="2146300"/>
            <a:ext cx="8609012" cy="46720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indent="0" algn="ctr">
              <a:lnSpc>
                <a:spcPct val="95000"/>
              </a:lnSpc>
              <a:buClr>
                <a:srgbClr val="000000"/>
              </a:buClr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>
                <a:latin typeface="Times New Roman" panose="02020603050405020304" pitchFamily="18" charset="0"/>
              </a:rPr>
              <a:t>And reactions!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Activation energy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75" y="2101850"/>
            <a:ext cx="3170238" cy="476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4200525" cy="47625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/>
              <a:t>In self-sustaining reactions, the activation energy needed to keep the reaction going comes from the energy given off by the reaction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Enzymes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9012" cy="47625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Proteins that lower the activation energy for reactions inside the cell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Specific—can only affect one type of reaction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Are not used up in the reaction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May speed up reaction by aligning reactants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Substrate—the substance the enzyme works on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0907712" y="3703637"/>
            <a:ext cx="990600" cy="9906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Enzyme Function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9012" cy="467201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Lock and key model—part of the enzyme (active site) fits to a shape in the substrate and causes the reaction to occur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This model has been shown to be </a:t>
            </a:r>
            <a:r>
              <a:rPr lang="en-GB" altLang="en-US" dirty="0" smtClean="0"/>
              <a:t>inaccurate, but does give us some idea of the importance of shape</a:t>
            </a:r>
            <a:endParaRPr lang="en-GB" alt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0907712" y="3703637"/>
            <a:ext cx="990600" cy="9906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/>
    </mc:Choice>
    <mc:Fallback>
      <p:transition spd="slow"/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Enzyme Function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9012" cy="467201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Induced Fit model—enzyme changes shape as reaction proceeds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Active site of enzyme continues to change shape until substrate involved in </a:t>
            </a:r>
            <a:r>
              <a:rPr lang="en-GB" altLang="en-US" dirty="0" smtClean="0"/>
              <a:t>reaction is used up</a:t>
            </a:r>
            <a:endParaRPr lang="en-GB" alt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0907712" y="3703637"/>
            <a:ext cx="990600" cy="9906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250"/>
    </mc:Choice>
    <mc:Fallback>
      <p:transition spd="slow"/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Coenzymes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9012" cy="467201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Also called cofactors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Non-protein particles required for enzymes to </a:t>
            </a:r>
            <a:r>
              <a:rPr lang="en-GB" altLang="en-US" dirty="0" smtClean="0"/>
              <a:t>work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 smtClean="0"/>
              <a:t>May join with enzyme, causing its shape to change and match substrate</a:t>
            </a:r>
            <a:endParaRPr lang="en-GB" altLang="en-US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May be inorganic particles like metals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May be organic particles like vitamins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0907712" y="3703637"/>
            <a:ext cx="990600" cy="9906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Energy and Chemical Reactions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1438" y="2101850"/>
            <a:ext cx="4200525" cy="47625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/>
              <a:t>Life requires energy and chemical reactions</a:t>
            </a: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3" y="2514600"/>
            <a:ext cx="4516437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Distinguish between potential and kinetic energy using examples</a:t>
            </a:r>
          </a:p>
          <a:p>
            <a:r>
              <a:rPr lang="en-US" dirty="0" smtClean="0"/>
              <a:t>Understand the relationship between a reaction and activation energy</a:t>
            </a:r>
          </a:p>
          <a:p>
            <a:r>
              <a:rPr lang="en-US" dirty="0" smtClean="0"/>
              <a:t>Describe how enzymes facilitate reactions in 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76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Energy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9012" cy="467201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The ability to do work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Work is: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10907712" y="3703637"/>
            <a:ext cx="990600" cy="9906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Energy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9012" cy="467201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There are two general categories of energy: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Energy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1438" y="2101850"/>
            <a:ext cx="4200525" cy="47625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/>
              <a:t>There are two general categories of energy: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/>
              <a:t>Kinetic energy: energy an object possesses due to its movement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3" y="3084513"/>
            <a:ext cx="4200525" cy="279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>
                <a:hlinkClick r:id="rId3"/>
              </a:rPr>
              <a:t>Energy</a:t>
            </a:r>
            <a:endParaRPr lang="en-GB" altLang="en-US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4200525" cy="47625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 dirty="0"/>
              <a:t>There are two general categories of energy: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 dirty="0"/>
              <a:t>Kinetic energy: energy an object possesses due to its movement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 dirty="0"/>
              <a:t>Potential energy:  energy of position or stored energy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438" y="3084513"/>
            <a:ext cx="4200525" cy="279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 bwMode="auto">
          <a:xfrm>
            <a:off x="10907712" y="3703637"/>
            <a:ext cx="990600" cy="9906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Law of Conservation of Energy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9012" cy="467201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Energy cannot be created or destroyed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dirty="0"/>
              <a:t>It can be transformed from one form to another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0907712" y="3703637"/>
            <a:ext cx="990600" cy="9906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55625"/>
            <a:ext cx="8609012" cy="126365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Law of Conservation of Energy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51438" y="2101850"/>
            <a:ext cx="4200525" cy="4762500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 dirty="0"/>
              <a:t>Energy cannot be created or destroyed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 dirty="0"/>
              <a:t>It can be </a:t>
            </a:r>
            <a:r>
              <a:rPr lang="en-GB" altLang="en-US" dirty="0">
                <a:hlinkClick r:id="rId3"/>
              </a:rPr>
              <a:t>transformed</a:t>
            </a:r>
            <a:r>
              <a:rPr lang="en-GB" altLang="en-US" dirty="0"/>
              <a:t> from one form to another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" y="3551237"/>
            <a:ext cx="5281874" cy="3905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 bwMode="auto">
          <a:xfrm>
            <a:off x="10907712" y="3703637"/>
            <a:ext cx="990600" cy="990600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00075"/>
            <a:ext cx="8609012" cy="11731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/>
              <a:t>Activation energy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713" y="2101850"/>
            <a:ext cx="3170237" cy="476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51438" y="2101850"/>
            <a:ext cx="4200525" cy="467201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altLang="en-US"/>
              <a:t>Energy required to begin a chemical reaction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326</Words>
  <Application>Microsoft Office PowerPoint</Application>
  <PresentationFormat>Custom</PresentationFormat>
  <Paragraphs>48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Wingdings</vt:lpstr>
      <vt:lpstr>Lucida Sans Unicode</vt:lpstr>
      <vt:lpstr>Symbol</vt:lpstr>
      <vt:lpstr>Times New Roman</vt:lpstr>
      <vt:lpstr>Default Design</vt:lpstr>
      <vt:lpstr>Energy</vt:lpstr>
      <vt:lpstr>Objectives</vt:lpstr>
      <vt:lpstr>Energy</vt:lpstr>
      <vt:lpstr>Energy</vt:lpstr>
      <vt:lpstr>Energy</vt:lpstr>
      <vt:lpstr>Energy</vt:lpstr>
      <vt:lpstr>Law of Conservation of Energy</vt:lpstr>
      <vt:lpstr>Law of Conservation of Energy</vt:lpstr>
      <vt:lpstr>Activation energy</vt:lpstr>
      <vt:lpstr>Activation energy</vt:lpstr>
      <vt:lpstr>Enzymes</vt:lpstr>
      <vt:lpstr>Enzyme Function</vt:lpstr>
      <vt:lpstr>Enzyme Function</vt:lpstr>
      <vt:lpstr>Coenzymes</vt:lpstr>
      <vt:lpstr>Energy and Chemical Reactions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</dc:title>
  <dc:creator>Elizabeth Shanor</dc:creator>
  <cp:lastModifiedBy>Elizabet Greenman</cp:lastModifiedBy>
  <cp:revision>8</cp:revision>
  <cp:lastPrinted>2016-09-23T20:52:57Z</cp:lastPrinted>
  <dcterms:modified xsi:type="dcterms:W3CDTF">2016-09-23T20:54:18Z</dcterms:modified>
</cp:coreProperties>
</file>