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4" r:id="rId3"/>
    <p:sldId id="257" r:id="rId4"/>
    <p:sldId id="260" r:id="rId5"/>
    <p:sldId id="262" r:id="rId6"/>
    <p:sldId id="273" r:id="rId7"/>
    <p:sldId id="265" r:id="rId8"/>
    <p:sldId id="266" r:id="rId9"/>
    <p:sldId id="267" r:id="rId10"/>
    <p:sldId id="268" r:id="rId11"/>
    <p:sldId id="269" r:id="rId12"/>
    <p:sldId id="276" r:id="rId13"/>
    <p:sldId id="270" r:id="rId14"/>
    <p:sldId id="275" r:id="rId15"/>
  </p:sldIdLst>
  <p:sldSz cx="10080625" cy="7559675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2" userDrawn="1">
          <p15:clr>
            <a:srgbClr val="A4A3A4"/>
          </p15:clr>
        </p15:guide>
        <p15:guide id="2" pos="190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1" end="14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62"/>
        <p:guide pos="19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361" cy="465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247" tIns="41623" rIns="83247" bIns="41623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240" y="0"/>
            <a:ext cx="2972361" cy="465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247" tIns="41623" rIns="83247" bIns="41623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820"/>
            <a:ext cx="2972361" cy="465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247" tIns="41623" rIns="83247" bIns="41623" numCol="1" anchor="b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240" y="8829820"/>
            <a:ext cx="2972361" cy="465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247" tIns="41623" rIns="83247" bIns="41623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fld id="{201BAB49-706D-4B89-8F51-E49E6BDCB9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6613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6361" y="4414911"/>
            <a:ext cx="5485280" cy="4181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A4F37D71-1773-4A3A-8A3D-C6C70899160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C7E6E0-3219-40A8-A2BA-98A74B70C2A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0"/>
            <a:ext cx="5486681" cy="41830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747FFA0-4671-4AA8-B361-1F087EA8EBDB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70B874-D0D4-4941-B6F3-D792B72C416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419FF1-363C-4BB2-ACFD-F749F8A53CE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9FF3694-EB70-4D62-B74E-2C1C62033B4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16B3E85-2A6D-4711-8D38-EEF493362ADB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79C542F-5C55-4A49-9FA3-EB755B8326B4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1243BC-BC59-49BE-A91E-4CCAC16799D5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8A0938-1BFC-4805-B131-E6B924A40173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BFC08A-5452-4F18-8E4E-4A48342AC6D7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33" y="-9334"/>
            <a:ext cx="10109072" cy="757834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403" y="2650553"/>
            <a:ext cx="6423553" cy="1814743"/>
          </a:xfrm>
        </p:spPr>
        <p:txBody>
          <a:bodyPr anchor="b">
            <a:noAutofit/>
          </a:bodyPr>
          <a:lstStyle>
            <a:lvl1pPr algn="r">
              <a:defRPr sz="5952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403" y="4465295"/>
            <a:ext cx="6423553" cy="12091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DD9D-E5D8-433E-AA4C-D73B2455AE2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104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3751839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2" y="4927788"/>
            <a:ext cx="6997914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2D7-AB6D-48AC-B0C2-B02CB077E4E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372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3857" y="4003828"/>
            <a:ext cx="5974958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27788"/>
            <a:ext cx="6997915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2D7-AB6D-48AC-B0C2-B02CB077E4EB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1839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129659"/>
            <a:ext cx="6997915" cy="2861014"/>
          </a:xfrm>
        </p:spPr>
        <p:txBody>
          <a:bodyPr anchor="b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2D7-AB6D-48AC-B0C2-B02CB077E4E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801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2D7-AB6D-48AC-B0C2-B02CB077E4EB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8555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30" y="671971"/>
            <a:ext cx="6991025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E2D7-AB6D-48AC-B0C2-B02CB077E4E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1809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C10C-95CE-4302-ABEF-5A91792AA66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9310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572" y="671972"/>
            <a:ext cx="1079072" cy="578875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041" y="671972"/>
            <a:ext cx="5727155" cy="578875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AD2D-A35F-4E16-8608-8BB1EEF1E95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8064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C25E3A22-90DA-4ED9-A62B-F0DD0C4B98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0807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872A30FC-320B-4F0D-A757-4BC56AFD15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56071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E58875B3-5D1D-44FA-AD95-3305DCEEA3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912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42B8E-EEE2-4FD1-AFA1-511EDF9064F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54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977208"/>
            <a:ext cx="6997915" cy="2013467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BBFE-9572-4B97-BC47-426D5F01DBE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904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1455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42" y="2381649"/>
            <a:ext cx="3404426" cy="42778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529" y="2381651"/>
            <a:ext cx="3404427" cy="4277834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F635-8584-428C-95D5-6ECBC531B13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950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041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2702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2702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654A-929E-49C3-B550-B0B6DFCF0D5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106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4" cy="1455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118C-9036-4572-9304-BF920F9EE80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57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85D1-B064-49D1-B86C-CAC6CE7D51B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270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1651933"/>
            <a:ext cx="3075982" cy="1409272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83" y="567610"/>
            <a:ext cx="3732871" cy="609187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3061205"/>
            <a:ext cx="3075982" cy="2848876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8C9D-1564-470D-A2E2-7C4FF91D101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391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5291772"/>
            <a:ext cx="6997914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2041" y="671971"/>
            <a:ext cx="6997914" cy="423919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5916496"/>
            <a:ext cx="6997914" cy="742987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B5D-B0CB-45D0-9929-5CC22CAE959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178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34" y="-9334"/>
            <a:ext cx="10109073" cy="757834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1651"/>
            <a:ext cx="6997914" cy="427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58922" y="6659484"/>
            <a:ext cx="754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41" y="6659484"/>
            <a:ext cx="509650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808" y="6659484"/>
            <a:ext cx="5651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fld id="{725FE2D7-AB6D-48AC-B0C2-B02CB077E4E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990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OpBylwH9D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y31DlJ6uGg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scY_2QQbK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OpBylwH9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4400" dirty="0"/>
              <a:t>The Cell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1814513"/>
            <a:ext cx="9070975" cy="48990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normAutofit/>
          </a:bodyPr>
          <a:lstStyle/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Theory and </a:t>
            </a:r>
            <a:r>
              <a:rPr lang="en-GB" altLang="en-US" sz="3200" dirty="0" smtClean="0"/>
              <a:t>Membrane</a:t>
            </a:r>
          </a:p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smtClean="0"/>
              <a:t>Biology Chapter 4 Section 1</a:t>
            </a:r>
            <a:endParaRPr lang="en-GB" altLang="en-US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Plasma Membrane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163512" y="4618037"/>
            <a:ext cx="9413876" cy="2139951"/>
          </a:xfrm>
          <a:ln/>
        </p:spPr>
        <p:txBody>
          <a:bodyPr>
            <a:no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3200" dirty="0"/>
              <a:t>Proteins extend through structure to enable transport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3200" dirty="0"/>
              <a:t>Glycolipids and cholesterols help maintain shape and function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" y="1169194"/>
            <a:ext cx="4425950" cy="309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268912" y="6757988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Fluid Mosaic Model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3238" y="5456237"/>
            <a:ext cx="9074150" cy="1211263"/>
          </a:xfrm>
          <a:ln/>
        </p:spPr>
        <p:txBody>
          <a:bodyPr>
            <a:no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Proposed by S. J. Singer and Garth Nicolson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Proteins are free to move around in fluid phospholipid layer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1112837"/>
            <a:ext cx="4702175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335712" y="65230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Cell Theory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200" dirty="0"/>
              <a:t>All living things have at least one cell</a:t>
            </a:r>
          </a:p>
          <a:p>
            <a:r>
              <a:rPr lang="en-US" altLang="en-US" sz="3200" dirty="0"/>
              <a:t>The cell is the basic unit of structure and function in organisms</a:t>
            </a:r>
          </a:p>
          <a:p>
            <a:r>
              <a:rPr lang="en-US" altLang="en-US" sz="3200" dirty="0"/>
              <a:t>All cells are produced from other </a:t>
            </a:r>
            <a:r>
              <a:rPr lang="en-US" altLang="en-US" sz="3200" dirty="0" smtClean="0"/>
              <a:t>cells</a:t>
            </a:r>
          </a:p>
          <a:p>
            <a:r>
              <a:rPr lang="en-US" altLang="en-US" sz="3200" dirty="0" smtClean="0">
                <a:hlinkClick r:id="rId2"/>
              </a:rPr>
              <a:t>Video</a:t>
            </a:r>
            <a:endParaRPr lang="en-US" alt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2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Other Membranes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503239" y="1768475"/>
            <a:ext cx="7051674" cy="49895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Internal cell structures (organelles)</a:t>
            </a:r>
            <a:r>
              <a:rPr lang="ar-SA" altLang="en-US" sz="3200" dirty="0">
                <a:cs typeface="Arial" panose="020B0604020202020204" pitchFamily="34" charset="0"/>
              </a:rPr>
              <a:t>‏</a:t>
            </a:r>
            <a:endParaRPr lang="en-GB" altLang="en-US" sz="32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Membrane composition and structure differs slightly for organelles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Function depends on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membrane </a:t>
            </a:r>
            <a:r>
              <a:rPr lang="en-US" dirty="0" smtClean="0">
                <a:hlinkClick r:id="rId2"/>
              </a:rPr>
              <a:t>VIDEO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12" y="1646237"/>
            <a:ext cx="9293388" cy="5715000"/>
          </a:xfrm>
        </p:spPr>
      </p:pic>
    </p:spTree>
    <p:extLst>
      <p:ext uri="{BB962C8B-B14F-4D97-AF65-F5344CB8AC3E}">
        <p14:creationId xmlns:p14="http://schemas.microsoft.com/office/powerpoint/2010/main" val="23313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Describe the discovery of the cell</a:t>
            </a:r>
          </a:p>
          <a:p>
            <a:r>
              <a:rPr lang="en-US" sz="2400" dirty="0" smtClean="0"/>
              <a:t>Know the important discoveries that led to the cell theory</a:t>
            </a:r>
          </a:p>
          <a:p>
            <a:r>
              <a:rPr lang="en-US" sz="2400" dirty="0" smtClean="0"/>
              <a:t>Relate the properties of the cell membrane (plasma membrane) to its structure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377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Cell Theory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03238" y="1768475"/>
            <a:ext cx="4425950" cy="49895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First recorded view by Robert Hooke in 1665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Cork structures look like monks' cells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213" y="1768475"/>
            <a:ext cx="3455987" cy="498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Cell Theory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899025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err="1" smtClean="0"/>
              <a:t>Antonie</a:t>
            </a:r>
            <a:r>
              <a:rPr lang="en-GB" altLang="en-US" sz="3200" dirty="0" smtClean="0"/>
              <a:t> </a:t>
            </a:r>
            <a:r>
              <a:rPr lang="en-GB" altLang="en-US" sz="3200" dirty="0"/>
              <a:t>van Leeuwenhoek viewed living cells in </a:t>
            </a:r>
            <a:r>
              <a:rPr lang="en-GB" altLang="en-US" sz="3200" dirty="0" smtClean="0"/>
              <a:t>1674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2980" dirty="0"/>
              <a:t>Named moving objects in pond water animalcules (little animals)‏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smtClean="0"/>
              <a:t>Henri </a:t>
            </a:r>
            <a:r>
              <a:rPr lang="en-GB" altLang="en-US" sz="3200" dirty="0" err="1" smtClean="0"/>
              <a:t>Dutrochet</a:t>
            </a:r>
            <a:r>
              <a:rPr lang="en-GB" altLang="en-US" sz="3200" dirty="0" smtClean="0"/>
              <a:t>—1837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2980" dirty="0"/>
              <a:t>“The cell is the fundamental element of organization.”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smtClean="0"/>
              <a:t>Matthias </a:t>
            </a:r>
            <a:r>
              <a:rPr lang="en-GB" altLang="en-US" sz="3200" dirty="0"/>
              <a:t>Schleiden—1837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All plants are composed of cells that come from other plant cells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3712" y="6667500"/>
            <a:ext cx="1371719" cy="91447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Cell Theory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83871" y="1417637"/>
            <a:ext cx="7909242" cy="5037138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smtClean="0"/>
              <a:t>Theodor Schwann—1838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2980" dirty="0"/>
              <a:t>Animals have cells and those come from other animal cells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smtClean="0"/>
              <a:t>Schleiden and Schwann:  All living things have at least one cell (</a:t>
            </a:r>
            <a:r>
              <a:rPr lang="en-GB" altLang="en-US" sz="3200" dirty="0" smtClean="0">
                <a:hlinkClick r:id="rId3"/>
              </a:rPr>
              <a:t>VIDEO</a:t>
            </a:r>
            <a:r>
              <a:rPr lang="en-GB" altLang="en-US" sz="3200" dirty="0" smtClean="0"/>
              <a:t>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 smtClean="0"/>
              <a:t>Rudolf </a:t>
            </a:r>
            <a:r>
              <a:rPr lang="en-GB" altLang="en-US" sz="3200" dirty="0"/>
              <a:t>Virchow—1858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Cells come from pre-existing cells (refutes spontaneous generation)</a:t>
            </a:r>
            <a:r>
              <a:rPr lang="ar-SA" altLang="en-US" sz="3200" dirty="0">
                <a:cs typeface="Arial" panose="020B0604020202020204" pitchFamily="34" charset="0"/>
              </a:rPr>
              <a:t>‏</a:t>
            </a:r>
            <a:endParaRPr lang="en-GB" alt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Cell Theory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200" dirty="0"/>
              <a:t>All living things have at least one cell</a:t>
            </a:r>
          </a:p>
          <a:p>
            <a:r>
              <a:rPr lang="en-US" altLang="en-US" sz="3200" dirty="0"/>
              <a:t>The cell is the basic unit of structure and function in organisms</a:t>
            </a:r>
          </a:p>
          <a:p>
            <a:r>
              <a:rPr lang="en-US" altLang="en-US" sz="3200" dirty="0"/>
              <a:t>All cells are produced from other </a:t>
            </a:r>
            <a:r>
              <a:rPr lang="en-US" altLang="en-US" sz="3200" dirty="0" smtClean="0"/>
              <a:t>cells</a:t>
            </a:r>
          </a:p>
          <a:p>
            <a:r>
              <a:rPr lang="en-US" altLang="en-US" sz="3200" dirty="0" smtClean="0">
                <a:hlinkClick r:id="rId2"/>
              </a:rPr>
              <a:t>Video</a:t>
            </a:r>
            <a:endParaRPr lang="en-US" alt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All Cells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899025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Cell membrane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Cytoplasm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200" dirty="0"/>
              <a:t>Usually live in fluid environment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Plasma Membrane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4350" y="5075237"/>
            <a:ext cx="9185276" cy="1606551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400" dirty="0"/>
              <a:t>Also called cell membrane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400" dirty="0"/>
              <a:t>Controls what goes into and comes out of cell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400" dirty="0"/>
              <a:t>Selectively permeable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2" y="932656"/>
            <a:ext cx="4871477" cy="395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726112" y="6565580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Plasma Membrane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9110" y="4541837"/>
            <a:ext cx="8275002" cy="212566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Lipid bilayer made of phospholipids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Phosphate portion is attracted to water, while tails of fatty acid are repelled by water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" y="1265237"/>
            <a:ext cx="4425950" cy="30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696845" y="6218237"/>
            <a:ext cx="1371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742</TotalTime>
  <Words>332</Words>
  <Application>Microsoft Office PowerPoint</Application>
  <PresentationFormat>Custom</PresentationFormat>
  <Paragraphs>65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Sans Unicode</vt:lpstr>
      <vt:lpstr>Times New Roman</vt:lpstr>
      <vt:lpstr>Trebuchet MS</vt:lpstr>
      <vt:lpstr>Wingdings</vt:lpstr>
      <vt:lpstr>Wingdings 3</vt:lpstr>
      <vt:lpstr>Facet</vt:lpstr>
      <vt:lpstr>The Cell</vt:lpstr>
      <vt:lpstr>Objectives</vt:lpstr>
      <vt:lpstr>Cell Theory</vt:lpstr>
      <vt:lpstr>Cell Theory</vt:lpstr>
      <vt:lpstr>Cell Theory</vt:lpstr>
      <vt:lpstr>Cell Theory</vt:lpstr>
      <vt:lpstr>All Cells</vt:lpstr>
      <vt:lpstr>Plasma Membrane</vt:lpstr>
      <vt:lpstr>Plasma Membrane</vt:lpstr>
      <vt:lpstr>Plasma Membrane</vt:lpstr>
      <vt:lpstr>Fluid Mosaic Model</vt:lpstr>
      <vt:lpstr>Cell Theory</vt:lpstr>
      <vt:lpstr>Other Membranes</vt:lpstr>
      <vt:lpstr>Cell membrane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Cell</dc:title>
  <dc:creator>Elizabeth Shanor</dc:creator>
  <cp:lastModifiedBy>Elizabet Greenman</cp:lastModifiedBy>
  <cp:revision>9</cp:revision>
  <cp:lastPrinted>2016-09-28T22:25:03Z</cp:lastPrinted>
  <dcterms:modified xsi:type="dcterms:W3CDTF">2016-09-29T16:29:37Z</dcterms:modified>
</cp:coreProperties>
</file>