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8" r:id="rId3"/>
    <p:sldId id="259" r:id="rId4"/>
    <p:sldId id="260" r:id="rId5"/>
    <p:sldId id="261" r:id="rId6"/>
    <p:sldId id="27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90555-7109-49BB-B778-1909D0BE44C2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0CCA66-1C0F-47B4-8AEC-7010B25796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752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CC26D3E-FF77-41E5-AC3D-1BF76A080040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74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42295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DAC0CCE-E051-4156-9396-729DA3287681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266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56942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1927EDC-BBB6-4EE1-A524-0ED07592C415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276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4084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8EAF3490-3AA3-4404-8C9A-F17478AD13F8}" type="slidenum">
              <a:rPr lang="en-GB" altLang="en-US"/>
              <a:pPr/>
              <a:t>15</a:t>
            </a:fld>
            <a:endParaRPr lang="en-GB" altLang="en-US"/>
          </a:p>
        </p:txBody>
      </p:sp>
      <p:sp>
        <p:nvSpPr>
          <p:cNvPr id="286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3405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ACE935E-00A1-481C-BBBC-186E15B1DD71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8191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9DC51DA-C438-4CEA-BC93-7C92157EA7BB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94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91187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F7232D1-2CEA-4B02-BE7E-D8D5CBC562D2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14331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4461C77-0E4B-4C9D-A9F9-2EF98CB543AE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215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85623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D330DE1-0273-4038-AA30-70CD41C5F3F0}" type="slidenum">
              <a:rPr lang="en-GB" altLang="en-US"/>
              <a:pPr/>
              <a:t>9</a:t>
            </a:fld>
            <a:endParaRPr lang="en-GB" altLang="en-US"/>
          </a:p>
        </p:txBody>
      </p:sp>
      <p:sp>
        <p:nvSpPr>
          <p:cNvPr id="225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64109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BEC9113-B45B-4A8E-B3DF-855164412A49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235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67735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1DADE83-9A04-4DBC-801B-639C9F6DF808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245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637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83EF182-C58D-4761-AC75-8D96BF4BEA23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256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435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7858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C04B8-D1D6-4B4F-8C9E-E46308782272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28D5-48F8-4228-8865-037AEC967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796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C04B8-D1D6-4B4F-8C9E-E46308782272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28D5-48F8-4228-8865-037AEC967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872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C04B8-D1D6-4B4F-8C9E-E46308782272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28D5-48F8-4228-8865-037AEC96765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181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C04B8-D1D6-4B4F-8C9E-E46308782272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28D5-48F8-4228-8865-037AEC967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2713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C04B8-D1D6-4B4F-8C9E-E46308782272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28D5-48F8-4228-8865-037AEC96765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3600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C04B8-D1D6-4B4F-8C9E-E46308782272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28D5-48F8-4228-8865-037AEC967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78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C04B8-D1D6-4B4F-8C9E-E46308782272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28D5-48F8-4228-8865-037AEC967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5949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C04B8-D1D6-4B4F-8C9E-E46308782272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28D5-48F8-4228-8865-037AEC967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4395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641" y="273629"/>
            <a:ext cx="10968959" cy="11434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Online Image Placeholder 2"/>
          <p:cNvSpPr>
            <a:spLocks noGrp="1"/>
          </p:cNvSpPr>
          <p:nvPr>
            <p:ph type="clipArt" sz="half" idx="1"/>
          </p:nvPr>
        </p:nvSpPr>
        <p:spPr>
          <a:xfrm>
            <a:off x="608641" y="1604329"/>
            <a:ext cx="5391360" cy="452495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84321" y="1604329"/>
            <a:ext cx="5393279" cy="452495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>
          <a:xfrm>
            <a:off x="608641" y="6247376"/>
            <a:ext cx="2837760" cy="47093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>
          <a:xfrm>
            <a:off x="4170240" y="6247376"/>
            <a:ext cx="3863040" cy="47093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>
          <a:xfrm>
            <a:off x="8741761" y="6247376"/>
            <a:ext cx="2837760" cy="470930"/>
          </a:xfrm>
        </p:spPr>
        <p:txBody>
          <a:bodyPr/>
          <a:lstStyle>
            <a:lvl1pPr>
              <a:defRPr/>
            </a:lvl1pPr>
          </a:lstStyle>
          <a:p>
            <a:fld id="{8F8B9687-AB2A-4EDE-B50D-901A3E14756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869715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641" y="273629"/>
            <a:ext cx="10968959" cy="11434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8641" y="1604329"/>
            <a:ext cx="5391360" cy="452495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6184321" y="1604329"/>
            <a:ext cx="5393279" cy="452495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>
          <a:xfrm>
            <a:off x="608641" y="6247376"/>
            <a:ext cx="2837760" cy="47093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>
          <a:xfrm>
            <a:off x="4170240" y="6247376"/>
            <a:ext cx="3863040" cy="470930"/>
          </a:xfrm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>
          <a:xfrm>
            <a:off x="8741761" y="6247376"/>
            <a:ext cx="2837760" cy="470930"/>
          </a:xfrm>
        </p:spPr>
        <p:txBody>
          <a:bodyPr/>
          <a:lstStyle>
            <a:lvl1pPr>
              <a:defRPr/>
            </a:lvl1pPr>
          </a:lstStyle>
          <a:p>
            <a:fld id="{0DDDE003-25CC-4942-A388-FC2EDEF197CB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26538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C04B8-D1D6-4B4F-8C9E-E46308782272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28D5-48F8-4228-8865-037AEC967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671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C04B8-D1D6-4B4F-8C9E-E46308782272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28D5-48F8-4228-8865-037AEC967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321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C04B8-D1D6-4B4F-8C9E-E46308782272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28D5-48F8-4228-8865-037AEC967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323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C04B8-D1D6-4B4F-8C9E-E46308782272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28D5-48F8-4228-8865-037AEC967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846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C04B8-D1D6-4B4F-8C9E-E46308782272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28D5-48F8-4228-8865-037AEC967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440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C04B8-D1D6-4B4F-8C9E-E46308782272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28D5-48F8-4228-8865-037AEC967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478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C04B8-D1D6-4B4F-8C9E-E46308782272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28D5-48F8-4228-8865-037AEC967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950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C04B8-D1D6-4B4F-8C9E-E46308782272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28D5-48F8-4228-8865-037AEC967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33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C04B8-D1D6-4B4F-8C9E-E46308782272}" type="datetimeFigureOut">
              <a:rPr lang="en-US" smtClean="0"/>
              <a:t>10/7/2016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D6428D5-48F8-4228-8865-037AEC9676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447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youtube.com/watch?v=URUJD5NEXC8" TargetMode="Externa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Structure of Cells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Biology Chapter 5 section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273629"/>
            <a:ext cx="8229024" cy="1144921"/>
          </a:xfrm>
          <a:ln/>
        </p:spPr>
        <p:txBody>
          <a:bodyPr/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/>
              <a:t>Organs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37760" y="1604329"/>
            <a:ext cx="5274193" cy="4526396"/>
          </a:xfrm>
          <a:ln/>
        </p:spPr>
        <p:txBody>
          <a:bodyPr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An organ is a group of (different) tissues working together to do a job.</a:t>
            </a: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203" y="1007536"/>
            <a:ext cx="4313252" cy="4424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97358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273629"/>
            <a:ext cx="8229024" cy="1144921"/>
          </a:xfrm>
          <a:ln/>
        </p:spPr>
        <p:txBody>
          <a:bodyPr/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/>
              <a:t>Animal Organs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1703" y="1418550"/>
            <a:ext cx="4334855" cy="3400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2323" y="1238569"/>
            <a:ext cx="4015142" cy="4526396"/>
          </a:xfrm>
          <a:ln/>
        </p:spPr>
        <p:txBody>
          <a:bodyPr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Animal organs help the animal do the functions of life.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Heart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Lungs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Brain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Stomach</a:t>
            </a:r>
          </a:p>
        </p:txBody>
      </p:sp>
    </p:spTree>
    <p:extLst>
      <p:ext uri="{BB962C8B-B14F-4D97-AF65-F5344CB8AC3E}">
        <p14:creationId xmlns:p14="http://schemas.microsoft.com/office/powerpoint/2010/main" val="352164659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273629"/>
            <a:ext cx="8229024" cy="1144921"/>
          </a:xfrm>
          <a:ln/>
        </p:spPr>
        <p:txBody>
          <a:bodyPr/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/>
              <a:t>Plant Organs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85063" y="1604329"/>
            <a:ext cx="5185954" cy="4526396"/>
          </a:xfrm>
          <a:ln/>
        </p:spPr>
        <p:txBody>
          <a:bodyPr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Plant organs help the plant do the functions of life.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Roots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Stems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Leaves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Flowers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Fruits</a:t>
            </a: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489" y="1244292"/>
            <a:ext cx="3296506" cy="4886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966843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273629"/>
            <a:ext cx="8229024" cy="1144921"/>
          </a:xfrm>
          <a:ln/>
        </p:spPr>
        <p:txBody>
          <a:bodyPr/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/>
              <a:t>Organ Systems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3764" y="1003438"/>
            <a:ext cx="8229024" cy="4526396"/>
          </a:xfrm>
          <a:ln/>
        </p:spPr>
        <p:txBody>
          <a:bodyPr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/>
              <a:t>A group of organs working together to help the multicellular organism live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/>
              <a:t>Animals:  circulatory system, reproductive system, digestive system, integument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/>
              <a:t>Plants:  root system, shoot system, reproductive system</a:t>
            </a:r>
          </a:p>
        </p:txBody>
      </p:sp>
    </p:spTree>
    <p:extLst>
      <p:ext uri="{BB962C8B-B14F-4D97-AF65-F5344CB8AC3E}">
        <p14:creationId xmlns:p14="http://schemas.microsoft.com/office/powerpoint/2010/main" val="227422941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273629"/>
            <a:ext cx="8229024" cy="1144921"/>
          </a:xfrm>
          <a:ln/>
        </p:spPr>
        <p:txBody>
          <a:bodyPr/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/>
              <a:t>An organism!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21600" y="1418550"/>
            <a:ext cx="4015142" cy="4526396"/>
          </a:xfrm>
          <a:ln/>
        </p:spPr>
        <p:txBody>
          <a:bodyPr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Groups of cells organized into tissues, organs and organ systems working together.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335" y="1261936"/>
            <a:ext cx="4015142" cy="4192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112282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273629"/>
            <a:ext cx="8229024" cy="1144921"/>
          </a:xfrm>
          <a:ln/>
        </p:spPr>
        <p:txBody>
          <a:bodyPr/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/>
              <a:t>An organism!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3876" y="1173739"/>
            <a:ext cx="4769781" cy="39402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8003" y="1179040"/>
            <a:ext cx="4015142" cy="4526396"/>
          </a:xfrm>
          <a:ln/>
        </p:spPr>
        <p:txBody>
          <a:bodyPr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Groups of cells organized into tissues, organs and organ systems working together.</a:t>
            </a:r>
          </a:p>
        </p:txBody>
      </p:sp>
    </p:spTree>
    <p:extLst>
      <p:ext uri="{BB962C8B-B14F-4D97-AF65-F5344CB8AC3E}">
        <p14:creationId xmlns:p14="http://schemas.microsoft.com/office/powerpoint/2010/main" val="40679182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Recognize the differences between unicellular and multicellular organisms</a:t>
            </a:r>
          </a:p>
          <a:p>
            <a:r>
              <a:rPr lang="en-US" sz="2800" dirty="0" smtClean="0"/>
              <a:t>Describe the levels of organization from cells to organism</a:t>
            </a:r>
          </a:p>
          <a:p>
            <a:r>
              <a:rPr lang="en-US" sz="2800" dirty="0" smtClean="0"/>
              <a:t>Discuss the importance of common organelles to cellular function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40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273629"/>
            <a:ext cx="8229024" cy="1144921"/>
          </a:xfrm>
          <a:ln/>
        </p:spPr>
        <p:txBody>
          <a:bodyPr/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/>
              <a:t>One Celled Organisms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5649" y="1238569"/>
            <a:ext cx="8229024" cy="4444307"/>
          </a:xfrm>
          <a:ln/>
        </p:spPr>
        <p:txBody>
          <a:bodyPr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/>
              <a:t>Unicellular organisms do not make tissues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/>
              <a:t>Each cell must be able to do all living functions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/>
              <a:t>What are the functions all living things must be able to do?</a:t>
            </a:r>
          </a:p>
        </p:txBody>
      </p:sp>
    </p:spTree>
    <p:extLst>
      <p:ext uri="{BB962C8B-B14F-4D97-AF65-F5344CB8AC3E}">
        <p14:creationId xmlns:p14="http://schemas.microsoft.com/office/powerpoint/2010/main" val="21253667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313954"/>
            <a:ext cx="8229024" cy="1062832"/>
          </a:xfrm>
          <a:ln/>
        </p:spPr>
        <p:txBody>
          <a:bodyPr/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/>
              <a:t>Living Things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0049" y="1162595"/>
            <a:ext cx="8229024" cy="4886042"/>
          </a:xfrm>
          <a:ln/>
        </p:spPr>
        <p:txBody>
          <a:bodyPr>
            <a:no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/>
              <a:t>What are the functions all living things must be able to do?</a:t>
            </a:r>
          </a:p>
          <a:p>
            <a:pPr lvl="1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/>
              <a:t>Organize </a:t>
            </a:r>
            <a:r>
              <a:rPr lang="en-GB" altLang="en-US" sz="2800" dirty="0" smtClean="0"/>
              <a:t>structures and cells</a:t>
            </a:r>
            <a:endParaRPr lang="en-GB" altLang="en-US" sz="2800" dirty="0"/>
          </a:p>
          <a:p>
            <a:pPr lvl="1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/>
              <a:t>Use energy to maintain </a:t>
            </a:r>
            <a:r>
              <a:rPr lang="en-GB" altLang="en-US" sz="2800" dirty="0" smtClean="0"/>
              <a:t>cells (respiration)</a:t>
            </a:r>
            <a:endParaRPr lang="en-GB" altLang="en-US" sz="2800" dirty="0"/>
          </a:p>
          <a:p>
            <a:pPr lvl="1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 smtClean="0"/>
              <a:t>Grow and develop</a:t>
            </a:r>
            <a:endParaRPr lang="en-GB" altLang="en-US" sz="2800" dirty="0"/>
          </a:p>
          <a:p>
            <a:pPr lvl="1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/>
              <a:t>Reproduce</a:t>
            </a:r>
          </a:p>
          <a:p>
            <a:pPr lvl="1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/>
              <a:t>Maintain homeostasis</a:t>
            </a:r>
          </a:p>
          <a:p>
            <a:pPr lvl="1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 sz="2800" dirty="0" smtClean="0"/>
              <a:t>Respond to environment</a:t>
            </a: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7866071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273629"/>
            <a:ext cx="8229024" cy="1144921"/>
          </a:xfrm>
          <a:ln/>
        </p:spPr>
        <p:txBody>
          <a:bodyPr/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/>
              <a:t>Multicellular Organisms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93143" y="1418550"/>
            <a:ext cx="4869244" cy="4526396"/>
          </a:xfrm>
          <a:ln/>
        </p:spPr>
        <p:txBody>
          <a:bodyPr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Cells must work together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Not all cells must do all jobs, some </a:t>
            </a:r>
            <a:r>
              <a:rPr lang="en-GB" altLang="en-US" sz="2800" dirty="0" smtClean="0"/>
              <a:t>specialize</a:t>
            </a:r>
          </a:p>
          <a:p>
            <a:pPr lvl="1"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600" dirty="0" smtClean="0"/>
              <a:t>Multicellular organisms have tissues, organs and organ systems</a:t>
            </a:r>
            <a:endParaRPr lang="en-GB" altLang="en-US" sz="2600" dirty="0"/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Cells depend on other cells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272" y="1418550"/>
            <a:ext cx="4105871" cy="31424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62972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Every cell has: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00549" y="1082448"/>
            <a:ext cx="5393279" cy="4524955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Whether unicellular or multicellular, every cell has:</a:t>
            </a:r>
          </a:p>
          <a:p>
            <a:r>
              <a:rPr lang="en-US" sz="2800" dirty="0" smtClean="0"/>
              <a:t>Cell (plasma) membrane</a:t>
            </a:r>
          </a:p>
          <a:p>
            <a:pPr marL="457200" lvl="1" indent="0">
              <a:buNone/>
            </a:pPr>
            <a:r>
              <a:rPr lang="en-US" sz="2800" dirty="0" smtClean="0"/>
              <a:t>Controls what enters and leaves cell</a:t>
            </a:r>
            <a:endParaRPr lang="en-US" sz="2600" dirty="0" smtClean="0"/>
          </a:p>
          <a:p>
            <a:r>
              <a:rPr lang="en-US" sz="2800" dirty="0" smtClean="0"/>
              <a:t>Cytoplasm</a:t>
            </a:r>
          </a:p>
          <a:p>
            <a:pPr marL="457200" lvl="1" indent="0">
              <a:buNone/>
            </a:pPr>
            <a:r>
              <a:rPr lang="en-US" sz="2600" dirty="0" smtClean="0"/>
              <a:t>Chemical reactions occur here</a:t>
            </a:r>
          </a:p>
          <a:p>
            <a:r>
              <a:rPr lang="en-US" sz="2800" dirty="0" smtClean="0"/>
              <a:t>Nucleic acid</a:t>
            </a:r>
          </a:p>
          <a:p>
            <a:pPr marL="457200" lvl="1" indent="0">
              <a:buNone/>
            </a:pPr>
            <a:r>
              <a:rPr lang="en-US" sz="2600" dirty="0" smtClean="0"/>
              <a:t>Instructions for cell </a:t>
            </a:r>
            <a:r>
              <a:rPr lang="en-US" sz="2600" dirty="0" smtClean="0"/>
              <a:t>functions</a:t>
            </a:r>
          </a:p>
          <a:p>
            <a:pPr marL="457200" lvl="1" indent="0">
              <a:buNone/>
            </a:pPr>
            <a:r>
              <a:rPr lang="en-US" sz="2600" dirty="0" smtClean="0">
                <a:hlinkClick r:id="rId2"/>
              </a:rPr>
              <a:t>Video</a:t>
            </a:r>
            <a:endParaRPr lang="en-US" sz="2600" dirty="0"/>
          </a:p>
        </p:txBody>
      </p:sp>
      <p:pic>
        <p:nvPicPr>
          <p:cNvPr id="7" name="Online Image Placeholder 6"/>
          <p:cNvPicPr>
            <a:picLocks noGrp="1" noChangeAspect="1"/>
          </p:cNvPicPr>
          <p:nvPr>
            <p:ph type="clipArt"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28" y="1586881"/>
            <a:ext cx="5092322" cy="3636236"/>
          </a:xfrm>
        </p:spPr>
      </p:pic>
    </p:spTree>
    <p:extLst>
      <p:ext uri="{BB962C8B-B14F-4D97-AF65-F5344CB8AC3E}">
        <p14:creationId xmlns:p14="http://schemas.microsoft.com/office/powerpoint/2010/main" val="419169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273629"/>
            <a:ext cx="8229024" cy="1144921"/>
          </a:xfrm>
          <a:ln/>
        </p:spPr>
        <p:txBody>
          <a:bodyPr/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/>
              <a:t>Organization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8012" y="1022223"/>
            <a:ext cx="4447293" cy="53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83771" y="1604329"/>
            <a:ext cx="3291840" cy="4526396"/>
          </a:xfrm>
          <a:ln/>
        </p:spPr>
        <p:txBody>
          <a:bodyPr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 smtClean="0"/>
              <a:t>Tissues are groups </a:t>
            </a:r>
            <a:r>
              <a:rPr lang="en-GB" altLang="en-US" sz="2800" dirty="0"/>
              <a:t>of similar cells grouped together to do one job.</a:t>
            </a:r>
          </a:p>
        </p:txBody>
      </p:sp>
    </p:spTree>
    <p:extLst>
      <p:ext uri="{BB962C8B-B14F-4D97-AF65-F5344CB8AC3E}">
        <p14:creationId xmlns:p14="http://schemas.microsoft.com/office/powerpoint/2010/main" val="2548291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273629"/>
            <a:ext cx="8229024" cy="1144921"/>
          </a:xfrm>
          <a:ln/>
        </p:spPr>
        <p:txBody>
          <a:bodyPr/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/>
              <a:t>Animal Tissues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120640" y="1604329"/>
            <a:ext cx="5091313" cy="4526396"/>
          </a:xfrm>
          <a:ln/>
        </p:spPr>
        <p:txBody>
          <a:bodyPr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Animals have 4 basic types of </a:t>
            </a:r>
            <a:r>
              <a:rPr lang="en-GB" altLang="en-US" sz="2800" dirty="0" smtClean="0"/>
              <a:t>tissue:</a:t>
            </a:r>
            <a:endParaRPr lang="en-GB" altLang="en-US" sz="2800" dirty="0"/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Connective tissue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Epithelial tissue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Muscle tissue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Nervous tissue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922" y="1046192"/>
            <a:ext cx="4634612" cy="3708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39150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1980049" y="273629"/>
            <a:ext cx="8229024" cy="1144921"/>
          </a:xfrm>
          <a:ln/>
        </p:spPr>
        <p:txBody>
          <a:bodyPr/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  <a:tab pos="4597055" algn="l"/>
                <a:tab pos="5253777" algn="l"/>
                <a:tab pos="5910499" algn="l"/>
                <a:tab pos="6567221" algn="l"/>
                <a:tab pos="7223943" algn="l"/>
                <a:tab pos="7880665" algn="l"/>
              </a:tabLst>
            </a:pPr>
            <a:r>
              <a:rPr lang="en-GB" altLang="en-US"/>
              <a:t>Plant Tissue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567" y="1418550"/>
            <a:ext cx="4562399" cy="3732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3318" y="1072912"/>
            <a:ext cx="4015142" cy="4526396"/>
          </a:xfrm>
          <a:ln/>
        </p:spPr>
        <p:txBody>
          <a:bodyPr>
            <a:normAutofit/>
          </a:bodyPr>
          <a:lstStyle/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Plants have tissues too!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Epidermis tissue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Vascular tissue</a:t>
            </a:r>
          </a:p>
          <a:p>
            <a:pPr>
              <a:tabLst>
                <a:tab pos="656722" algn="l"/>
                <a:tab pos="1313444" algn="l"/>
                <a:tab pos="1970166" algn="l"/>
                <a:tab pos="2626888" algn="l"/>
                <a:tab pos="3283610" algn="l"/>
                <a:tab pos="3940332" algn="l"/>
              </a:tabLst>
            </a:pPr>
            <a:r>
              <a:rPr lang="en-GB" altLang="en-US" sz="2800" dirty="0"/>
              <a:t>Ground tissue</a:t>
            </a:r>
          </a:p>
        </p:txBody>
      </p:sp>
    </p:spTree>
    <p:extLst>
      <p:ext uri="{BB962C8B-B14F-4D97-AF65-F5344CB8AC3E}">
        <p14:creationId xmlns:p14="http://schemas.microsoft.com/office/powerpoint/2010/main" val="23143327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</TotalTime>
  <Words>349</Words>
  <Application>Microsoft Office PowerPoint</Application>
  <PresentationFormat>Widescreen</PresentationFormat>
  <Paragraphs>80</Paragraphs>
  <Slides>15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Trebuchet MS</vt:lpstr>
      <vt:lpstr>Wingdings 3</vt:lpstr>
      <vt:lpstr>Facet</vt:lpstr>
      <vt:lpstr>Structure of Cells</vt:lpstr>
      <vt:lpstr>Objectives</vt:lpstr>
      <vt:lpstr>One Celled Organisms</vt:lpstr>
      <vt:lpstr>Living Things</vt:lpstr>
      <vt:lpstr>Multicellular Organisms</vt:lpstr>
      <vt:lpstr>Every cell has:</vt:lpstr>
      <vt:lpstr>Organization</vt:lpstr>
      <vt:lpstr>Animal Tissues</vt:lpstr>
      <vt:lpstr>Plant Tissue</vt:lpstr>
      <vt:lpstr>Organs</vt:lpstr>
      <vt:lpstr>Animal Organs</vt:lpstr>
      <vt:lpstr>Plant Organs</vt:lpstr>
      <vt:lpstr>Organ Systems</vt:lpstr>
      <vt:lpstr>An organism!</vt:lpstr>
      <vt:lpstr>An organism!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Structure of Cells</dc:title>
  <dc:creator>Elizabet Greenman</dc:creator>
  <cp:lastModifiedBy>Elizabet Greenman</cp:lastModifiedBy>
  <cp:revision>5</cp:revision>
  <dcterms:created xsi:type="dcterms:W3CDTF">2016-10-07T22:17:32Z</dcterms:created>
  <dcterms:modified xsi:type="dcterms:W3CDTF">2016-10-07T23:10:13Z</dcterms:modified>
</cp:coreProperties>
</file>