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21"/>
  </p:notesMasterIdLst>
  <p:sldIdLst>
    <p:sldId id="256" r:id="rId2"/>
    <p:sldId id="277" r:id="rId3"/>
    <p:sldId id="257" r:id="rId4"/>
    <p:sldId id="258" r:id="rId5"/>
    <p:sldId id="259" r:id="rId6"/>
    <p:sldId id="264" r:id="rId7"/>
    <p:sldId id="269" r:id="rId8"/>
    <p:sldId id="270" r:id="rId9"/>
    <p:sldId id="271" r:id="rId10"/>
    <p:sldId id="268" r:id="rId11"/>
    <p:sldId id="265" r:id="rId12"/>
    <p:sldId id="266" r:id="rId13"/>
    <p:sldId id="267" r:id="rId14"/>
    <p:sldId id="272" r:id="rId15"/>
    <p:sldId id="273" r:id="rId16"/>
    <p:sldId id="261" r:id="rId17"/>
    <p:sldId id="274" r:id="rId18"/>
    <p:sldId id="275" r:id="rId19"/>
    <p:sldId id="276" r:id="rId20"/>
  </p:sldIdLst>
  <p:sldSz cx="10080625" cy="7559675"/>
  <p:notesSz cx="7772400" cy="10058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fld id="{6D1E4799-6CD6-40F2-B16F-0754DB17BAE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BB7AE9-7771-4CFF-B286-6A343A8332D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BDAD57-5FC9-40F8-9A52-AA9C1B1489B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379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4C6527-00F3-4E66-8F11-D2497876970F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481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02AC84-5D56-4726-BB68-D82015EC20DE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584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744411-9938-4EDA-AE7F-27C8C2E3148F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409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FC8E53-72F2-4456-898D-0DCE0F2048F2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419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E82A5C-4F33-4FDB-8955-20CF7D687B8D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EF9835-1349-47A3-B264-D46B0FF3F59B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430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47D979-FD0B-4E27-A2BF-70BAD67DE6C4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440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3203F4A-B3FA-4D3A-A832-08993DEFB57F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450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8642BA1-1AED-432C-9899-C279595B53C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D3CDCBE-4D91-48EE-9290-4B7EB2EEDCE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B48C014-33EF-42D5-AA40-0FB26131C91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DA7028-9B25-4D24-9C4B-8D869DAFEA5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276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708B6F-4BD8-4339-933B-33114102BA5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788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34E9CB-59C1-4907-A8A0-8E1A9970DE34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891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CE7416-E9CE-490F-8797-121A95ECCE3A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993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94F52C9-9854-44F0-A02C-77772A1A016B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686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4"/>
            <a:ext cx="10109072" cy="757834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0553"/>
            <a:ext cx="642355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5295"/>
            <a:ext cx="642355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2222-150D-46EC-A836-EE71074CB6F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18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7788"/>
            <a:ext cx="6997914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882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3828"/>
            <a:ext cx="597495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7788"/>
            <a:ext cx="6997915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0087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29659"/>
            <a:ext cx="6997915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557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5129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1971"/>
            <a:ext cx="6991025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0975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5A00C-6395-4BB3-9551-69D0A41815C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1806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1972"/>
            <a:ext cx="1079072" cy="578875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1972"/>
            <a:ext cx="5727155" cy="578875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6687A-46CB-4670-BD51-E0A43E2C021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3960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261FBDD4-5149-4E9E-874F-BDFE78A3C5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5834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54B4BF09-B36B-4AA8-9934-6F5850D881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3033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258DE756-B220-47B0-B8BC-0EE5B7F579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248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F639A-99E1-413C-9CF4-20442C3B84D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522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208"/>
            <a:ext cx="6997915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926B9-1DA5-4D9F-9B46-92BA7B5178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457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1455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1649"/>
            <a:ext cx="340442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1651"/>
            <a:ext cx="340442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B4AF5-F64F-405B-957D-E0B6F71505B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112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C2E8A-DCDB-4E50-AFC5-17EA84A2CA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545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4" cy="1455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F386-C99B-4209-BA78-C71EAEB49E1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777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2487F-AC0A-4F6A-B47C-B8BB2C258C9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830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1933"/>
            <a:ext cx="3075982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610"/>
            <a:ext cx="3732871" cy="609187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205"/>
            <a:ext cx="3075982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A32B-1CF0-45BB-977C-E12587ADFF7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669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1772"/>
            <a:ext cx="6997914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1971"/>
            <a:ext cx="6997914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6496"/>
            <a:ext cx="6997914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CC1DE-C6BF-46AB-8F0A-DDF86748F27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503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4"/>
            <a:ext cx="10109073" cy="757834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1651"/>
            <a:ext cx="6997914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59484"/>
            <a:ext cx="754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59484"/>
            <a:ext cx="509650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59484"/>
            <a:ext cx="5651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fld id="{81CF7799-6473-446A-891D-F065382DEB2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424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czbMlSMr8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Structure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Biology chapter 5 section 2</a:t>
            </a:r>
            <a:endParaRPr lang="en-US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2" y="82772"/>
            <a:ext cx="2363318" cy="3475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Mitochondrion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9712" y="1265237"/>
            <a:ext cx="4834890" cy="5338763"/>
          </a:xfrm>
          <a:ln/>
        </p:spPr>
        <p:txBody>
          <a:bodyPr>
            <a:normAutofit fontScale="925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Eukaryotic cells have these organelles.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mitochondrion takes glucose and breaks it down in a process called </a:t>
            </a:r>
            <a:r>
              <a:rPr lang="en-GB" altLang="en-US" sz="2800" dirty="0" smtClean="0"/>
              <a:t>cellular (aerobic) </a:t>
            </a:r>
            <a:r>
              <a:rPr lang="en-GB" altLang="en-US" sz="2800" dirty="0"/>
              <a:t>respiration.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mitochondrion releases energy from glucose for the cell to use</a:t>
            </a:r>
            <a:r>
              <a:rPr lang="en-GB" altLang="en-US" sz="2800" dirty="0" smtClean="0"/>
              <a:t>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 smtClean="0"/>
              <a:t>Mitochondria have their own ribosomes and DNA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508" y="1802764"/>
            <a:ext cx="5257800" cy="27622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80576" y="4565014"/>
            <a:ext cx="24399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biologyexams4u.com</a:t>
            </a:r>
            <a:endParaRPr 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Nucleus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425950" cy="5338763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nucleus </a:t>
            </a:r>
            <a:r>
              <a:rPr lang="en-GB" altLang="en-US" sz="2800" dirty="0" smtClean="0"/>
              <a:t>controls cellular activities of eukaryotes</a:t>
            </a:r>
            <a:endParaRPr lang="en-GB" altLang="en-US" sz="28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nucleus is surrounded by a membrane with openings called pores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Inside the nucleus, the cell has DNA and RNA, which contain instructions and hereditary material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14600"/>
            <a:ext cx="4549775" cy="329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Energy Processing Organelles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036637"/>
            <a:ext cx="3622674" cy="4989513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Chloroplasts:  green organelles in producers.  This is where photosynthesis takes place.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Mitochondria:  used by the cell to release energy stored in glucose.  More active cells have more mitochondria.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512" y="1159950"/>
            <a:ext cx="4038600" cy="533153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Chloroplast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1768475"/>
            <a:ext cx="2860674" cy="49895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Captures light energy and uses carbon dioxide and water to make glucose, which stores energy for the cell.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52578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Storing Organelles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68630" y="1295400"/>
            <a:ext cx="4425950" cy="4899025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Vacuoles are like little bags inside the cytoplasm. 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cell stores different materials in different vacuoles.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2" y="1910556"/>
            <a:ext cx="4425950" cy="383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Recycling Organelles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960437"/>
            <a:ext cx="3089274" cy="5797551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Lysosomes contain chemicals that break down worn-out cell parts.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The lysosome may release its chemicals into a vacuole where used parts are being stored.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2057400"/>
            <a:ext cx="4754562" cy="360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Wall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425950" cy="5518150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A tough, rigid outer covering to protect and support the cell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Found in plants, algae and most bacteria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Plant cell walls are made of cellulose, pectin and lignin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Water and dissolved substances can move through the cell wall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4572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All cell parts need to work together!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13" y="1860550"/>
            <a:ext cx="5678487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All cell parts need to work together!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6030913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All cell parts need to work together!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263" y="1828800"/>
            <a:ext cx="5545137" cy="481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Understand the structure and function of: nucleus, mitochondrion, chloroplast, lysosome, ER, Golgi body, vesicle, vacuole</a:t>
            </a:r>
          </a:p>
          <a:p>
            <a:r>
              <a:rPr lang="en-US" sz="2800" dirty="0" smtClean="0"/>
              <a:t>Understand the relationship of the functions of ribosomes, ER, and Golgi body</a:t>
            </a:r>
          </a:p>
          <a:p>
            <a:r>
              <a:rPr lang="en-US" sz="2800" dirty="0" smtClean="0"/>
              <a:t>Compare/contrast prokaryotic and eukaryotic cells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733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Cell Types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68630" y="1189037"/>
            <a:ext cx="7889874" cy="4899025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There are two groups we put cells into: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Prokaryotic:  Cells do not have special membrane-bound </a:t>
            </a:r>
            <a:r>
              <a:rPr lang="en-GB" altLang="en-US" sz="2800" dirty="0" smtClean="0"/>
              <a:t>structures (organelles) </a:t>
            </a:r>
            <a:r>
              <a:rPr lang="en-GB" altLang="en-US" sz="2800" dirty="0"/>
              <a:t>in them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2800" dirty="0"/>
              <a:t>Eukaryotic:  Cells have membrane-bound </a:t>
            </a:r>
            <a:r>
              <a:rPr lang="en-GB" altLang="en-US" sz="2800" dirty="0" smtClean="0"/>
              <a:t>structures (organelles)</a:t>
            </a:r>
            <a:endParaRPr lang="en-GB" alt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Prokaryotic Cell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726112" y="1768475"/>
            <a:ext cx="2362200" cy="4989513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No special membrane-bound cell </a:t>
            </a:r>
            <a:r>
              <a:rPr lang="en-GB" altLang="en-US" sz="2800" dirty="0" smtClean="0"/>
              <a:t>structures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 smtClean="0"/>
              <a:t>Belong to Domain Archaea or Domain Bacteria</a:t>
            </a:r>
            <a:endParaRPr lang="en-GB" altLang="en-US" sz="28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Example:  bacteria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" y="1977231"/>
            <a:ext cx="50292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Eukaryotic Cell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51438" y="1768475"/>
            <a:ext cx="3241674" cy="4899025"/>
          </a:xfrm>
          <a:ln/>
        </p:spPr>
        <p:txBody>
          <a:bodyPr>
            <a:normAutofit fontScale="925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Cells have special structures like mitochondria, Golgi bodies and other membrane-bound </a:t>
            </a:r>
            <a:r>
              <a:rPr lang="en-GB" altLang="en-US" sz="2800" dirty="0" smtClean="0"/>
              <a:t>organelles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 smtClean="0"/>
              <a:t>Belong to Domain Eukarya</a:t>
            </a:r>
            <a:endParaRPr lang="en-GB" altLang="en-US" sz="28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Example:  animal cell, </a:t>
            </a:r>
            <a:r>
              <a:rPr lang="en-GB" altLang="en-US" sz="2800" dirty="0" smtClean="0"/>
              <a:t>fungal cell, plant </a:t>
            </a:r>
            <a:r>
              <a:rPr lang="en-GB" altLang="en-US" sz="2800" dirty="0"/>
              <a:t>cell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1828800"/>
            <a:ext cx="5211762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Organelles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735512" y="1768475"/>
            <a:ext cx="4038600" cy="4989513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Small structures moving around in cytoplasm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Organelles do jobs for the cell, like processing energy, storage and moving materials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Only eukaryotes have organelles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9037"/>
            <a:ext cx="4852318" cy="400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Manufacturing Organelles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589462" y="1036637"/>
            <a:ext cx="3727450" cy="6523038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Ribosomes:  this is where the chemical reactions that make proteins for the cell take place.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 smtClean="0"/>
              <a:t>Ribosome translates the DNA code into the primary protein structure</a:t>
            </a:r>
            <a:endParaRPr lang="en-GB" altLang="en-US" sz="2800" dirty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All cells have ribosomes.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12" y="1563687"/>
            <a:ext cx="4569348" cy="343534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Processing, Transporting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3238" y="1768475"/>
            <a:ext cx="4425950" cy="5157788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Endoplasmic reticulum:  a long tube extending from the nucleus toward the cell membrane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Cell materials like proteins and carbohydrates are processed (changed) here and moved around</a:t>
            </a:r>
            <a:r>
              <a:rPr lang="en-GB" altLang="en-US" dirty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837" y="1189037"/>
            <a:ext cx="4162425" cy="3810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07112" y="5014594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tutorvista.com</a:t>
            </a:r>
            <a:endParaRPr 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171575"/>
          </a:xfrm>
          <a:ln/>
        </p:spPr>
        <p:txBody>
          <a:bodyPr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/>
              <a:t>Golgi Bodies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03238" y="1768475"/>
            <a:ext cx="3165474" cy="4899025"/>
          </a:xfrm>
          <a:ln/>
        </p:spPr>
        <p:txBody>
          <a:bodyPr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/>
              <a:t>An area close to the ER where cell materials are sorted and put into membrane-bound </a:t>
            </a:r>
            <a:r>
              <a:rPr lang="en-GB" altLang="en-US" sz="2800" dirty="0" smtClean="0"/>
              <a:t>packages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altLang="en-US" sz="2800" dirty="0" smtClean="0">
                <a:hlinkClick r:id="rId3"/>
              </a:rPr>
              <a:t>Video</a:t>
            </a:r>
            <a:r>
              <a:rPr lang="en-GB" altLang="en-US" sz="2800" dirty="0" smtClean="0"/>
              <a:t> (Bozeman)</a:t>
            </a:r>
            <a:endParaRPr lang="en-GB" altLang="en-US" sz="2800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312" y="1341437"/>
            <a:ext cx="573184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518</Words>
  <Application>Microsoft Office PowerPoint</Application>
  <PresentationFormat>Custom</PresentationFormat>
  <Paragraphs>80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Wingdings</vt:lpstr>
      <vt:lpstr>Symbol</vt:lpstr>
      <vt:lpstr>Times New Roman</vt:lpstr>
      <vt:lpstr>Lucida Sans Unicode</vt:lpstr>
      <vt:lpstr>Facet</vt:lpstr>
      <vt:lpstr>Cell Structure</vt:lpstr>
      <vt:lpstr>Objectives</vt:lpstr>
      <vt:lpstr>Cell Types</vt:lpstr>
      <vt:lpstr>Prokaryotic Cell</vt:lpstr>
      <vt:lpstr>Eukaryotic Cell</vt:lpstr>
      <vt:lpstr>Organelles</vt:lpstr>
      <vt:lpstr>Manufacturing Organelles</vt:lpstr>
      <vt:lpstr>Processing, Transporting</vt:lpstr>
      <vt:lpstr>Golgi Bodies</vt:lpstr>
      <vt:lpstr>Mitochondrion</vt:lpstr>
      <vt:lpstr>Nucleus</vt:lpstr>
      <vt:lpstr>Energy Processing Organelles</vt:lpstr>
      <vt:lpstr>Chloroplast</vt:lpstr>
      <vt:lpstr>Storing Organelles</vt:lpstr>
      <vt:lpstr>Recycling Organelles</vt:lpstr>
      <vt:lpstr>Cell Wall</vt:lpstr>
      <vt:lpstr>All cell parts need to work together!</vt:lpstr>
      <vt:lpstr>All cell parts need to work together!</vt:lpstr>
      <vt:lpstr>All cell parts need to work together!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Structure</dc:title>
  <dc:creator>Elizabeth Shanor</dc:creator>
  <cp:lastModifiedBy>Elizabet Greenman</cp:lastModifiedBy>
  <cp:revision>6</cp:revision>
  <dcterms:modified xsi:type="dcterms:W3CDTF">2016-10-07T23:17:33Z</dcterms:modified>
</cp:coreProperties>
</file>