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14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6" r:id="rId13"/>
  </p:sldIdLst>
  <p:sldSz cx="9144000" cy="6858000" type="screen4x3"/>
  <p:notesSz cx="7010400" cy="92233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-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7016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381500"/>
            <a:ext cx="5605463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98563" y="701675"/>
            <a:ext cx="4613275" cy="3459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1675" y="4381500"/>
            <a:ext cx="5607050" cy="4149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225591F-B9A6-4B0C-8185-E9FA945F1885}" type="slidenum"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2A64736-4CF9-41EB-A5F6-7C4BAA2FA40A}" type="slidenum"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1675" y="4381500"/>
            <a:ext cx="5607050" cy="405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1675" y="4381500"/>
            <a:ext cx="5607050" cy="405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1675" y="4381500"/>
            <a:ext cx="5607050" cy="405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1675" y="4381500"/>
            <a:ext cx="5607050" cy="405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1675" y="4381500"/>
            <a:ext cx="5607050" cy="405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1675" y="4381500"/>
            <a:ext cx="5607050" cy="405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1675" y="4381500"/>
            <a:ext cx="5607050" cy="405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01675" y="4381500"/>
            <a:ext cx="5607050" cy="405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57" tIns="46378" rIns="92757" bIns="46378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2F11-D220-4B42-8143-C5038EB241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5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CF15-F756-471C-A268-579E72EF83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641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FD32-40DF-4CE9-BEA6-09C81F761F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209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8E40-030D-483D-BA36-8B88BF852E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36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78FB-B0B3-4FAF-9A9E-FA01AC5CE4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981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231A-E884-4134-99A8-529147EB4F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099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0182-2D04-43CA-AB59-AF5ADC5BA5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742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EA73-8362-4FF3-B224-97BC07D7C1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418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A450-4494-46EE-9A48-7CB89141B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23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38" y="984250"/>
            <a:ext cx="7237412" cy="1443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C03-C53F-4684-86F4-5314212B22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2372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38" y="984250"/>
            <a:ext cx="7237412" cy="1443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4963"/>
            <a:ext cx="4037013" cy="45243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1B471-BE3C-4DD4-8F4E-19FAEC8EC8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94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8506-DD2A-485C-BF6F-1C2E9BA17A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04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4B5F-470F-46B2-9E29-8386F79068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203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EA11-87F6-4B83-8704-D14A5C8F08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611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2155-8D7A-4F2D-B948-9B5C5E3B42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334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4E6F-201C-4C5D-9AF9-4226ED2822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29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E948-FE19-4054-8187-E607CB24C8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56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FFB9-0345-47AB-86F7-99C6C65C33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19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421C-E001-4813-B3F0-85861D05AE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86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C10F1-A369-49A4-AD61-277AF6D5B3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3" r:id="rId12"/>
    <p:sldLayoutId id="2147483710" r:id="rId13"/>
    <p:sldLayoutId id="2147483714" r:id="rId14"/>
    <p:sldLayoutId id="2147483715" r:id="rId15"/>
    <p:sldLayoutId id="2147483711" r:id="rId16"/>
    <p:sldLayoutId id="2147483712" r:id="rId17"/>
    <p:sldLayoutId id="2147483716" r:id="rId18"/>
    <p:sldLayoutId id="2147483717" r:id="rId1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443038" y="984250"/>
            <a:ext cx="7239000" cy="14446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smtClean="0"/>
              <a:t>Photosynthesis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5000" y="3427413"/>
            <a:ext cx="72390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story of Light!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Chapter 6 Section 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1444625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Other pigments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3225"/>
            <a:ext cx="8229600" cy="361156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Carotenoids:  absorb blue-green, reflect red-orange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Anthocyanins:  reflect blue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Betalains:  reflect red-yellow (only in plants without anthocyanins)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9188"/>
            <a:ext cx="3489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3352800" y="6283325"/>
            <a:ext cx="502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https://en.wikipedia.org/wiki/Betalain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Different pigments absorb light differently</a:t>
            </a:r>
          </a:p>
        </p:txBody>
      </p:sp>
      <p:pic>
        <p:nvPicPr>
          <p:cNvPr id="27651" name="Picture 3" descr="action_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4"/>
          <a:stretch>
            <a:fillRect/>
          </a:stretch>
        </p:blipFill>
        <p:spPr bwMode="auto">
          <a:xfrm>
            <a:off x="228600" y="2133600"/>
            <a:ext cx="4191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action_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6"/>
          <a:stretch>
            <a:fillRect/>
          </a:stretch>
        </p:blipFill>
        <p:spPr bwMode="auto">
          <a:xfrm>
            <a:off x="4572000" y="2209800"/>
            <a:ext cx="41148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action_spec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3" t="52180" b="39191"/>
          <a:stretch>
            <a:fillRect/>
          </a:stretch>
        </p:blipFill>
        <p:spPr bwMode="auto">
          <a:xfrm>
            <a:off x="5181600" y="48006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54000" y="1473200"/>
            <a:ext cx="8648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Almost all plants are photosynthetic autotrophs, as are some bacteria and protists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42900" y="2368550"/>
            <a:ext cx="8648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400">
                <a:latin typeface="Arial" panose="020B0604020202020204" pitchFamily="34" charset="0"/>
              </a:rPr>
              <a:t>Sunlight energy is transformed to energy stored in the form of chemical bonds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4000" y="6172200"/>
            <a:ext cx="1784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(a) Mosses, ferns, and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1200" b="1" i="1">
                <a:latin typeface="Arial" panose="020B0604020202020204" pitchFamily="34" charset="0"/>
              </a:rPr>
              <a:t>flowering plants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098675" y="5975350"/>
            <a:ext cx="730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(b) Kelp</a:t>
            </a:r>
            <a:endParaRPr lang="en-US" altLang="en-US" sz="1200" b="1" i="1">
              <a:latin typeface="Arial" panose="020B0604020202020204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733800" y="5486400"/>
            <a:ext cx="996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(c) </a:t>
            </a:r>
            <a:r>
              <a:rPr lang="en-US" altLang="en-US" sz="1200" b="1" i="1">
                <a:latin typeface="Arial" panose="020B0604020202020204" pitchFamily="34" charset="0"/>
              </a:rPr>
              <a:t>Euglena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945188" y="5549900"/>
            <a:ext cx="14541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(d) Cyanobacteria</a:t>
            </a:r>
          </a:p>
        </p:txBody>
      </p:sp>
      <p:pic>
        <p:nvPicPr>
          <p:cNvPr id="2970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0"/>
          <a:stretch>
            <a:fillRect/>
          </a:stretch>
        </p:blipFill>
        <p:spPr bwMode="auto">
          <a:xfrm>
            <a:off x="242888" y="3354388"/>
            <a:ext cx="1773237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"/>
          <a:stretch>
            <a:fillRect/>
          </a:stretch>
        </p:blipFill>
        <p:spPr bwMode="auto">
          <a:xfrm>
            <a:off x="1752600" y="3352800"/>
            <a:ext cx="17843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"/>
          <a:stretch>
            <a:fillRect/>
          </a:stretch>
        </p:blipFill>
        <p:spPr bwMode="auto">
          <a:xfrm>
            <a:off x="3440113" y="3275013"/>
            <a:ext cx="3138487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>
            <a:fillRect/>
          </a:stretch>
        </p:blipFill>
        <p:spPr bwMode="auto">
          <a:xfrm>
            <a:off x="5943600" y="3429000"/>
            <a:ext cx="30210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Rectangle 24"/>
          <p:cNvSpPr>
            <a:spLocks noChangeArrowheads="1"/>
          </p:cNvSpPr>
          <p:nvPr/>
        </p:nvSpPr>
        <p:spPr bwMode="auto">
          <a:xfrm>
            <a:off x="0" y="4318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  <a:latin typeface="Arial" panose="020B0604020202020204" pitchFamily="34" charset="0"/>
              </a:rPr>
              <a:t>THE BASICS OF PHOTOSYNTHESIS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build="p" autoUpdateAnimBg="0" advAuto="0"/>
      <p:bldP spid="5134" grpId="0" build="p" bldLvl="2" autoUpdateAnimBg="0"/>
      <p:bldP spid="5136" grpId="0" autoUpdateAnimBg="0"/>
      <p:bldP spid="5137" grpId="0" autoUpdateAnimBg="0"/>
      <p:bldP spid="5138" grpId="0" autoUpdateAnimBg="0"/>
      <p:bldP spid="51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7413" cy="1443038"/>
          </a:xfrm>
        </p:spPr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422400"/>
            <a:ext cx="8228013" cy="4524375"/>
          </a:xfrm>
        </p:spPr>
        <p:txBody>
          <a:bodyPr/>
          <a:lstStyle/>
          <a:p>
            <a:r>
              <a:rPr lang="en-US" altLang="en-US" smtClean="0"/>
              <a:t>Describe how light transmits energy</a:t>
            </a:r>
          </a:p>
          <a:p>
            <a:r>
              <a:rPr lang="en-US" altLang="en-US" smtClean="0"/>
              <a:t>Describe the interactions of light with objects (including chlorophyll)</a:t>
            </a:r>
          </a:p>
          <a:p>
            <a:r>
              <a:rPr lang="en-US" altLang="en-US" smtClean="0"/>
              <a:t>Understand the relationship of the light dependent and light independent reactions of photosynthesis</a:t>
            </a:r>
          </a:p>
          <a:p>
            <a:r>
              <a:rPr lang="en-US" altLang="en-US" smtClean="0"/>
              <a:t>Describe how chemosynthesis differs from photosynthesis</a:t>
            </a:r>
          </a:p>
          <a:p>
            <a:r>
              <a:rPr lang="en-US" altLang="en-US" smtClean="0"/>
              <a:t>Analyze the relationship between photosynthesis and aerobic respiration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155575"/>
            <a:ext cx="7239000" cy="1444625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Waves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075113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Waves are a method of transmitting energy by a disturbance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Two types:	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Longitudinal:  disturbance moves parallel to direction of wave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Transverse:  disturbance moves perpendicular to direction of wave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We can measure wavelength, frequency, amplitude of waves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158875" y="150813"/>
            <a:ext cx="7239000" cy="549275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Transverse wave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8686800" y="1604963"/>
            <a:ext cx="1588" cy="101600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443038" y="457200"/>
            <a:ext cx="7239000" cy="1143000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Wave equation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229600" cy="2057400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Velocity equals frequency times wavelength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200" smtClean="0"/>
              <a:t>V = f </a:t>
            </a:r>
            <a:r>
              <a:rPr lang="el-GR" altLang="en-US" sz="2200" smtClean="0"/>
              <a:t>λ</a:t>
            </a:r>
            <a:endParaRPr lang="en-GB" altLang="en-US" sz="220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We can use this for any kind of wave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The importance of this relationship: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3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0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239000" cy="549275"/>
          </a:xfrm>
        </p:spPr>
        <p:txBody>
          <a:bodyPr lIns="0" tIns="0" rIns="0" bIns="0" anchor="ctr"/>
          <a:lstStyle/>
          <a:p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295400"/>
            <a:ext cx="3581400" cy="3387725"/>
          </a:xfrm>
        </p:spPr>
        <p:txBody>
          <a:bodyPr/>
          <a:lstStyle/>
          <a:p>
            <a:r>
              <a:rPr lang="en-GB" altLang="en-US" sz="2400" smtClean="0"/>
              <a:t>Electromagnetic spectrum:  all the wavelengths of energy that travel at the speed of light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2400"/>
            <a:ext cx="5053013" cy="65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239000" cy="1444625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COLORS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smtClean="0"/>
              <a:t>Objects appear to be colors because they reflect that wavelength (or combination of wavelengths)</a:t>
            </a:r>
            <a:r>
              <a:rPr lang="ar-SA" altLang="en-US" sz="2800" smtClean="0">
                <a:cs typeface="Arial" panose="020B0604020202020204" pitchFamily="34" charset="0"/>
              </a:rPr>
              <a:t>‏</a:t>
            </a:r>
            <a:endParaRPr lang="en-GB" altLang="en-US" sz="280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smtClean="0"/>
              <a:t>Why do leaves of plants appear </a:t>
            </a:r>
            <a:r>
              <a:rPr lang="en-GB" altLang="en-US" sz="2800" smtClean="0">
                <a:solidFill>
                  <a:srgbClr val="92D050"/>
                </a:solidFill>
              </a:rPr>
              <a:t>green</a:t>
            </a:r>
            <a:r>
              <a:rPr lang="en-GB" altLang="en-US" sz="2800" smtClean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 additive="repl"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2000" fill="hold"/>
                                        <p:tgtEl>
                                          <p:spTgt spid="9218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2000" fill="hold"/>
                                        <p:tgtEl>
                                          <p:spTgt spid="9218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2000" fill="hold"/>
                                        <p:tgtEl>
                                          <p:spTgt spid="9218">
                                            <p:txEl>
                                              <p:charRg st="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9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0" fill="hold"/>
                                        <p:tgtEl>
                                          <p:spTgt spid="9218">
                                            <p:txEl>
                                              <p:charRg st="9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0" fill="hold"/>
                                        <p:tgtEl>
                                          <p:spTgt spid="9218">
                                            <p:txEl>
                                              <p:charRg st="9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152400"/>
            <a:ext cx="7239000" cy="1355725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Chlorophyll!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508125"/>
            <a:ext cx="8229600" cy="3521075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Found in thylakoid membrane of chloroplast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Pigment that absorbs most wavelengths of visible light (esp blue - red)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Reflects yellow-green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Absorbed light transfers energy to Photosystems (series of proteins acting as enzymes) of Photosynthesis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990600" y="155575"/>
            <a:ext cx="7239000" cy="987425"/>
          </a:xfrm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Other pigments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8458200" y="1417638"/>
            <a:ext cx="1588" cy="101600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2363"/>
            <a:ext cx="712787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450</TotalTime>
  <Words>265</Words>
  <Application>Microsoft Office PowerPoint</Application>
  <PresentationFormat>On-screen Show (4:3)</PresentationFormat>
  <Paragraphs>47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Century Gothic</vt:lpstr>
      <vt:lpstr>Arial</vt:lpstr>
      <vt:lpstr>Wingdings 3</vt:lpstr>
      <vt:lpstr>Times New Roman</vt:lpstr>
      <vt:lpstr>Wingdings</vt:lpstr>
      <vt:lpstr>Times</vt:lpstr>
      <vt:lpstr>Symbol</vt:lpstr>
      <vt:lpstr>Ion</vt:lpstr>
      <vt:lpstr>Photosynthesis</vt:lpstr>
      <vt:lpstr>Objectives</vt:lpstr>
      <vt:lpstr>Waves</vt:lpstr>
      <vt:lpstr>Transverse wave</vt:lpstr>
      <vt:lpstr>Wave equation</vt:lpstr>
      <vt:lpstr>PowerPoint Presentation</vt:lpstr>
      <vt:lpstr>COLORS</vt:lpstr>
      <vt:lpstr>Chlorophyll!</vt:lpstr>
      <vt:lpstr>Other pigments</vt:lpstr>
      <vt:lpstr>Other pigments</vt:lpstr>
      <vt:lpstr>Different pigments absorb light differently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Geometry</dc:title>
  <dc:creator>elizabeths</dc:creator>
  <cp:lastModifiedBy>Elizabeth Greenman</cp:lastModifiedBy>
  <cp:revision>12</cp:revision>
  <cp:lastPrinted>2016-10-28T16:21:25Z</cp:lastPrinted>
  <dcterms:modified xsi:type="dcterms:W3CDTF">2016-10-28T23:56:23Z</dcterms:modified>
</cp:coreProperties>
</file>