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0"/>
  </p:notesMasterIdLst>
  <p:sldIdLst>
    <p:sldId id="273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3ACE-37DD-4F14-B1B5-95B1793438F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E30CE-DCF9-40E1-A903-35C93D90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5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BA3DE4-7519-4B60-B2D6-66F0CEE5CB55}" type="slidenum"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0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5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63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DC3B1-C0FC-4D63-B5FA-185D7CF2CC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58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82C55-0EF7-4957-BEB3-F8B072795318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73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6C7BF-9784-413C-84EC-89177B039FD3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9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04B9EE7-16DE-4758-B9B2-822A9834518A}" type="slidenum"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0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4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B89B8-B722-4F42-86DD-913C3453967E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4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327D8-B136-479F-9B16-9DD859016925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1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DBFCF-16E8-408D-BDF8-06C6B22011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1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4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C60C1B-845F-4EF6-906C-1610387144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2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1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55CC-1EC0-4506-80EC-66B9C802882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198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28EF-BC0B-48BA-9635-BA1BF20A56D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346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28EF-BC0B-48BA-9635-BA1BF20A56D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7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28EF-BC0B-48BA-9635-BA1BF20A56D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02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28EF-BC0B-48BA-9635-BA1BF20A56D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87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28EF-BC0B-48BA-9635-BA1BF20A56D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408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28EF-BC0B-48BA-9635-BA1BF20A56D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6459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5EE4-4E51-41F1-99D7-28C85EBFBAB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752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5B83-9D52-4E1A-BF8E-C1CBF363C94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847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984250"/>
            <a:ext cx="9649883" cy="1443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1" y="6248401"/>
            <a:ext cx="2842684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842684" cy="455613"/>
          </a:xfrm>
        </p:spPr>
        <p:txBody>
          <a:bodyPr/>
          <a:lstStyle>
            <a:lvl1pPr>
              <a:defRPr/>
            </a:lvl1pPr>
          </a:lstStyle>
          <a:p>
            <a:fld id="{53D40ADD-280B-451A-8F08-20D5840BCC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139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984250"/>
            <a:ext cx="9649883" cy="1443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09601" y="6248401"/>
            <a:ext cx="2842684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842684" cy="455613"/>
          </a:xfrm>
        </p:spPr>
        <p:txBody>
          <a:bodyPr/>
          <a:lstStyle>
            <a:lvl1pPr>
              <a:defRPr/>
            </a:lvl1pPr>
          </a:lstStyle>
          <a:p>
            <a:fld id="{18EFF8CE-444D-4554-B396-3C6FA0AEBA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124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CFA5-5384-42C0-ADAE-3DF8435B60D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101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0616E-4F41-4B2D-A91F-3D74252E3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A0A26-E3B3-4A4C-8B5C-95CBB5552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348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20214-F1CB-48DF-A17B-CC0583763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788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82300-854A-4E10-94E7-6F1042303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201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0DADB-9181-402B-9825-723804F0B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427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221E0-EFA0-4FD6-A647-52683675A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868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707F6-8AA6-4CEE-B243-522E5F129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73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D7BFD-3D2C-43A0-9B9E-FD002E25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091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01E98-551C-4FF5-88AD-6756AAD73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586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87F95-5D0B-4D20-A9C7-A8ACB69DB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53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64E6-7BA8-4A10-966E-16544C4B8FB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588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CAD4C-4523-474E-B850-F5E28531A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294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9D4A8-0877-4F04-8239-409C40B74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72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49438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849438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C772F-7693-47A3-92E2-C5C470A47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C632-7B05-41C7-9230-AE3B134C067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55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5C81-0007-4810-ABA9-7916408DBE4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9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6B06-09D0-4A89-8497-4BB78354DED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71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F50D-BE51-42A3-9592-0810A0501B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91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093A-C879-4A4A-86BC-2B5B49C7B84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317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5219-4EEE-4FBB-B2FB-9EA45E170FA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51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28EF-BC0B-48BA-9635-BA1BF20A56D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008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064139-DD20-472C-9D31-B3C049549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3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nit_2\Chapter_10\Content\previews\10_18CalvinCycle_L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991600" cy="1905000"/>
          </a:xfrm>
        </p:spPr>
        <p:txBody>
          <a:bodyPr/>
          <a:lstStyle/>
          <a:p>
            <a:r>
              <a:rPr lang="en-US" altLang="en-US" sz="4000"/>
              <a:t>How do we know that plants make carbohydrates from just carbon dioxide water and light energy?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244850"/>
            <a:ext cx="7772400" cy="3460750"/>
          </a:xfrm>
        </p:spPr>
        <p:txBody>
          <a:bodyPr/>
          <a:lstStyle/>
          <a:p>
            <a:r>
              <a:rPr lang="en-US" altLang="en-US" sz="2400">
                <a:solidFill>
                  <a:schemeClr val="tx2"/>
                </a:solidFill>
              </a:rPr>
              <a:t>For example: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Jan Baptisa van Helmont (1648) </a:t>
            </a:r>
            <a:r>
              <a:rPr lang="en-US" altLang="en-US" sz="2400"/>
              <a:t>planted a willow branch weighing 5 pounds into 200 pounds of soil. After 4 years the tree weighed 169 lbs. and the soil was still nearly 200 lbs.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86200" y="2376489"/>
            <a:ext cx="314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Experiments!</a:t>
            </a:r>
          </a:p>
        </p:txBody>
      </p:sp>
    </p:spTree>
    <p:extLst>
      <p:ext uri="{BB962C8B-B14F-4D97-AF65-F5344CB8AC3E}">
        <p14:creationId xmlns:p14="http://schemas.microsoft.com/office/powerpoint/2010/main" val="2515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Steps of Photosynthesis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9906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DARK (light independent) Reactions or Calvin Cycle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133600" y="2514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58C1BA"/>
              </a:buClr>
              <a:buFontTx/>
              <a:buChar char="•"/>
            </a:pPr>
            <a:r>
              <a:rPr kumimoji="1" lang="en-US" altLang="en-US" sz="3200" dirty="0">
                <a:solidFill>
                  <a:prstClr val="white"/>
                </a:solidFill>
              </a:rPr>
              <a:t>CO</a:t>
            </a:r>
            <a:r>
              <a:rPr kumimoji="1" lang="en-US" altLang="en-US" sz="3200" baseline="-25000" dirty="0">
                <a:solidFill>
                  <a:prstClr val="white"/>
                </a:solidFill>
              </a:rPr>
              <a:t>2</a:t>
            </a:r>
            <a:r>
              <a:rPr kumimoji="1" lang="en-US" altLang="en-US" sz="3200" dirty="0">
                <a:solidFill>
                  <a:prstClr val="white"/>
                </a:solidFill>
              </a:rPr>
              <a:t> from atmosphere is joined </a:t>
            </a:r>
            <a:r>
              <a:rPr kumimoji="1" lang="en-US" altLang="en-US" sz="3200" dirty="0" smtClean="0">
                <a:solidFill>
                  <a:prstClr val="white"/>
                </a:solidFill>
              </a:rPr>
              <a:t>to </a:t>
            </a:r>
            <a:r>
              <a:rPr kumimoji="1" lang="en-US" altLang="en-US" sz="3200" dirty="0">
                <a:solidFill>
                  <a:prstClr val="white"/>
                </a:solidFill>
              </a:rPr>
              <a:t>form glucose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09800" y="4191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58C1BA"/>
              </a:buClr>
              <a:buFontTx/>
              <a:buChar char="•"/>
            </a:pPr>
            <a:r>
              <a:rPr kumimoji="1" lang="en-US" altLang="en-US" sz="3200">
                <a:solidFill>
                  <a:prstClr val="white"/>
                </a:solidFill>
              </a:rPr>
              <a:t>Glucose can be converted into other molecules with yummy flavors!</a:t>
            </a:r>
          </a:p>
        </p:txBody>
      </p:sp>
    </p:spTree>
    <p:extLst>
      <p:ext uri="{BB962C8B-B14F-4D97-AF65-F5344CB8AC3E}">
        <p14:creationId xmlns:p14="http://schemas.microsoft.com/office/powerpoint/2010/main" val="301069814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Light Independent Reactions </a:t>
            </a:r>
            <a:br>
              <a:rPr lang="en-US" altLang="en-US" sz="3600" b="1"/>
            </a:br>
            <a:r>
              <a:rPr lang="en-US" altLang="en-US" sz="3600" b="1"/>
              <a:t>aka Calvin Cycle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86868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dirty="0" smtClean="0"/>
              <a:t>Carbon from CO</a:t>
            </a:r>
            <a:r>
              <a:rPr lang="en-US" altLang="en-US" sz="2800" baseline="-25000" dirty="0"/>
              <a:t>2</a:t>
            </a:r>
            <a:r>
              <a:rPr lang="en-US" altLang="en-US" sz="2800" dirty="0" smtClean="0"/>
              <a:t> is </a:t>
            </a:r>
            <a:br>
              <a:rPr lang="en-US" altLang="en-US" sz="2800" dirty="0" smtClean="0"/>
            </a:br>
            <a:r>
              <a:rPr lang="en-US" altLang="en-US" sz="2800" dirty="0" smtClean="0"/>
              <a:t>converted to glucose</a:t>
            </a:r>
          </a:p>
          <a:p>
            <a:pPr>
              <a:buFontTx/>
              <a:buNone/>
            </a:pP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(ATP and NADPH </a:t>
            </a:r>
            <a:br>
              <a:rPr lang="en-US" altLang="en-US" sz="2800" dirty="0" smtClean="0"/>
            </a:br>
            <a:r>
              <a:rPr lang="en-US" altLang="en-US" sz="2800" dirty="0" smtClean="0"/>
              <a:t>drive the reduction </a:t>
            </a:r>
          </a:p>
          <a:p>
            <a:pPr>
              <a:buFontTx/>
              <a:buNone/>
            </a:pPr>
            <a:r>
              <a:rPr lang="en-US" altLang="en-US" sz="2800" dirty="0" smtClean="0"/>
              <a:t> of CO</a:t>
            </a:r>
            <a:r>
              <a:rPr lang="en-US" altLang="en-US" sz="2800" baseline="-25000" dirty="0"/>
              <a:t>2</a:t>
            </a:r>
            <a:r>
              <a:rPr lang="en-US" altLang="en-US" sz="2800" dirty="0" smtClean="0"/>
              <a:t> to C</a:t>
            </a:r>
            <a:r>
              <a:rPr lang="en-US" altLang="en-US" sz="2800" baseline="-25000" dirty="0"/>
              <a:t>6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/>
              <a:t>12</a:t>
            </a:r>
            <a:r>
              <a:rPr lang="en-US" altLang="en-US" sz="2800" dirty="0" smtClean="0"/>
              <a:t>O</a:t>
            </a:r>
            <a:r>
              <a:rPr lang="en-US" altLang="en-US" sz="2800" baseline="-25000" dirty="0"/>
              <a:t>6</a:t>
            </a:r>
            <a:r>
              <a:rPr lang="en-US" altLang="en-US" sz="2800" dirty="0" smtClean="0"/>
              <a:t>.) </a:t>
            </a: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5867400" y="1371599"/>
            <a:ext cx="5745480" cy="5199017"/>
            <a:chOff x="3408" y="1056"/>
            <a:chExt cx="2352" cy="2355"/>
          </a:xfrm>
        </p:grpSpPr>
        <p:pic>
          <p:nvPicPr>
            <p:cNvPr id="28677" name="Picture 4" descr="10_18CalvinCycle_L.jp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9"/>
            <a:stretch>
              <a:fillRect/>
            </a:stretch>
          </p:blipFill>
          <p:spPr bwMode="auto">
            <a:xfrm>
              <a:off x="3408" y="1056"/>
              <a:ext cx="2352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3408" y="1056"/>
              <a:ext cx="672" cy="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57856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682" y="309027"/>
            <a:ext cx="11162543" cy="1400530"/>
          </a:xfrm>
        </p:spPr>
        <p:txBody>
          <a:bodyPr/>
          <a:lstStyle/>
          <a:p>
            <a:r>
              <a:rPr lang="en-US" altLang="en-US" sz="3600" b="1" dirty="0"/>
              <a:t>Light Independent Reactions </a:t>
            </a:r>
            <a:r>
              <a:rPr lang="en-US" altLang="en-US" sz="3600" b="1" dirty="0" smtClean="0"/>
              <a:t>aka </a:t>
            </a:r>
            <a:r>
              <a:rPr lang="en-US" altLang="en-US" sz="3600" b="1" dirty="0"/>
              <a:t>Calvin Cycle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933509" cy="469609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800" dirty="0"/>
              <a:t>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is added to the 5-C sugar </a:t>
            </a:r>
            <a:r>
              <a:rPr lang="en-US" altLang="en-US" sz="2800" dirty="0" err="1"/>
              <a:t>RuBP</a:t>
            </a:r>
            <a:r>
              <a:rPr lang="en-US" altLang="en-US" sz="2800" dirty="0"/>
              <a:t> by the enzyme rubisco.</a:t>
            </a:r>
          </a:p>
          <a:p>
            <a:pPr>
              <a:buFontTx/>
              <a:buNone/>
            </a:pPr>
            <a:r>
              <a:rPr lang="en-US" altLang="en-US" sz="2800" dirty="0"/>
              <a:t>This unstable 6-C compound splits to two molecules of PGA or 3-phosphoglyceric acid.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PGA is converted to Glyceraldehyde 3-phosphate  (G3P), two of which bond to form glucose.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G3P is the 3-C sugar formed by three turns of the cycle.</a:t>
            </a:r>
          </a:p>
        </p:txBody>
      </p:sp>
    </p:spTree>
    <p:extLst>
      <p:ext uri="{BB962C8B-B14F-4D97-AF65-F5344CB8AC3E}">
        <p14:creationId xmlns:p14="http://schemas.microsoft.com/office/powerpoint/2010/main" val="418156743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Summary—Light Independent Reactions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    </a:t>
            </a:r>
          </a:p>
          <a:p>
            <a:pPr>
              <a:buFontTx/>
              <a:buNone/>
            </a:pPr>
            <a:r>
              <a:rPr lang="en-US" altLang="en-US" dirty="0" smtClean="0"/>
              <a:t>    </a:t>
            </a:r>
            <a:r>
              <a:rPr lang="en-US" altLang="en-US" sz="28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Overall input</a:t>
            </a:r>
          </a:p>
          <a:p>
            <a:pPr>
              <a:buFontTx/>
              <a:buNone/>
            </a:pPr>
            <a:r>
              <a:rPr lang="en-US" altLang="en-US" sz="28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            CO</a:t>
            </a:r>
            <a:r>
              <a:rPr lang="en-US" altLang="en-US" sz="2800" b="1" baseline="-30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 smtClean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           ATP, NADPH (from light reactions)</a:t>
            </a:r>
            <a:endParaRPr lang="en-US" altLang="en-US" sz="2800" dirty="0" smtClean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   Overall output</a:t>
            </a:r>
          </a:p>
          <a:p>
            <a:pPr>
              <a:buFontTx/>
              <a:buNone/>
            </a:pPr>
            <a:r>
              <a:rPr lang="en-US" altLang="en-US" sz="28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             glucose.</a:t>
            </a:r>
            <a:endParaRPr lang="en-US" altLang="en-US" sz="2800" dirty="0" smtClean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2560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5618" b="6844"/>
          <a:stretch>
            <a:fillRect/>
          </a:stretch>
        </p:blipFill>
        <p:spPr bwMode="auto">
          <a:xfrm>
            <a:off x="4343400" y="2209801"/>
            <a:ext cx="5791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686800" cy="1219200"/>
          </a:xfrm>
        </p:spPr>
        <p:txBody>
          <a:bodyPr/>
          <a:lstStyle/>
          <a:p>
            <a:pPr marL="860425" indent="-860425" eaLnBrk="1" hangingPunct="1"/>
            <a:r>
              <a:rPr lang="en-US" altLang="en-US" sz="4000"/>
              <a:t>Review: Photosynthesis uses light energy to make food molecules</a:t>
            </a: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4343400" y="3048001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Light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7239000" y="2667001"/>
            <a:ext cx="1143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Chloroplast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6172200" y="3810001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Photosystem II</a:t>
            </a:r>
            <a:br>
              <a:rPr lang="en-US" altLang="en-US" sz="1000" b="1">
                <a:solidFill>
                  <a:srgbClr val="000000"/>
                </a:solidFill>
              </a:rPr>
            </a:br>
            <a:r>
              <a:rPr lang="en-US" altLang="en-US" sz="1000" b="1">
                <a:solidFill>
                  <a:srgbClr val="000000"/>
                </a:solidFill>
              </a:rPr>
              <a:t>Electron transport chains Photosystem I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8305800" y="40386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CALVIN CYCLE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9220200" y="4191001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Stroma</a:t>
            </a: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 rot="1173851">
            <a:off x="6761163" y="4857978"/>
            <a:ext cx="762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Electrons</a:t>
            </a: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5943600" y="5943601"/>
            <a:ext cx="1676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LIGHT REACTIONS</a:t>
            </a:r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7848600" y="5943601"/>
            <a:ext cx="1676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CALVIN CYCLE</a:t>
            </a: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9525000" y="5105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Cellular respiration</a:t>
            </a:r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9525000" y="5424489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Cellulose</a:t>
            </a:r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9525000" y="5638801"/>
            <a:ext cx="990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Starch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9525000" y="5867400"/>
            <a:ext cx="990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Other organic compounds</a:t>
            </a:r>
          </a:p>
        </p:txBody>
      </p:sp>
      <p:sp>
        <p:nvSpPr>
          <p:cNvPr id="317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0"/>
            <a:ext cx="3276600" cy="2927350"/>
          </a:xfrm>
        </p:spPr>
        <p:txBody>
          <a:bodyPr/>
          <a:lstStyle/>
          <a:p>
            <a:pPr eaLnBrk="1" hangingPunct="1"/>
            <a:r>
              <a:rPr lang="en-US" altLang="en-US" smtClean="0"/>
              <a:t>A summary of the chemical processes of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17548151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PHOTOSYNTHESIS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38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2 Phases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Light-dependent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Light-independent reaction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Light-dependent:  converts light energy into chemical energy; produces ATP molecules to be used to fuel light-independent reaction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Light-independent:  uses ATP produced to make simple sugars.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82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0700" y="1219200"/>
            <a:ext cx="8610600" cy="51514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In most plants, photosynthesis occurs primarily in the leaves, in the chloroplasts</a:t>
            </a:r>
          </a:p>
          <a:p>
            <a:pPr eaLnBrk="1" hangingPunct="1"/>
            <a:r>
              <a:rPr lang="en-US" altLang="en-US" sz="2800" dirty="0"/>
              <a:t>A chloroplast contains: </a:t>
            </a:r>
          </a:p>
          <a:p>
            <a:pPr lvl="1" eaLnBrk="1" hangingPunct="1"/>
            <a:r>
              <a:rPr lang="en-US" altLang="en-US" sz="2800" dirty="0"/>
              <a:t>stroma, a fluid </a:t>
            </a:r>
          </a:p>
          <a:p>
            <a:pPr lvl="1" eaLnBrk="1" hangingPunct="1"/>
            <a:r>
              <a:rPr lang="en-US" altLang="en-US" sz="2800" dirty="0"/>
              <a:t>grana, stacks of thylakoids </a:t>
            </a:r>
          </a:p>
          <a:p>
            <a:pPr eaLnBrk="1" hangingPunct="1"/>
            <a:r>
              <a:rPr lang="en-US" altLang="en-US" sz="2800" dirty="0"/>
              <a:t>The thylakoids contain chlorophyll</a:t>
            </a:r>
          </a:p>
          <a:p>
            <a:pPr lvl="1" eaLnBrk="1" hangingPunct="1"/>
            <a:r>
              <a:rPr lang="en-US" altLang="en-US" sz="2800" dirty="0"/>
              <a:t>Chlorophyll is the green pigment that captures light for photosynthesis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915400" cy="503238"/>
          </a:xfrm>
        </p:spPr>
        <p:txBody>
          <a:bodyPr/>
          <a:lstStyle/>
          <a:p>
            <a:pPr marL="687388" indent="-687388"/>
            <a:r>
              <a:rPr lang="en-US" altLang="en-US" sz="3600"/>
              <a:t>Photosynthesis occurs in chloroplasts</a:t>
            </a:r>
          </a:p>
        </p:txBody>
      </p:sp>
    </p:spTree>
    <p:extLst>
      <p:ext uri="{BB962C8B-B14F-4D97-AF65-F5344CB8AC3E}">
        <p14:creationId xmlns:p14="http://schemas.microsoft.com/office/powerpoint/2010/main" val="233372163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3"/>
          <a:stretch>
            <a:fillRect/>
          </a:stretch>
        </p:blipFill>
        <p:spPr bwMode="auto">
          <a:xfrm>
            <a:off x="2675226" y="1208882"/>
            <a:ext cx="7315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8600"/>
            <a:ext cx="8534400" cy="40011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mtClean="0"/>
              <a:t>The location and structure of chloroplasts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840288" y="1392238"/>
            <a:ext cx="21701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LEAF CROSS SECTION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7950200" y="1447801"/>
            <a:ext cx="18034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MESOPHYLL CELL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3810000" y="1752601"/>
            <a:ext cx="6477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LEAF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086601" y="1330326"/>
            <a:ext cx="1171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 dirty="0">
                <a:solidFill>
                  <a:prstClr val="black"/>
                </a:solidFill>
              </a:rPr>
              <a:t>Chloroplast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7086601" y="2333625"/>
            <a:ext cx="93807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200" b="1">
                <a:solidFill>
                  <a:prstClr val="white"/>
                </a:solidFill>
              </a:rPr>
              <a:t>Mesophyll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5029200" y="3983038"/>
            <a:ext cx="1536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CHLOROPLAST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6858001" y="3962401"/>
            <a:ext cx="20224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Intermembrane space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8921174" y="4472385"/>
            <a:ext cx="1082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 dirty="0">
                <a:solidFill>
                  <a:prstClr val="black"/>
                </a:solidFill>
              </a:rPr>
              <a:t>Outer</a:t>
            </a:r>
          </a:p>
          <a:p>
            <a:pPr defTabSz="457200">
              <a:lnSpc>
                <a:spcPct val="90000"/>
              </a:lnSpc>
            </a:pPr>
            <a:r>
              <a:rPr lang="en-US" altLang="en-US" sz="1400" b="1" dirty="0">
                <a:solidFill>
                  <a:prstClr val="black"/>
                </a:solidFill>
              </a:rPr>
              <a:t>membrane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8873116" y="5314156"/>
            <a:ext cx="1082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 dirty="0">
                <a:solidFill>
                  <a:prstClr val="black"/>
                </a:solidFill>
              </a:rPr>
              <a:t>Inner</a:t>
            </a:r>
            <a:r>
              <a:rPr lang="en-US" altLang="en-US" sz="1400" b="1" dirty="0">
                <a:solidFill>
                  <a:prstClr val="white"/>
                </a:solidFill>
              </a:rPr>
              <a:t/>
            </a:r>
            <a:br>
              <a:rPr lang="en-US" altLang="en-US" sz="1400" b="1" dirty="0">
                <a:solidFill>
                  <a:prstClr val="white"/>
                </a:solidFill>
              </a:rPr>
            </a:br>
            <a:r>
              <a:rPr lang="en-US" altLang="en-US" sz="1400" b="1" dirty="0">
                <a:solidFill>
                  <a:prstClr val="black"/>
                </a:solidFill>
              </a:rPr>
              <a:t>membrane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7391401" y="6172201"/>
            <a:ext cx="10144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Thylakoid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6248401" y="6096001"/>
            <a:ext cx="796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Stroma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5410200" y="5410201"/>
            <a:ext cx="8651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Granum</a:t>
            </a:r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4249738" y="5996350"/>
            <a:ext cx="796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Stroma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3048000" y="5943601"/>
            <a:ext cx="6985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400" b="1">
                <a:solidFill>
                  <a:prstClr val="white"/>
                </a:solidFill>
              </a:rPr>
              <a:t>Grana</a:t>
            </a:r>
          </a:p>
        </p:txBody>
      </p:sp>
      <p:sp>
        <p:nvSpPr>
          <p:cNvPr id="12307" name="AutoShape 20"/>
          <p:cNvSpPr>
            <a:spLocks/>
          </p:cNvSpPr>
          <p:nvPr/>
        </p:nvSpPr>
        <p:spPr bwMode="auto">
          <a:xfrm>
            <a:off x="7010400" y="2057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7874000" y="1635125"/>
            <a:ext cx="660400" cy="7270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309" name="Line 22"/>
          <p:cNvSpPr>
            <a:spLocks noChangeShapeType="1"/>
          </p:cNvSpPr>
          <p:nvPr/>
        </p:nvSpPr>
        <p:spPr bwMode="auto">
          <a:xfrm>
            <a:off x="7696200" y="42672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310" name="Line 23"/>
          <p:cNvSpPr>
            <a:spLocks noChangeShapeType="1"/>
          </p:cNvSpPr>
          <p:nvPr/>
        </p:nvSpPr>
        <p:spPr bwMode="auto">
          <a:xfrm flipH="1">
            <a:off x="8285019" y="4648200"/>
            <a:ext cx="636155" cy="394854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311" name="Line 24"/>
          <p:cNvSpPr>
            <a:spLocks noChangeShapeType="1"/>
          </p:cNvSpPr>
          <p:nvPr/>
        </p:nvSpPr>
        <p:spPr bwMode="auto">
          <a:xfrm flipH="1" flipV="1">
            <a:off x="8077200" y="5257800"/>
            <a:ext cx="761279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313" name="Line 26"/>
          <p:cNvSpPr>
            <a:spLocks noChangeShapeType="1"/>
          </p:cNvSpPr>
          <p:nvPr/>
        </p:nvSpPr>
        <p:spPr bwMode="auto">
          <a:xfrm flipH="1" flipV="1">
            <a:off x="7467600" y="5562600"/>
            <a:ext cx="2286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314" name="AutoShape 27"/>
          <p:cNvSpPr>
            <a:spLocks/>
          </p:cNvSpPr>
          <p:nvPr/>
        </p:nvSpPr>
        <p:spPr bwMode="auto">
          <a:xfrm>
            <a:off x="7391400" y="5486400"/>
            <a:ext cx="76200" cy="76200"/>
          </a:xfrm>
          <a:prstGeom prst="rightBrace">
            <a:avLst>
              <a:gd name="adj1" fmla="val 0"/>
              <a:gd name="adj2" fmla="val 41667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315" name="Line 28"/>
          <p:cNvSpPr>
            <a:spLocks noChangeShapeType="1"/>
          </p:cNvSpPr>
          <p:nvPr/>
        </p:nvSpPr>
        <p:spPr bwMode="auto">
          <a:xfrm flipV="1">
            <a:off x="6858000" y="55626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316" name="Line 29"/>
          <p:cNvSpPr>
            <a:spLocks noChangeShapeType="1"/>
          </p:cNvSpPr>
          <p:nvPr/>
        </p:nvSpPr>
        <p:spPr bwMode="auto">
          <a:xfrm flipV="1">
            <a:off x="6248400" y="5410200"/>
            <a:ext cx="533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317" name="AutoShape 30"/>
          <p:cNvSpPr>
            <a:spLocks/>
          </p:cNvSpPr>
          <p:nvPr/>
        </p:nvSpPr>
        <p:spPr bwMode="auto">
          <a:xfrm rot="10800000">
            <a:off x="6781800" y="5257800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318" name="Line 31"/>
          <p:cNvSpPr>
            <a:spLocks noChangeShapeType="1"/>
          </p:cNvSpPr>
          <p:nvPr/>
        </p:nvSpPr>
        <p:spPr bwMode="auto">
          <a:xfrm flipH="1" flipV="1">
            <a:off x="3962400" y="5410200"/>
            <a:ext cx="304800" cy="6096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319" name="Line 32"/>
          <p:cNvSpPr>
            <a:spLocks noChangeShapeType="1"/>
          </p:cNvSpPr>
          <p:nvPr/>
        </p:nvSpPr>
        <p:spPr bwMode="auto">
          <a:xfrm flipH="1" flipV="1">
            <a:off x="3048000" y="5410200"/>
            <a:ext cx="304800" cy="5334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320" name="Line 33"/>
          <p:cNvSpPr>
            <a:spLocks noChangeShapeType="1"/>
          </p:cNvSpPr>
          <p:nvPr/>
        </p:nvSpPr>
        <p:spPr bwMode="auto">
          <a:xfrm flipV="1">
            <a:off x="3352800" y="5410200"/>
            <a:ext cx="228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2803621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8610600" cy="2012950"/>
          </a:xfrm>
        </p:spPr>
        <p:txBody>
          <a:bodyPr/>
          <a:lstStyle/>
          <a:p>
            <a:r>
              <a:rPr lang="en-US" altLang="en-US" sz="2400"/>
              <a:t>Photosynthesis is the process by which autotrophic organisms use light energy to make sugar and oxygen gas from carbon dioxide and water 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828800" y="533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7388" indent="-6873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>AN OVERVIEW OF PHOTOSYNTHESIS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5"/>
          <a:stretch>
            <a:fillRect/>
          </a:stretch>
        </p:blipFill>
        <p:spPr bwMode="auto">
          <a:xfrm>
            <a:off x="1752600" y="4114800"/>
            <a:ext cx="868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275014" y="5162550"/>
            <a:ext cx="808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>
                <a:latin typeface="Arial" panose="020B0604020202020204" pitchFamily="34" charset="0"/>
              </a:rPr>
              <a:t>Carbon</a:t>
            </a:r>
            <a:br>
              <a:rPr lang="en-US" altLang="en-US" sz="1400" b="1">
                <a:latin typeface="Arial" panose="020B0604020202020204" pitchFamily="34" charset="0"/>
              </a:rPr>
            </a:br>
            <a:r>
              <a:rPr lang="en-US" altLang="en-US" sz="1400" b="1">
                <a:latin typeface="Arial" panose="020B0604020202020204" pitchFamily="34" charset="0"/>
              </a:rPr>
              <a:t>dioxide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4343401" y="5162551"/>
            <a:ext cx="6778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781801" y="5162551"/>
            <a:ext cx="8858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8151813" y="5162550"/>
            <a:ext cx="8366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>
                <a:latin typeface="Arial" panose="020B0604020202020204" pitchFamily="34" charset="0"/>
              </a:rPr>
              <a:t>Oxygen</a:t>
            </a:r>
            <a:br>
              <a:rPr lang="en-US" altLang="en-US" sz="1400" b="1">
                <a:latin typeface="Arial" panose="020B0604020202020204" pitchFamily="34" charset="0"/>
              </a:rPr>
            </a:br>
            <a:r>
              <a:rPr lang="en-US" altLang="en-US" sz="1400" b="1">
                <a:latin typeface="Arial" panose="020B0604020202020204" pitchFamily="34" charset="0"/>
              </a:rPr>
              <a:t>gas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5029200" y="5486401"/>
            <a:ext cx="18240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>
                <a:latin typeface="Arial" panose="020B0604020202020204" pitchFamily="34" charset="0"/>
              </a:rPr>
              <a:t>PHOTOSYNTHESIS</a:t>
            </a:r>
          </a:p>
        </p:txBody>
      </p:sp>
    </p:spTree>
    <p:extLst>
      <p:ext uri="{BB962C8B-B14F-4D97-AF65-F5344CB8AC3E}">
        <p14:creationId xmlns:p14="http://schemas.microsoft.com/office/powerpoint/2010/main" val="192890937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524001" y="3048000"/>
            <a:ext cx="44735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The Calvin cycle makes sugar from carbon dioxide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Arial" panose="020B0604020202020204" pitchFamily="34" charset="0"/>
              </a:rPr>
              <a:t>ATP from the light reactions provides the energy for sugar synthesis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Arial" panose="020B0604020202020204" pitchFamily="34" charset="0"/>
              </a:rPr>
              <a:t>The NADPH produced by the light reactions provides the electrons for the reduction of carbon dioxide to glucose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505" b="5000"/>
          <a:stretch>
            <a:fillRect/>
          </a:stretch>
        </p:blipFill>
        <p:spPr bwMode="auto">
          <a:xfrm>
            <a:off x="5786438" y="990600"/>
            <a:ext cx="4830762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5578475" y="1352550"/>
            <a:ext cx="6810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Light</a:t>
            </a:r>
            <a:endParaRPr lang="en-US" altLang="en-US" sz="1600" b="1" baseline="300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7545388" y="1311275"/>
            <a:ext cx="13128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>
                <a:solidFill>
                  <a:srgbClr val="92D050"/>
                </a:solidFill>
                <a:latin typeface="Arial" panose="020B0604020202020204" pitchFamily="34" charset="0"/>
              </a:rPr>
              <a:t>Chloroplast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6473825" y="3146425"/>
            <a:ext cx="10874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Light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reactions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8936038" y="2992438"/>
            <a:ext cx="793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cycle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7613651" y="2241550"/>
            <a:ext cx="8366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NADP</a:t>
            </a:r>
            <a:r>
              <a:rPr lang="en-US" altLang="en-US" sz="1600" b="1" baseline="30000" dirty="0">
                <a:solidFill>
                  <a:schemeClr val="bg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</a:t>
            </a:r>
            <a:endParaRPr lang="en-US" alt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7737476" y="2544763"/>
            <a:ext cx="612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ADP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+ P</a:t>
            </a:r>
          </a:p>
        </p:txBody>
      </p:sp>
      <p:sp>
        <p:nvSpPr>
          <p:cNvPr id="36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990600"/>
            <a:ext cx="37338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light reactions convert solar energy to chemical energy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Produce ATP &amp; NADPH</a:t>
            </a:r>
          </a:p>
          <a:p>
            <a:pPr lvl="1"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endParaRPr lang="en-US" altLang="en-US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en-US" sz="1600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1828800" y="152400"/>
            <a:ext cx="851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>AN OVERVIEW OF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411282443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3" autoUpdateAnimBg="0"/>
      <p:bldP spid="107526" grpId="0" autoUpdateAnimBg="0"/>
      <p:bldP spid="107527" grpId="0" autoUpdateAnimBg="0"/>
      <p:bldP spid="107528" grpId="0" autoUpdateAnimBg="0"/>
      <p:bldP spid="107529" grpId="0" autoUpdateAnimBg="0"/>
      <p:bldP spid="107530" grpId="0" autoUpdateAnimBg="0"/>
      <p:bldP spid="10753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Steps of 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8909" y="1292066"/>
            <a:ext cx="7772400" cy="11223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Light hits reaction centers of chlorophyll, found in </a:t>
            </a:r>
            <a:r>
              <a:rPr lang="en-US" altLang="en-US" sz="2800" dirty="0" smtClean="0"/>
              <a:t>chloroplasts in thylakoid</a:t>
            </a:r>
            <a:endParaRPr lang="en-US" altLang="en-US" sz="28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820091" y="2308542"/>
            <a:ext cx="7772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58C1BA"/>
              </a:buClr>
              <a:buFontTx/>
              <a:buChar char="•"/>
            </a:pPr>
            <a:r>
              <a:rPr kumimoji="1" lang="en-US" altLang="en-US" sz="3200" dirty="0">
                <a:solidFill>
                  <a:prstClr val="white"/>
                </a:solidFill>
              </a:rPr>
              <a:t>Chlorophyll </a:t>
            </a:r>
            <a:r>
              <a:rPr kumimoji="1" lang="en-US" altLang="en-US" sz="3200" dirty="0" smtClean="0">
                <a:solidFill>
                  <a:prstClr val="white"/>
                </a:solidFill>
              </a:rPr>
              <a:t>vibrates when light strikes it </a:t>
            </a:r>
            <a:r>
              <a:rPr kumimoji="1" lang="en-US" altLang="en-US" sz="3200" dirty="0">
                <a:solidFill>
                  <a:prstClr val="white"/>
                </a:solidFill>
              </a:rPr>
              <a:t>and causes water to break apart.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828800" y="3253777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58C1BA"/>
              </a:buClr>
              <a:buFontTx/>
              <a:buChar char="•"/>
            </a:pPr>
            <a:r>
              <a:rPr kumimoji="1" lang="en-US" altLang="en-US" sz="3200" dirty="0">
                <a:solidFill>
                  <a:prstClr val="white"/>
                </a:solidFill>
              </a:rPr>
              <a:t>Oxygen is released into air</a:t>
            </a:r>
          </a:p>
          <a:p>
            <a:pPr defTabSz="457200" eaLnBrk="1" hangingPunct="1">
              <a:spcBef>
                <a:spcPct val="20000"/>
              </a:spcBef>
              <a:buClr>
                <a:srgbClr val="58C1BA"/>
              </a:buClr>
              <a:buFontTx/>
              <a:buChar char="•"/>
            </a:pPr>
            <a:endParaRPr kumimoji="1" lang="en-US" altLang="en-US" sz="3200" dirty="0">
              <a:solidFill>
                <a:prstClr val="white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828800" y="4270253"/>
            <a:ext cx="7848600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58C1BA"/>
              </a:buClr>
              <a:buFontTx/>
              <a:buChar char="•"/>
            </a:pPr>
            <a:r>
              <a:rPr kumimoji="1" lang="en-US" altLang="en-US" sz="3200" dirty="0">
                <a:solidFill>
                  <a:prstClr val="white"/>
                </a:solidFill>
              </a:rPr>
              <a:t>Hydrogen remains in chloroplast  attached to NADPH</a:t>
            </a:r>
          </a:p>
          <a:p>
            <a:pPr defTabSz="457200" eaLnBrk="1" hangingPunct="1">
              <a:spcBef>
                <a:spcPct val="20000"/>
              </a:spcBef>
              <a:buClr>
                <a:srgbClr val="58C1BA"/>
              </a:buClr>
              <a:buFontTx/>
              <a:buChar char="•"/>
            </a:pPr>
            <a:r>
              <a:rPr kumimoji="1" lang="en-US" altLang="en-US" sz="3200" dirty="0">
                <a:solidFill>
                  <a:prstClr val="white"/>
                </a:solidFill>
              </a:rPr>
              <a:t>“THE LIGHT REACTION”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4411" y="4732412"/>
            <a:ext cx="351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 ATP is made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776706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  <p:bldP spid="17414" grpId="0" autoUpdateAnimBg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1082" r="1712" b="3078"/>
          <a:stretch>
            <a:fillRect/>
          </a:stretch>
        </p:blipFill>
        <p:spPr bwMode="auto">
          <a:xfrm>
            <a:off x="4572001" y="838200"/>
            <a:ext cx="5222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 rot="16697291">
            <a:off x="5056967" y="5072534"/>
            <a:ext cx="6270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000" b="1">
                <a:solidFill>
                  <a:prstClr val="white"/>
                </a:solidFill>
              </a:rPr>
              <a:t>Photon</a:t>
            </a:r>
            <a:endParaRPr lang="en-US" altLang="en-US" sz="1000" b="1" i="1">
              <a:solidFill>
                <a:prstClr val="white"/>
              </a:solidFill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2369800" y="3786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endParaRPr lang="en-US" altLang="en-US" sz="2400">
              <a:solidFill>
                <a:prstClr val="white"/>
              </a:solidFill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 rot="4918089">
            <a:off x="7952567" y="3759672"/>
            <a:ext cx="6270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altLang="en-US" sz="1000" b="1">
                <a:solidFill>
                  <a:prstClr val="white"/>
                </a:solidFill>
              </a:rPr>
              <a:t>Photon</a:t>
            </a:r>
            <a:endParaRPr lang="en-US" altLang="en-US" sz="1000" b="1" i="1">
              <a:solidFill>
                <a:prstClr val="white"/>
              </a:solidFill>
            </a:endParaRP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5794375" y="5597526"/>
            <a:ext cx="12509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lnSpc>
                <a:spcPct val="90000"/>
              </a:lnSpc>
            </a:pPr>
            <a:r>
              <a:rPr lang="en-US" altLang="en-US" sz="1200" b="1">
                <a:solidFill>
                  <a:prstClr val="white"/>
                </a:solidFill>
              </a:rPr>
              <a:t>Water-splitting</a:t>
            </a:r>
          </a:p>
          <a:p>
            <a:pPr algn="ctr" defTabSz="457200">
              <a:lnSpc>
                <a:spcPct val="90000"/>
              </a:lnSpc>
            </a:pPr>
            <a:r>
              <a:rPr lang="en-US" altLang="en-US" sz="1200" b="1">
                <a:solidFill>
                  <a:prstClr val="white"/>
                </a:solidFill>
              </a:rPr>
              <a:t>photosystem</a:t>
            </a:r>
            <a:endParaRPr lang="en-US" altLang="en-US" sz="1200" b="1" i="1">
              <a:solidFill>
                <a:prstClr val="white"/>
              </a:solidFill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7537801" y="5638800"/>
            <a:ext cx="153599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lnSpc>
                <a:spcPct val="90000"/>
              </a:lnSpc>
            </a:pPr>
            <a:r>
              <a:rPr lang="en-US" altLang="en-US" sz="1200" b="1">
                <a:solidFill>
                  <a:prstClr val="white"/>
                </a:solidFill>
              </a:rPr>
              <a:t>NADPH-producing</a:t>
            </a:r>
          </a:p>
          <a:p>
            <a:pPr algn="ctr" defTabSz="457200">
              <a:lnSpc>
                <a:spcPct val="90000"/>
              </a:lnSpc>
            </a:pPr>
            <a:r>
              <a:rPr lang="en-US" altLang="en-US" sz="1200" b="1">
                <a:solidFill>
                  <a:prstClr val="white"/>
                </a:solidFill>
              </a:rPr>
              <a:t>photosystem</a:t>
            </a:r>
            <a:endParaRPr lang="en-US" altLang="en-US" sz="1200" b="1" i="1">
              <a:solidFill>
                <a:prstClr val="white"/>
              </a:solidFill>
            </a:endParaRP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7004835" y="3948113"/>
            <a:ext cx="48103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lnSpc>
                <a:spcPct val="90000"/>
              </a:lnSpc>
            </a:pPr>
            <a:r>
              <a:rPr lang="en-US" altLang="en-US" sz="1200" b="1">
                <a:solidFill>
                  <a:prstClr val="white"/>
                </a:solidFill>
              </a:rPr>
              <a:t>ATP</a:t>
            </a:r>
          </a:p>
          <a:p>
            <a:pPr algn="ctr" defTabSz="457200">
              <a:lnSpc>
                <a:spcPct val="90000"/>
              </a:lnSpc>
            </a:pPr>
            <a:r>
              <a:rPr lang="en-US" altLang="en-US" sz="1200" b="1">
                <a:solidFill>
                  <a:prstClr val="white"/>
                </a:solidFill>
              </a:rPr>
              <a:t>mill</a:t>
            </a:r>
            <a:endParaRPr lang="en-US" altLang="en-US" sz="1200" b="1" i="1">
              <a:solidFill>
                <a:prstClr val="white"/>
              </a:solidFill>
            </a:endParaRPr>
          </a:p>
        </p:txBody>
      </p:sp>
      <p:sp>
        <p:nvSpPr>
          <p:cNvPr id="174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2667000" cy="32829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Two types of photosystems cooperate in the 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142734053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9" grpId="0" autoUpdateAnimBg="0"/>
      <p:bldP spid="115720" grpId="0" autoUpdateAnimBg="0"/>
      <p:bldP spid="115721" grpId="0" autoUpdateAnimBg="0"/>
      <p:bldP spid="1157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4"/>
          <p:cNvGrpSpPr>
            <a:grpSpLocks/>
          </p:cNvGrpSpPr>
          <p:nvPr/>
        </p:nvGrpSpPr>
        <p:grpSpPr bwMode="auto">
          <a:xfrm>
            <a:off x="1828656" y="1997359"/>
            <a:ext cx="8534400" cy="4465381"/>
            <a:chOff x="205" y="910"/>
            <a:chExt cx="5376" cy="3212"/>
          </a:xfrm>
        </p:grpSpPr>
        <p:pic>
          <p:nvPicPr>
            <p:cNvPr id="184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8"/>
            <a:stretch>
              <a:fillRect/>
            </a:stretch>
          </p:blipFill>
          <p:spPr bwMode="auto">
            <a:xfrm>
              <a:off x="205" y="910"/>
              <a:ext cx="537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720" y="1584"/>
              <a:ext cx="115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lnSpc>
                  <a:spcPct val="90000"/>
                </a:lnSpc>
              </a:pPr>
              <a:r>
                <a:rPr lang="en-US" altLang="en-US" sz="1200" b="1" dirty="0">
                  <a:solidFill>
                    <a:prstClr val="white"/>
                  </a:solidFill>
                </a:rPr>
                <a:t>Primary</a:t>
              </a:r>
              <a:br>
                <a:rPr lang="en-US" altLang="en-US" sz="1200" b="1" dirty="0">
                  <a:solidFill>
                    <a:prstClr val="white"/>
                  </a:solidFill>
                </a:rPr>
              </a:br>
              <a:r>
                <a:rPr lang="en-US" altLang="en-US" sz="1200" b="1" dirty="0">
                  <a:solidFill>
                    <a:prstClr val="white"/>
                  </a:solidFill>
                </a:rPr>
                <a:t>electron acceptor</a:t>
              </a: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072" y="1200"/>
              <a:ext cx="115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lnSpc>
                  <a:spcPct val="90000"/>
                </a:lnSpc>
              </a:pPr>
              <a:r>
                <a:rPr lang="en-US" altLang="en-US" sz="1200" b="1" dirty="0">
                  <a:solidFill>
                    <a:prstClr val="white"/>
                  </a:solidFill>
                </a:rPr>
                <a:t>Primary</a:t>
              </a:r>
              <a:br>
                <a:rPr lang="en-US" altLang="en-US" sz="1200" b="1" dirty="0">
                  <a:solidFill>
                    <a:prstClr val="white"/>
                  </a:solidFill>
                </a:rPr>
              </a:br>
              <a:r>
                <a:rPr lang="en-US" altLang="en-US" sz="1200" b="1" dirty="0">
                  <a:solidFill>
                    <a:prstClr val="white"/>
                  </a:solidFill>
                </a:rPr>
                <a:t>electron acceptor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 rot="2168874">
              <a:off x="2112" y="1956"/>
              <a:ext cx="13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lnSpc>
                  <a:spcPct val="90000"/>
                </a:lnSpc>
              </a:pPr>
              <a:r>
                <a:rPr lang="en-US" altLang="en-US" sz="1200" b="1">
                  <a:solidFill>
                    <a:prstClr val="white"/>
                  </a:solidFill>
                </a:rPr>
                <a:t>Electron transport chain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 rot="2168874">
              <a:off x="3960" y="1140"/>
              <a:ext cx="110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lnSpc>
                  <a:spcPct val="90000"/>
                </a:lnSpc>
              </a:pPr>
              <a:r>
                <a:rPr lang="en-US" altLang="en-US" sz="1200" b="1" dirty="0">
                  <a:solidFill>
                    <a:prstClr val="black"/>
                  </a:solidFill>
                </a:rPr>
                <a:t>Electron transport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4512" y="2592"/>
              <a:ext cx="72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lnSpc>
                  <a:spcPct val="90000"/>
                </a:lnSpc>
              </a:pPr>
              <a:r>
                <a:rPr lang="en-US" altLang="en-US" sz="1200" b="1">
                  <a:solidFill>
                    <a:prstClr val="white"/>
                  </a:solidFill>
                </a:rPr>
                <a:t>Photons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504" y="3936"/>
              <a:ext cx="13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lnSpc>
                  <a:spcPct val="90000"/>
                </a:lnSpc>
              </a:pPr>
              <a:r>
                <a:rPr lang="en-US" altLang="en-US" sz="1200" b="1" dirty="0">
                  <a:solidFill>
                    <a:prstClr val="white"/>
                  </a:solidFill>
                </a:rPr>
                <a:t>PHOTOSYSTEM I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672" y="3936"/>
              <a:ext cx="13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lnSpc>
                  <a:spcPct val="90000"/>
                </a:lnSpc>
              </a:pPr>
              <a:r>
                <a:rPr lang="en-US" altLang="en-US" sz="1200" b="1" dirty="0">
                  <a:solidFill>
                    <a:prstClr val="white"/>
                  </a:solidFill>
                </a:rPr>
                <a:t>PHOTOSYSTEM II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077" y="3920"/>
              <a:ext cx="100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lnSpc>
                  <a:spcPct val="90000"/>
                </a:lnSpc>
              </a:pPr>
              <a:r>
                <a:rPr lang="en-US" altLang="en-US" sz="1200" b="1" dirty="0">
                  <a:solidFill>
                    <a:prstClr val="white"/>
                  </a:solidFill>
                </a:rPr>
                <a:t>chemiosmosis</a:t>
              </a:r>
            </a:p>
          </p:txBody>
        </p:sp>
      </p:grp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1"/>
            <a:ext cx="8534400" cy="1697901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4000"/>
              <a:t>Noncyclic Photophosphorylation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z="2800"/>
              <a:t>Photosystem II regains electrons by splitting water, leaving O</a:t>
            </a:r>
            <a:r>
              <a:rPr lang="en-US" altLang="en-US" sz="2800" baseline="-25000"/>
              <a:t>2</a:t>
            </a:r>
            <a:r>
              <a:rPr lang="en-US" altLang="en-US" sz="2800"/>
              <a:t> gas as a by-product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140" y="2730882"/>
            <a:ext cx="1828959" cy="487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861" y="2185124"/>
            <a:ext cx="1828959" cy="487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9302" y="3580817"/>
            <a:ext cx="1292464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768" y="3182091"/>
            <a:ext cx="1292464" cy="493819"/>
          </a:xfrm>
          <a:prstGeom prst="rect">
            <a:avLst/>
          </a:prstGeom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 rot="2168874">
            <a:off x="4940830" y="3258821"/>
            <a:ext cx="1752600" cy="25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lnSpc>
                <a:spcPct val="90000"/>
              </a:lnSpc>
            </a:pPr>
            <a:r>
              <a:rPr lang="en-US" altLang="en-US" sz="1200" b="1" dirty="0">
                <a:solidFill>
                  <a:prstClr val="black"/>
                </a:solidFill>
              </a:rPr>
              <a:t>Electron transport</a:t>
            </a:r>
          </a:p>
        </p:txBody>
      </p:sp>
    </p:spTree>
    <p:extLst>
      <p:ext uri="{BB962C8B-B14F-4D97-AF65-F5344CB8AC3E}">
        <p14:creationId xmlns:p14="http://schemas.microsoft.com/office/powerpoint/2010/main" val="102616275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2369800" y="3786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1866" r="1311" b="5225"/>
          <a:stretch>
            <a:fillRect/>
          </a:stretch>
        </p:blipFill>
        <p:spPr bwMode="auto">
          <a:xfrm>
            <a:off x="2057400" y="973138"/>
            <a:ext cx="8382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2178051" y="5991225"/>
            <a:ext cx="80021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2 H</a:t>
            </a:r>
            <a:r>
              <a:rPr lang="en-US" altLang="en-US" sz="1200" b="1" baseline="30000">
                <a:solidFill>
                  <a:srgbClr val="000000"/>
                </a:solidFill>
                <a:sym typeface="Symbol" panose="05050102010706020507" pitchFamily="18" charset="2"/>
              </a:rPr>
              <a:t> </a:t>
            </a:r>
            <a:r>
              <a:rPr lang="en-US" altLang="en-US" sz="1200" b="1">
                <a:solidFill>
                  <a:srgbClr val="000000"/>
                </a:solidFill>
              </a:rPr>
              <a:t>+ </a:t>
            </a:r>
            <a:r>
              <a:rPr lang="en-US" altLang="en-US" sz="1200" b="1" baseline="30000">
                <a:solidFill>
                  <a:srgbClr val="000000"/>
                </a:solidFill>
              </a:rPr>
              <a:t>1</a:t>
            </a:r>
            <a:r>
              <a:rPr lang="en-US" altLang="en-US" sz="1200" b="1">
                <a:solidFill>
                  <a:srgbClr val="000000"/>
                </a:solidFill>
              </a:rPr>
              <a:t>/</a:t>
            </a:r>
            <a:r>
              <a:rPr lang="en-US" altLang="en-US" sz="1200" b="1" baseline="-25000">
                <a:solidFill>
                  <a:srgbClr val="000000"/>
                </a:solidFill>
              </a:rPr>
              <a:t>2</a:t>
            </a: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3592513" y="5638801"/>
            <a:ext cx="12509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Water-splitting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photosystem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3723964" y="4724401"/>
            <a:ext cx="10166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Reaction-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center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chlorophyll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2660651" y="3429000"/>
            <a:ext cx="56297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Light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3779838" y="1828801"/>
            <a:ext cx="831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Primary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electron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acceptor</a:t>
            </a:r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5794375" y="1635126"/>
            <a:ext cx="768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Energy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to make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 rot="1563917">
            <a:off x="4977477" y="3231472"/>
            <a:ext cx="196399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Electron transport chain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7734300" y="3886201"/>
            <a:ext cx="831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Primary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electron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acceptor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7742238" y="1066801"/>
            <a:ext cx="831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Primary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electron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acceptor</a:t>
            </a: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7429851" y="4857750"/>
            <a:ext cx="153599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NADPH-producing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photosystem</a:t>
            </a: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9116514" y="2638425"/>
            <a:ext cx="56297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Light</a:t>
            </a:r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9385845" y="1114425"/>
            <a:ext cx="67518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NADP</a:t>
            </a:r>
            <a:r>
              <a:rPr lang="en-US" altLang="en-US" sz="1200" b="1" baseline="30000">
                <a:solidFill>
                  <a:srgbClr val="000000"/>
                </a:solidFill>
                <a:sym typeface="Symbol" panose="05050102010706020507" pitchFamily="18" charset="2"/>
              </a:rPr>
              <a:t>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2895600" y="4876800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28956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5410200" y="2057400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5410200" y="205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8610600" y="1828800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8610600" y="18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2550" name="Rectangle 2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C5031A"/>
                </a:solidFill>
              </a:rPr>
              <a:t>How the Light Reactions Generate ATP and NADPH</a:t>
            </a:r>
          </a:p>
        </p:txBody>
      </p:sp>
    </p:spTree>
    <p:extLst>
      <p:ext uri="{BB962C8B-B14F-4D97-AF65-F5344CB8AC3E}">
        <p14:creationId xmlns:p14="http://schemas.microsoft.com/office/powerpoint/2010/main" val="119656013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  <p:bldP spid="113670" grpId="0" autoUpdateAnimBg="0"/>
      <p:bldP spid="113671" grpId="0" autoUpdateAnimBg="0"/>
      <p:bldP spid="113672" grpId="0" autoUpdateAnimBg="0"/>
      <p:bldP spid="113673" grpId="0" autoUpdateAnimBg="0"/>
      <p:bldP spid="113674" grpId="0" autoUpdateAnimBg="0"/>
      <p:bldP spid="113675" grpId="0" autoUpdateAnimBg="0"/>
      <p:bldP spid="113676" grpId="0" autoUpdateAnimBg="0"/>
      <p:bldP spid="113677" grpId="0" autoUpdateAnimBg="0"/>
      <p:bldP spid="113678" grpId="0" autoUpdateAnimBg="0"/>
      <p:bldP spid="113679" grpId="0" autoUpdateAnimBg="0"/>
      <p:bldP spid="113680" grpId="0" autoUpdateAnimBg="0"/>
      <p:bldP spid="113681" grpId="0" animBg="1"/>
      <p:bldP spid="113682" grpId="0" autoUpdateAnimBg="0"/>
      <p:bldP spid="113683" grpId="0" animBg="1"/>
      <p:bldP spid="113684" grpId="0" autoUpdateAnimBg="0"/>
      <p:bldP spid="113685" grpId="0" animBg="1"/>
      <p:bldP spid="11368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Chapter-7\Images\FG07_UN0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2141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b="4965"/>
          <a:stretch>
            <a:fillRect/>
          </a:stretch>
        </p:blipFill>
        <p:spPr bwMode="auto">
          <a:xfrm>
            <a:off x="2971801" y="1762126"/>
            <a:ext cx="7396163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8600"/>
            <a:ext cx="8534400" cy="10668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mtClean="0"/>
              <a:t>The production of ATP by chemiosmosis in photosynthesis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52600" y="2209801"/>
            <a:ext cx="1219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Thylakoid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compartment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(high H</a:t>
            </a:r>
            <a:r>
              <a:rPr lang="en-US" altLang="en-US" sz="1200" b="1" baseline="30000">
                <a:solidFill>
                  <a:srgbClr val="000000"/>
                </a:solidFill>
              </a:rPr>
              <a:t>+</a:t>
            </a:r>
            <a:r>
              <a:rPr lang="en-US" altLang="en-US" sz="12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752600" y="3375026"/>
            <a:ext cx="1219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Thylakoid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752600" y="5257801"/>
            <a:ext cx="1219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Stroma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(low H</a:t>
            </a:r>
            <a:r>
              <a:rPr lang="en-US" altLang="en-US" sz="1200" b="1" baseline="30000">
                <a:solidFill>
                  <a:srgbClr val="000000"/>
                </a:solidFill>
              </a:rPr>
              <a:t>+</a:t>
            </a:r>
            <a:r>
              <a:rPr lang="en-US" altLang="en-US" sz="12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3048000" y="2562226"/>
            <a:ext cx="609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Light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3124200" y="4343401"/>
            <a:ext cx="990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Antenna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molecules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638800" y="2514601"/>
            <a:ext cx="609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Light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191000" y="5292725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ELECTRON TRANSPORT </a:t>
            </a:r>
            <a:br>
              <a:rPr lang="en-US" altLang="en-US" sz="1200" b="1">
                <a:solidFill>
                  <a:srgbClr val="000000"/>
                </a:solidFill>
              </a:rPr>
            </a:br>
            <a:r>
              <a:rPr lang="en-US" altLang="en-US" sz="1200" b="1">
                <a:solidFill>
                  <a:srgbClr val="000000"/>
                </a:solidFill>
              </a:rPr>
              <a:t>CHAIN</a:t>
            </a:r>
          </a:p>
        </p:txBody>
      </p:sp>
      <p:sp>
        <p:nvSpPr>
          <p:cNvPr id="24587" name="AutoShape 12"/>
          <p:cNvSpPr>
            <a:spLocks/>
          </p:cNvSpPr>
          <p:nvPr/>
        </p:nvSpPr>
        <p:spPr bwMode="auto">
          <a:xfrm rot="16200000">
            <a:off x="5143500" y="45339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3200400" y="6096000"/>
            <a:ext cx="1828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3200400" y="6049963"/>
            <a:ext cx="1828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PHOTOSYSTEM II</a:t>
            </a:r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5867400" y="60960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5867400" y="6049963"/>
            <a:ext cx="1600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PHOTOSYSTEM I</a:t>
            </a:r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>
            <a:off x="8534400" y="60960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8534400" y="6049963"/>
            <a:ext cx="1600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ATP SYNTHASE</a:t>
            </a:r>
          </a:p>
        </p:txBody>
      </p:sp>
      <p:sp>
        <p:nvSpPr>
          <p:cNvPr id="24594" name="AutoShape 19"/>
          <p:cNvSpPr>
            <a:spLocks/>
          </p:cNvSpPr>
          <p:nvPr/>
        </p:nvSpPr>
        <p:spPr bwMode="auto">
          <a:xfrm>
            <a:off x="2895600" y="33528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 flipV="1">
            <a:off x="3581400" y="3810000"/>
            <a:ext cx="228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2323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566</Words>
  <Application>Microsoft Office PowerPoint</Application>
  <PresentationFormat>Widescreen</PresentationFormat>
  <Paragraphs>168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Century Schoolbook</vt:lpstr>
      <vt:lpstr>Symbol</vt:lpstr>
      <vt:lpstr>Times New Roman</vt:lpstr>
      <vt:lpstr>Wingdings 3</vt:lpstr>
      <vt:lpstr>Ion</vt:lpstr>
      <vt:lpstr>Default Design</vt:lpstr>
      <vt:lpstr>How do we know that plants make carbohydrates from just carbon dioxide water and light energy?</vt:lpstr>
      <vt:lpstr>PowerPoint Presentation</vt:lpstr>
      <vt:lpstr>PowerPoint Presentation</vt:lpstr>
      <vt:lpstr>Steps of Photosynthesis</vt:lpstr>
      <vt:lpstr>PowerPoint Presentation</vt:lpstr>
      <vt:lpstr>PowerPoint Presentation</vt:lpstr>
      <vt:lpstr>How the Light Reactions Generate ATP and NADPH</vt:lpstr>
      <vt:lpstr>PowerPoint Presentation</vt:lpstr>
      <vt:lpstr>PowerPoint Presentation</vt:lpstr>
      <vt:lpstr>Steps of Photosynthesis</vt:lpstr>
      <vt:lpstr>Light Independent Reactions  aka Calvin Cycle</vt:lpstr>
      <vt:lpstr>Light Independent Reactions aka Calvin Cycle</vt:lpstr>
      <vt:lpstr>Summary—Light Independent Reactions</vt:lpstr>
      <vt:lpstr>Review: Photosynthesis uses light energy to make food molecules</vt:lpstr>
      <vt:lpstr>PHOTOSYNTHESIS</vt:lpstr>
      <vt:lpstr>Photosynthesis occurs in chloroplasts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of Photosynthesis</dc:title>
  <dc:creator>Elizabeth Greenman</dc:creator>
  <cp:lastModifiedBy>Elizabeth Greenman</cp:lastModifiedBy>
  <cp:revision>8</cp:revision>
  <dcterms:created xsi:type="dcterms:W3CDTF">2016-10-28T23:41:37Z</dcterms:created>
  <dcterms:modified xsi:type="dcterms:W3CDTF">2016-10-28T23:55:57Z</dcterms:modified>
</cp:coreProperties>
</file>