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95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96" r:id="rId10"/>
    <p:sldId id="266" r:id="rId11"/>
    <p:sldId id="267" r:id="rId12"/>
    <p:sldId id="268" r:id="rId13"/>
    <p:sldId id="272" r:id="rId14"/>
    <p:sldId id="297" r:id="rId15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1854" y="22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7037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7238" cy="3424238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752C99DE-8815-48F2-9A1D-04F6CA1F0D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890C1B-77B8-4E6C-8A16-B7A4742CFA0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50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8A97A-1197-4EAF-86D5-C20C44431DB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723B03A5-2DD0-436D-BDF3-BB5F96452FDB}" type="slidenum">
              <a:rPr lang="en-US" altLang="en-US" sz="1200"/>
              <a:pPr algn="r">
                <a:buClrTx/>
                <a:buFontTx/>
                <a:buNone/>
              </a:pPr>
              <a:t>12</a:t>
            </a:fld>
            <a:endParaRPr lang="en-US" altLang="en-US" sz="1200"/>
          </a:p>
        </p:txBody>
      </p:sp>
      <p:sp>
        <p:nvSpPr>
          <p:cNvPr id="55298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Text Box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>
                <a:latin typeface="Calibri" panose="020F0502020204030204" pitchFamily="34" charset="0"/>
                <a:ea typeface="MS PGothic" panose="020B0600070205080204" pitchFamily="34" charset="-128"/>
              </a:rPr>
              <a:t>Figure 13.12 The results of crossing over during meiosis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99E6AB5-E742-4CD0-AD9E-57AF9FDD52B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A3FA608D-0939-482E-BDC8-60C596815256}" type="slidenum">
              <a:rPr lang="en-US" altLang="en-US" sz="1200"/>
              <a:pPr algn="r">
                <a:buClrTx/>
                <a:buFontTx/>
                <a:buNone/>
              </a:pPr>
              <a:t>13</a:t>
            </a:fld>
            <a:endParaRPr lang="en-US" altLang="en-US" sz="1200"/>
          </a:p>
        </p:txBody>
      </p:sp>
      <p:sp>
        <p:nvSpPr>
          <p:cNvPr id="59394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587661-C36F-4229-8674-9C00A93CE55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0C0705A3-B724-47E0-B0B3-C2AE4BDB43A7}" type="slidenum">
              <a:rPr lang="en-US" altLang="en-US" sz="1200"/>
              <a:pPr algn="r">
                <a:buClrTx/>
                <a:buFontTx/>
                <a:buNone/>
              </a:pPr>
              <a:t>3</a:t>
            </a:fld>
            <a:endParaRPr lang="en-US" altLang="en-US" sz="1200"/>
          </a:p>
        </p:txBody>
      </p:sp>
      <p:sp>
        <p:nvSpPr>
          <p:cNvPr id="47106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E0962D-E700-456C-B777-6A7F0D1C45E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81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F9896F61-CCA1-4C83-A8C1-21BDBB15D71B}" type="slidenum">
              <a:rPr lang="en-US" altLang="en-US" sz="1200"/>
              <a:pPr algn="r">
                <a:buClrTx/>
                <a:buFontTx/>
                <a:buNone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943E45-D86D-438C-A92E-B4FDBC61DA3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6CB6F0E5-C069-4C27-97E7-5FB6CD889898}" type="slidenum">
              <a:rPr lang="en-US" altLang="en-US" sz="1200"/>
              <a:pPr algn="r">
                <a:buClrTx/>
                <a:buFontTx/>
                <a:buNone/>
              </a:pPr>
              <a:t>5</a:t>
            </a:fld>
            <a:endParaRPr lang="en-US" altLang="en-US" sz="1200"/>
          </a:p>
        </p:txBody>
      </p:sp>
      <p:sp>
        <p:nvSpPr>
          <p:cNvPr id="49154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991CE0-531E-4C03-B3B7-3D3CEE4F9F8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5DAB0EFB-B446-466D-A48F-2C28531FF0D8}" type="slidenum">
              <a:rPr lang="en-US" altLang="en-US" sz="1200"/>
              <a:pPr algn="r">
                <a:buClrTx/>
                <a:buFontTx/>
                <a:buNone/>
              </a:pPr>
              <a:t>6</a:t>
            </a:fld>
            <a:endParaRPr lang="en-US" altLang="en-US" sz="1200"/>
          </a:p>
        </p:txBody>
      </p:sp>
      <p:sp>
        <p:nvSpPr>
          <p:cNvPr id="50178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Text Box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>
                <a:latin typeface="Calibri" panose="020F0502020204030204" pitchFamily="34" charset="0"/>
                <a:ea typeface="MS PGothic" panose="020B0600070205080204" pitchFamily="34" charset="-128"/>
              </a:rPr>
              <a:t>Figure 13.8 The meiotic division of an animal cell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7EADC1-9E8F-45C4-A2B1-355678083C9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24EA1B43-0087-44BE-9BA7-5C70A1B0649F}" type="slidenum">
              <a:rPr lang="en-US" altLang="en-US" sz="1200"/>
              <a:pPr algn="r">
                <a:buClrTx/>
                <a:buFontTx/>
                <a:buNone/>
              </a:pPr>
              <a:t>7</a:t>
            </a:fld>
            <a:endParaRPr lang="en-US" altLang="en-US" sz="1200"/>
          </a:p>
        </p:txBody>
      </p:sp>
      <p:sp>
        <p:nvSpPr>
          <p:cNvPr id="51202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Text Box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>
                <a:latin typeface="Calibri" panose="020F0502020204030204" pitchFamily="34" charset="0"/>
                <a:ea typeface="MS PGothic" panose="020B0600070205080204" pitchFamily="34" charset="-128"/>
              </a:rPr>
              <a:t>Figure 13.11 The independent assortment of homologous chromosomes in meiosis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BA92A1-ACA6-4B24-AB91-8975CACFC18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F82977AF-6FEF-402B-8665-93817C9DF744}" type="slidenum">
              <a:rPr lang="en-US" altLang="en-US" sz="1200"/>
              <a:pPr algn="r">
                <a:buClrTx/>
                <a:buFontTx/>
                <a:buNone/>
              </a:pPr>
              <a:t>8</a:t>
            </a:fld>
            <a:endParaRPr lang="en-US" altLang="en-US" sz="1200"/>
          </a:p>
        </p:txBody>
      </p:sp>
      <p:sp>
        <p:nvSpPr>
          <p:cNvPr id="52226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Text Box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>
                <a:latin typeface="Calibri" panose="020F0502020204030204" pitchFamily="34" charset="0"/>
                <a:ea typeface="MS PGothic" panose="020B0600070205080204" pitchFamily="34" charset="-128"/>
              </a:rPr>
              <a:t>Figure 13.11 The independent assortment of homologous chromosomes in meiosis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3703E1-E4D7-4DDA-9707-A9540808307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4B830D32-DD5D-46FA-AE51-752D72827508}" type="slidenum">
              <a:rPr lang="en-US" altLang="en-US" sz="1200"/>
              <a:pPr algn="r">
                <a:buClrTx/>
                <a:buFontTx/>
                <a:buNone/>
              </a:pPr>
              <a:t>10</a:t>
            </a:fld>
            <a:endParaRPr lang="en-US" altLang="en-US" sz="1200"/>
          </a:p>
        </p:txBody>
      </p:sp>
      <p:sp>
        <p:nvSpPr>
          <p:cNvPr id="53250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505F4A-6CB1-499B-A1EC-48D8002B708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ClrTx/>
              <a:buFontTx/>
              <a:buNone/>
            </a:pPr>
            <a:fld id="{B0036C34-ECC7-45FB-BAB5-A8F8E343C574}" type="slidenum">
              <a:rPr lang="en-US" altLang="en-US" sz="1200"/>
              <a:pPr algn="r">
                <a:buClrTx/>
                <a:buFontTx/>
                <a:buNone/>
              </a:pPr>
              <a:t>11</a:t>
            </a:fld>
            <a:endParaRPr lang="en-US" altLang="en-US" sz="1200"/>
          </a:p>
        </p:txBody>
      </p:sp>
      <p:sp>
        <p:nvSpPr>
          <p:cNvPr id="54274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6510E3-5860-4ACE-8ABF-4A238BEB63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04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6AEBFDF-2C0E-4501-AFC4-8C34A6AC3A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44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5A9C433-B359-45DF-AD63-A5E440F5FB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32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4BA6387-A881-43BB-8E5E-CFFB2872B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41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CD494F7-2887-46DB-A9D1-3EA98062D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002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6C50443-B774-4C6F-B58B-68BC63FF0A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14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3BE7916-7A88-4087-92EF-0BA67073B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53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653F4C7-0D36-49FF-B21A-C63A593B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30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A943E71-CCCB-4D98-A4AB-CE777A93C9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41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74A4609-68B1-49B8-A431-5A6D8C4F98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92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CC7EC7D-CB0B-4CBA-9DD9-AB97631E38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73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2883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2883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98883168-9ACB-479E-A6B2-A32470DB7E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marL="1143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marL="1600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marL="20574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52400"/>
            <a:ext cx="8128000" cy="6311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452716"/>
            <a:ext cx="22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Meiosis and Variation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0" y="6090683"/>
            <a:ext cx="33155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Image from about.com </a:t>
            </a:r>
            <a:r>
              <a:rPr lang="en-US" sz="1200" dirty="0">
                <a:solidFill>
                  <a:schemeClr val="tx1"/>
                </a:solidFill>
              </a:rPr>
              <a:t>meiosis_metaphase_1.jpg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9263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206375" y="1538288"/>
            <a:ext cx="8556625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3000"/>
              <a:t>“2</a:t>
            </a:r>
            <a:r>
              <a:rPr lang="en-US" altLang="en-US" sz="3000" i="1" baseline="30000"/>
              <a:t>n</a:t>
            </a:r>
            <a:r>
              <a:rPr lang="en-US" altLang="en-US" sz="3000"/>
              <a:t> rule”:  the number of possible chromosome sorting combinations = 2</a:t>
            </a:r>
            <a:r>
              <a:rPr lang="en-US" altLang="en-US" sz="3000" i="1" baseline="30000"/>
              <a:t>n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endParaRPr lang="en-US" altLang="en-US" sz="3000"/>
          </a:p>
          <a:p>
            <a:pPr>
              <a:spcBef>
                <a:spcPts val="750"/>
              </a:spcBef>
              <a:buClrTx/>
              <a:buFontTx/>
              <a:buNone/>
            </a:pPr>
            <a:r>
              <a:rPr lang="en-US" altLang="en-US" sz="3000">
                <a:latin typeface="Wingdings" panose="05000000000000000000" pitchFamily="2" charset="2"/>
              </a:rPr>
              <a:t></a:t>
            </a:r>
            <a:r>
              <a:rPr lang="en-US" altLang="en-US" sz="3000"/>
              <a:t> For humans (</a:t>
            </a:r>
            <a:r>
              <a:rPr lang="en-US" altLang="en-US" sz="3000" i="1"/>
              <a:t>n</a:t>
            </a:r>
            <a:r>
              <a:rPr lang="en-US" altLang="en-US" sz="3000"/>
              <a:t> = 23), there are 2</a:t>
            </a:r>
            <a:r>
              <a:rPr lang="en-US" altLang="en-US" sz="3000" baseline="30000"/>
              <a:t>23</a:t>
            </a:r>
            <a:r>
              <a:rPr lang="en-US" altLang="en-US" sz="3000"/>
              <a:t> = 8,388,608 possible combinations of chromosomes </a:t>
            </a:r>
            <a:r>
              <a:rPr lang="en-US" altLang="en-US" sz="3000">
                <a:solidFill>
                  <a:srgbClr val="0070C0"/>
                </a:solidFill>
              </a:rPr>
              <a:t>based on independent assortment alone</a:t>
            </a:r>
            <a:r>
              <a:rPr lang="en-US" altLang="en-US" sz="3000"/>
              <a:t>!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38100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a) Independent assortment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536575" y="1778000"/>
            <a:ext cx="8534400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2000"/>
              <a:t>homologous chromosomes pair up gene by gene and exchange homologous segments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endParaRPr lang="en-US" altLang="en-US" sz="2000"/>
          </a:p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2000"/>
              <a:t>This combines </a:t>
            </a:r>
            <a:r>
              <a:rPr lang="en-US" altLang="en-US" sz="2000" b="1" u="sng"/>
              <a:t>alleles</a:t>
            </a:r>
            <a:r>
              <a:rPr lang="en-US" altLang="en-US" sz="2000"/>
              <a:t> that originated </a:t>
            </a:r>
            <a:r>
              <a:rPr lang="en-US" altLang="en-US" sz="2000" b="1" u="sng"/>
              <a:t>from</a:t>
            </a:r>
            <a:r>
              <a:rPr lang="en-US" altLang="en-US" sz="2000" u="sng"/>
              <a:t> </a:t>
            </a:r>
            <a:r>
              <a:rPr lang="en-US" altLang="en-US" sz="2000" b="1" u="sng"/>
              <a:t>two (grand)parents</a:t>
            </a:r>
            <a:r>
              <a:rPr lang="en-US" altLang="en-US" sz="2000"/>
              <a:t> </a:t>
            </a:r>
            <a:r>
              <a:rPr lang="en-US" altLang="en-US" sz="2000" u="sng"/>
              <a:t>into a </a:t>
            </a:r>
            <a:r>
              <a:rPr lang="en-US" altLang="en-US" sz="2000" b="1" u="sng"/>
              <a:t>single chromosome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06375" y="1166813"/>
            <a:ext cx="8534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500" b="1"/>
              <a:t>b) Crossing over (Prophase of Meiosis I)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  <p:sp>
        <p:nvSpPr>
          <p:cNvPr id="14340" name="Freeform 4"/>
          <p:cNvSpPr>
            <a:spLocks noChangeArrowheads="1"/>
          </p:cNvSpPr>
          <p:nvPr/>
        </p:nvSpPr>
        <p:spPr bwMode="auto">
          <a:xfrm>
            <a:off x="1403350" y="4005263"/>
            <a:ext cx="412750" cy="2132012"/>
          </a:xfrm>
          <a:custGeom>
            <a:avLst/>
            <a:gdLst>
              <a:gd name="T0" fmla="*/ 51478 w 412750"/>
              <a:gd name="T1" fmla="*/ 521282 h 2132012"/>
              <a:gd name="T2" fmla="*/ 146787 w 412750"/>
              <a:gd name="T3" fmla="*/ 502830 h 2132012"/>
              <a:gd name="T4" fmla="*/ 206375 w 412750"/>
              <a:gd name="T5" fmla="*/ 810626 h 2132012"/>
              <a:gd name="T6" fmla="*/ 265963 w 412750"/>
              <a:gd name="T7" fmla="*/ 502830 h 2132012"/>
              <a:gd name="T8" fmla="*/ 361272 w 412750"/>
              <a:gd name="T9" fmla="*/ 521282 h 2132012"/>
              <a:gd name="T10" fmla="*/ 255816 w 412750"/>
              <a:gd name="T11" fmla="*/ 1066006 h 2132012"/>
              <a:gd name="T12" fmla="*/ 361272 w 412750"/>
              <a:gd name="T13" fmla="*/ 1610730 h 2132012"/>
              <a:gd name="T14" fmla="*/ 265963 w 412750"/>
              <a:gd name="T15" fmla="*/ 1629182 h 2132012"/>
              <a:gd name="T16" fmla="*/ 206375 w 412750"/>
              <a:gd name="T17" fmla="*/ 1321386 h 2132012"/>
              <a:gd name="T18" fmla="*/ 146787 w 412750"/>
              <a:gd name="T19" fmla="*/ 1629182 h 2132012"/>
              <a:gd name="T20" fmla="*/ 51478 w 412750"/>
              <a:gd name="T21" fmla="*/ 1610730 h 2132012"/>
              <a:gd name="T22" fmla="*/ 156934 w 412750"/>
              <a:gd name="T23" fmla="*/ 1066006 h 2132012"/>
              <a:gd name="T24" fmla="*/ 51478 w 412750"/>
              <a:gd name="T25" fmla="*/ 521282 h 213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2750" h="2132012">
                <a:moveTo>
                  <a:pt x="51478" y="521282"/>
                </a:moveTo>
                <a:lnTo>
                  <a:pt x="146787" y="502830"/>
                </a:lnTo>
                <a:lnTo>
                  <a:pt x="206375" y="810626"/>
                </a:lnTo>
                <a:lnTo>
                  <a:pt x="265963" y="502830"/>
                </a:lnTo>
                <a:lnTo>
                  <a:pt x="361272" y="521282"/>
                </a:lnTo>
                <a:lnTo>
                  <a:pt x="255816" y="1066006"/>
                </a:lnTo>
                <a:lnTo>
                  <a:pt x="361272" y="1610730"/>
                </a:lnTo>
                <a:lnTo>
                  <a:pt x="265963" y="1629182"/>
                </a:lnTo>
                <a:lnTo>
                  <a:pt x="206375" y="1321386"/>
                </a:lnTo>
                <a:lnTo>
                  <a:pt x="146787" y="1629182"/>
                </a:lnTo>
                <a:lnTo>
                  <a:pt x="51478" y="1610730"/>
                </a:lnTo>
                <a:lnTo>
                  <a:pt x="156934" y="1066006"/>
                </a:lnTo>
                <a:lnTo>
                  <a:pt x="51478" y="521282"/>
                </a:lnTo>
                <a:close/>
              </a:path>
            </a:pathLst>
          </a:custGeom>
          <a:solidFill>
            <a:srgbClr val="0070C0"/>
          </a:solidFill>
          <a:ln w="9360">
            <a:solidFill>
              <a:srgbClr val="4A7EBB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Freeform 5"/>
          <p:cNvSpPr>
            <a:spLocks noChangeArrowheads="1"/>
          </p:cNvSpPr>
          <p:nvPr/>
        </p:nvSpPr>
        <p:spPr bwMode="auto">
          <a:xfrm>
            <a:off x="2586038" y="4005263"/>
            <a:ext cx="412750" cy="2132012"/>
          </a:xfrm>
          <a:custGeom>
            <a:avLst/>
            <a:gdLst>
              <a:gd name="T0" fmla="*/ 51478 w 412750"/>
              <a:gd name="T1" fmla="*/ 521282 h 2132012"/>
              <a:gd name="T2" fmla="*/ 146787 w 412750"/>
              <a:gd name="T3" fmla="*/ 502830 h 2132012"/>
              <a:gd name="T4" fmla="*/ 206375 w 412750"/>
              <a:gd name="T5" fmla="*/ 810626 h 2132012"/>
              <a:gd name="T6" fmla="*/ 265963 w 412750"/>
              <a:gd name="T7" fmla="*/ 502830 h 2132012"/>
              <a:gd name="T8" fmla="*/ 361272 w 412750"/>
              <a:gd name="T9" fmla="*/ 521282 h 2132012"/>
              <a:gd name="T10" fmla="*/ 255816 w 412750"/>
              <a:gd name="T11" fmla="*/ 1066006 h 2132012"/>
              <a:gd name="T12" fmla="*/ 361272 w 412750"/>
              <a:gd name="T13" fmla="*/ 1610730 h 2132012"/>
              <a:gd name="T14" fmla="*/ 265963 w 412750"/>
              <a:gd name="T15" fmla="*/ 1629182 h 2132012"/>
              <a:gd name="T16" fmla="*/ 206375 w 412750"/>
              <a:gd name="T17" fmla="*/ 1321386 h 2132012"/>
              <a:gd name="T18" fmla="*/ 146787 w 412750"/>
              <a:gd name="T19" fmla="*/ 1629182 h 2132012"/>
              <a:gd name="T20" fmla="*/ 51478 w 412750"/>
              <a:gd name="T21" fmla="*/ 1610730 h 2132012"/>
              <a:gd name="T22" fmla="*/ 156934 w 412750"/>
              <a:gd name="T23" fmla="*/ 1066006 h 2132012"/>
              <a:gd name="T24" fmla="*/ 51478 w 412750"/>
              <a:gd name="T25" fmla="*/ 521282 h 213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2750" h="2132012">
                <a:moveTo>
                  <a:pt x="51478" y="521282"/>
                </a:moveTo>
                <a:lnTo>
                  <a:pt x="146787" y="502830"/>
                </a:lnTo>
                <a:lnTo>
                  <a:pt x="206375" y="810626"/>
                </a:lnTo>
                <a:lnTo>
                  <a:pt x="265963" y="502830"/>
                </a:lnTo>
                <a:lnTo>
                  <a:pt x="361272" y="521282"/>
                </a:lnTo>
                <a:lnTo>
                  <a:pt x="255816" y="1066006"/>
                </a:lnTo>
                <a:lnTo>
                  <a:pt x="361272" y="1610730"/>
                </a:lnTo>
                <a:lnTo>
                  <a:pt x="265963" y="1629182"/>
                </a:lnTo>
                <a:lnTo>
                  <a:pt x="206375" y="1321386"/>
                </a:lnTo>
                <a:lnTo>
                  <a:pt x="146787" y="1629182"/>
                </a:lnTo>
                <a:lnTo>
                  <a:pt x="51478" y="1610730"/>
                </a:lnTo>
                <a:lnTo>
                  <a:pt x="156934" y="1066006"/>
                </a:lnTo>
                <a:lnTo>
                  <a:pt x="51478" y="521282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00B05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468438" y="4605338"/>
            <a:ext cx="322262" cy="12700"/>
          </a:xfrm>
          <a:prstGeom prst="line">
            <a:avLst/>
          </a:prstGeom>
          <a:noFill/>
          <a:ln w="57240">
            <a:solidFill>
              <a:srgbClr val="FFFF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93675" y="3838575"/>
            <a:ext cx="137795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/>
              <a:t>blond hair from G’pa</a:t>
            </a:r>
          </a:p>
        </p:txBody>
      </p:sp>
      <p:cxnSp>
        <p:nvCxnSpPr>
          <p:cNvPr id="14344" name="AutoShape 8"/>
          <p:cNvCxnSpPr>
            <a:cxnSpLocks noChangeShapeType="1"/>
          </p:cNvCxnSpPr>
          <p:nvPr/>
        </p:nvCxnSpPr>
        <p:spPr bwMode="auto">
          <a:xfrm>
            <a:off x="1190625" y="4243388"/>
            <a:ext cx="212725" cy="368300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493838" y="5332413"/>
            <a:ext cx="257175" cy="1587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2676525" y="5345113"/>
            <a:ext cx="257175" cy="1587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-152400" y="5965825"/>
            <a:ext cx="137795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 sz="1400"/>
              <a:t>blue eyes from G’pa</a:t>
            </a:r>
          </a:p>
        </p:txBody>
      </p:sp>
      <p:cxnSp>
        <p:nvCxnSpPr>
          <p:cNvPr id="14348" name="AutoShape 12"/>
          <p:cNvCxnSpPr>
            <a:cxnSpLocks noChangeShapeType="1"/>
          </p:cNvCxnSpPr>
          <p:nvPr/>
        </p:nvCxnSpPr>
        <p:spPr bwMode="auto">
          <a:xfrm flipV="1">
            <a:off x="676275" y="5332413"/>
            <a:ext cx="817563" cy="633412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1017588" y="4005263"/>
            <a:ext cx="2408237" cy="2454275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350" name="AutoShape 14"/>
          <p:cNvCxnSpPr>
            <a:cxnSpLocks noChangeShapeType="1"/>
            <a:endCxn id="14349" idx="5"/>
          </p:cNvCxnSpPr>
          <p:nvPr/>
        </p:nvCxnSpPr>
        <p:spPr bwMode="auto">
          <a:xfrm flipH="1" flipV="1">
            <a:off x="3073400" y="6100763"/>
            <a:ext cx="790575" cy="35877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2651125" y="4603750"/>
            <a:ext cx="322263" cy="11113"/>
          </a:xfrm>
          <a:prstGeom prst="line">
            <a:avLst/>
          </a:prstGeom>
          <a:noFill/>
          <a:ln w="57240">
            <a:solidFill>
              <a:srgbClr val="FFFF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863975" y="6278563"/>
            <a:ext cx="13779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/>
              <a:t>Mom’s ovary cell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438525" y="4243388"/>
            <a:ext cx="13779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 sz="1400"/>
              <a:t>red hair from G’ma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3438525" y="5399088"/>
            <a:ext cx="137795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 sz="1400"/>
              <a:t>brown eyes from G’ma</a:t>
            </a:r>
          </a:p>
        </p:txBody>
      </p:sp>
      <p:cxnSp>
        <p:nvCxnSpPr>
          <p:cNvPr id="14355" name="AutoShape 19"/>
          <p:cNvCxnSpPr>
            <a:cxnSpLocks noChangeShapeType="1"/>
          </p:cNvCxnSpPr>
          <p:nvPr/>
        </p:nvCxnSpPr>
        <p:spPr bwMode="auto">
          <a:xfrm flipH="1" flipV="1">
            <a:off x="2973388" y="5345113"/>
            <a:ext cx="633412" cy="35877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6" name="AutoShape 20"/>
          <p:cNvCxnSpPr>
            <a:cxnSpLocks noChangeShapeType="1"/>
          </p:cNvCxnSpPr>
          <p:nvPr/>
        </p:nvCxnSpPr>
        <p:spPr bwMode="auto">
          <a:xfrm flipH="1">
            <a:off x="2998788" y="4572000"/>
            <a:ext cx="633412" cy="38100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7" name="Freeform 21"/>
          <p:cNvSpPr>
            <a:spLocks noChangeArrowheads="1"/>
          </p:cNvSpPr>
          <p:nvPr/>
        </p:nvSpPr>
        <p:spPr bwMode="auto">
          <a:xfrm>
            <a:off x="5872163" y="4017963"/>
            <a:ext cx="412750" cy="2130425"/>
          </a:xfrm>
          <a:custGeom>
            <a:avLst/>
            <a:gdLst>
              <a:gd name="T0" fmla="*/ 51479 w 412750"/>
              <a:gd name="T1" fmla="*/ 520907 h 2130425"/>
              <a:gd name="T2" fmla="*/ 146786 w 412750"/>
              <a:gd name="T3" fmla="*/ 502442 h 2130425"/>
              <a:gd name="T4" fmla="*/ 206375 w 412750"/>
              <a:gd name="T5" fmla="*/ 810016 h 2130425"/>
              <a:gd name="T6" fmla="*/ 265964 w 412750"/>
              <a:gd name="T7" fmla="*/ 502442 h 2130425"/>
              <a:gd name="T8" fmla="*/ 361271 w 412750"/>
              <a:gd name="T9" fmla="*/ 520907 h 2130425"/>
              <a:gd name="T10" fmla="*/ 255817 w 412750"/>
              <a:gd name="T11" fmla="*/ 1065213 h 2130425"/>
              <a:gd name="T12" fmla="*/ 361271 w 412750"/>
              <a:gd name="T13" fmla="*/ 1609518 h 2130425"/>
              <a:gd name="T14" fmla="*/ 265964 w 412750"/>
              <a:gd name="T15" fmla="*/ 1627983 h 2130425"/>
              <a:gd name="T16" fmla="*/ 206375 w 412750"/>
              <a:gd name="T17" fmla="*/ 1320409 h 2130425"/>
              <a:gd name="T18" fmla="*/ 146786 w 412750"/>
              <a:gd name="T19" fmla="*/ 1627983 h 2130425"/>
              <a:gd name="T20" fmla="*/ 51479 w 412750"/>
              <a:gd name="T21" fmla="*/ 1609518 h 2130425"/>
              <a:gd name="T22" fmla="*/ 156933 w 412750"/>
              <a:gd name="T23" fmla="*/ 1065213 h 2130425"/>
              <a:gd name="T24" fmla="*/ 51479 w 412750"/>
              <a:gd name="T25" fmla="*/ 520907 h 2130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2750" h="2130425">
                <a:moveTo>
                  <a:pt x="51479" y="520907"/>
                </a:moveTo>
                <a:lnTo>
                  <a:pt x="146786" y="502442"/>
                </a:lnTo>
                <a:lnTo>
                  <a:pt x="206375" y="810016"/>
                </a:lnTo>
                <a:lnTo>
                  <a:pt x="265964" y="502442"/>
                </a:lnTo>
                <a:lnTo>
                  <a:pt x="361271" y="520907"/>
                </a:lnTo>
                <a:lnTo>
                  <a:pt x="255817" y="1065213"/>
                </a:lnTo>
                <a:lnTo>
                  <a:pt x="361271" y="1609518"/>
                </a:lnTo>
                <a:lnTo>
                  <a:pt x="265964" y="1627983"/>
                </a:lnTo>
                <a:lnTo>
                  <a:pt x="206375" y="1320409"/>
                </a:lnTo>
                <a:lnTo>
                  <a:pt x="146786" y="1627983"/>
                </a:lnTo>
                <a:lnTo>
                  <a:pt x="51479" y="1609518"/>
                </a:lnTo>
                <a:lnTo>
                  <a:pt x="156933" y="1065213"/>
                </a:lnTo>
                <a:lnTo>
                  <a:pt x="51479" y="520907"/>
                </a:lnTo>
                <a:close/>
              </a:path>
            </a:pathLst>
          </a:custGeom>
          <a:solidFill>
            <a:srgbClr val="0070C0"/>
          </a:solidFill>
          <a:ln w="9360">
            <a:solidFill>
              <a:srgbClr val="4A7EBB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Freeform 22"/>
          <p:cNvSpPr>
            <a:spLocks noChangeArrowheads="1"/>
          </p:cNvSpPr>
          <p:nvPr/>
        </p:nvSpPr>
        <p:spPr bwMode="auto">
          <a:xfrm>
            <a:off x="7054850" y="4017963"/>
            <a:ext cx="412750" cy="2130425"/>
          </a:xfrm>
          <a:custGeom>
            <a:avLst/>
            <a:gdLst>
              <a:gd name="T0" fmla="*/ 51479 w 412750"/>
              <a:gd name="T1" fmla="*/ 520907 h 2130425"/>
              <a:gd name="T2" fmla="*/ 146786 w 412750"/>
              <a:gd name="T3" fmla="*/ 502442 h 2130425"/>
              <a:gd name="T4" fmla="*/ 206375 w 412750"/>
              <a:gd name="T5" fmla="*/ 810016 h 2130425"/>
              <a:gd name="T6" fmla="*/ 265964 w 412750"/>
              <a:gd name="T7" fmla="*/ 502442 h 2130425"/>
              <a:gd name="T8" fmla="*/ 361271 w 412750"/>
              <a:gd name="T9" fmla="*/ 520907 h 2130425"/>
              <a:gd name="T10" fmla="*/ 255817 w 412750"/>
              <a:gd name="T11" fmla="*/ 1065213 h 2130425"/>
              <a:gd name="T12" fmla="*/ 361271 w 412750"/>
              <a:gd name="T13" fmla="*/ 1609518 h 2130425"/>
              <a:gd name="T14" fmla="*/ 265964 w 412750"/>
              <a:gd name="T15" fmla="*/ 1627983 h 2130425"/>
              <a:gd name="T16" fmla="*/ 206375 w 412750"/>
              <a:gd name="T17" fmla="*/ 1320409 h 2130425"/>
              <a:gd name="T18" fmla="*/ 146786 w 412750"/>
              <a:gd name="T19" fmla="*/ 1627983 h 2130425"/>
              <a:gd name="T20" fmla="*/ 51479 w 412750"/>
              <a:gd name="T21" fmla="*/ 1609518 h 2130425"/>
              <a:gd name="T22" fmla="*/ 156933 w 412750"/>
              <a:gd name="T23" fmla="*/ 1065213 h 2130425"/>
              <a:gd name="T24" fmla="*/ 51479 w 412750"/>
              <a:gd name="T25" fmla="*/ 520907 h 2130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2750" h="2130425">
                <a:moveTo>
                  <a:pt x="51479" y="520907"/>
                </a:moveTo>
                <a:lnTo>
                  <a:pt x="146786" y="502442"/>
                </a:lnTo>
                <a:lnTo>
                  <a:pt x="206375" y="810016"/>
                </a:lnTo>
                <a:lnTo>
                  <a:pt x="265964" y="502442"/>
                </a:lnTo>
                <a:lnTo>
                  <a:pt x="361271" y="520907"/>
                </a:lnTo>
                <a:lnTo>
                  <a:pt x="255817" y="1065213"/>
                </a:lnTo>
                <a:lnTo>
                  <a:pt x="361271" y="1609518"/>
                </a:lnTo>
                <a:lnTo>
                  <a:pt x="265964" y="1627983"/>
                </a:lnTo>
                <a:lnTo>
                  <a:pt x="206375" y="1320409"/>
                </a:lnTo>
                <a:lnTo>
                  <a:pt x="146786" y="1627983"/>
                </a:lnTo>
                <a:lnTo>
                  <a:pt x="51479" y="1609518"/>
                </a:lnTo>
                <a:lnTo>
                  <a:pt x="156933" y="1065213"/>
                </a:lnTo>
                <a:lnTo>
                  <a:pt x="51479" y="520907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00B05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4854575" y="3849688"/>
            <a:ext cx="1379538" cy="61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/>
              <a:t>red hair from </a:t>
            </a:r>
            <a:r>
              <a:rPr lang="en-US" altLang="en-US" b="1">
                <a:solidFill>
                  <a:srgbClr val="00B050"/>
                </a:solidFill>
              </a:rPr>
              <a:t>G’ma</a:t>
            </a:r>
          </a:p>
        </p:txBody>
      </p:sp>
      <p:cxnSp>
        <p:nvCxnSpPr>
          <p:cNvPr id="14360" name="AutoShape 24"/>
          <p:cNvCxnSpPr>
            <a:cxnSpLocks noChangeShapeType="1"/>
          </p:cNvCxnSpPr>
          <p:nvPr/>
        </p:nvCxnSpPr>
        <p:spPr bwMode="auto">
          <a:xfrm>
            <a:off x="5661025" y="4256088"/>
            <a:ext cx="212725" cy="37147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5962650" y="5343525"/>
            <a:ext cx="257175" cy="1588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7145338" y="5356225"/>
            <a:ext cx="257175" cy="1588"/>
          </a:xfrm>
          <a:prstGeom prst="line">
            <a:avLst/>
          </a:prstGeom>
          <a:noFill/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4622800" y="5632450"/>
            <a:ext cx="1379538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 sz="1400"/>
              <a:t>blue eyes from </a:t>
            </a:r>
            <a:r>
              <a:rPr lang="en-US" altLang="en-US" sz="1400" b="1">
                <a:solidFill>
                  <a:srgbClr val="0070C0"/>
                </a:solidFill>
              </a:rPr>
              <a:t>G’pa</a:t>
            </a:r>
          </a:p>
        </p:txBody>
      </p:sp>
      <p:cxnSp>
        <p:nvCxnSpPr>
          <p:cNvPr id="14364" name="AutoShape 28"/>
          <p:cNvCxnSpPr>
            <a:cxnSpLocks noChangeShapeType="1"/>
            <a:stCxn id="14363" idx="0"/>
          </p:cNvCxnSpPr>
          <p:nvPr/>
        </p:nvCxnSpPr>
        <p:spPr bwMode="auto">
          <a:xfrm flipV="1">
            <a:off x="5311775" y="5343525"/>
            <a:ext cx="650875" cy="28892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65" name="Oval 29"/>
          <p:cNvSpPr>
            <a:spLocks noChangeArrowheads="1"/>
          </p:cNvSpPr>
          <p:nvPr/>
        </p:nvSpPr>
        <p:spPr bwMode="auto">
          <a:xfrm>
            <a:off x="5486400" y="4017963"/>
            <a:ext cx="2408238" cy="2454275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7881938" y="4256088"/>
            <a:ext cx="1377950" cy="469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 dirty="0"/>
              <a:t>blond hair from </a:t>
            </a:r>
            <a:r>
              <a:rPr lang="en-US" altLang="en-US" b="1" dirty="0" err="1">
                <a:solidFill>
                  <a:srgbClr val="0070C0"/>
                </a:solidFill>
              </a:rPr>
              <a:t>G’pa</a:t>
            </a:r>
            <a:endParaRPr lang="en-US" altLang="en-US" b="1" dirty="0">
              <a:solidFill>
                <a:srgbClr val="0070C0"/>
              </a:solidFill>
            </a:endParaRP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7881938" y="5332413"/>
            <a:ext cx="1377950" cy="61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ts val="1363"/>
              </a:lnSpc>
              <a:buClrTx/>
              <a:buFontTx/>
              <a:buNone/>
            </a:pPr>
            <a:r>
              <a:rPr lang="en-US" altLang="en-US"/>
              <a:t>brown eyes from </a:t>
            </a:r>
            <a:r>
              <a:rPr lang="en-US" altLang="en-US" b="1">
                <a:solidFill>
                  <a:srgbClr val="00B050"/>
                </a:solidFill>
              </a:rPr>
              <a:t>G’ma</a:t>
            </a:r>
          </a:p>
        </p:txBody>
      </p:sp>
      <p:cxnSp>
        <p:nvCxnSpPr>
          <p:cNvPr id="14368" name="AutoShape 32"/>
          <p:cNvCxnSpPr>
            <a:cxnSpLocks noChangeShapeType="1"/>
          </p:cNvCxnSpPr>
          <p:nvPr/>
        </p:nvCxnSpPr>
        <p:spPr bwMode="auto">
          <a:xfrm flipH="1" flipV="1">
            <a:off x="7442200" y="5354638"/>
            <a:ext cx="633413" cy="360362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9" name="AutoShape 33"/>
          <p:cNvCxnSpPr>
            <a:cxnSpLocks noChangeShapeType="1"/>
          </p:cNvCxnSpPr>
          <p:nvPr/>
        </p:nvCxnSpPr>
        <p:spPr bwMode="auto">
          <a:xfrm flipH="1">
            <a:off x="7467600" y="4584700"/>
            <a:ext cx="633413" cy="38100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70" name="AutoShape 34"/>
          <p:cNvCxnSpPr>
            <a:cxnSpLocks noChangeShapeType="1"/>
            <a:endCxn id="14365" idx="3"/>
          </p:cNvCxnSpPr>
          <p:nvPr/>
        </p:nvCxnSpPr>
        <p:spPr bwMode="auto">
          <a:xfrm flipV="1">
            <a:off x="5241925" y="6113463"/>
            <a:ext cx="596900" cy="35877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71" name="Freeform 35"/>
          <p:cNvSpPr>
            <a:spLocks noChangeArrowheads="1"/>
          </p:cNvSpPr>
          <p:nvPr/>
        </p:nvSpPr>
        <p:spPr bwMode="auto">
          <a:xfrm>
            <a:off x="5911850" y="4521200"/>
            <a:ext cx="153988" cy="269875"/>
          </a:xfrm>
          <a:custGeom>
            <a:avLst/>
            <a:gdLst>
              <a:gd name="T0" fmla="*/ 0 w 154546"/>
              <a:gd name="T1" fmla="*/ 0 h 270456"/>
              <a:gd name="T2" fmla="*/ 102659 w 154546"/>
              <a:gd name="T3" fmla="*/ 12850 h 270456"/>
              <a:gd name="T4" fmla="*/ 153988 w 154546"/>
              <a:gd name="T5" fmla="*/ 244172 h 270456"/>
              <a:gd name="T6" fmla="*/ 51329 w 154546"/>
              <a:gd name="T7" fmla="*/ 269875 h 270456"/>
              <a:gd name="T8" fmla="*/ 0 w 154546"/>
              <a:gd name="T9" fmla="*/ 0 h 270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546" h="270456">
                <a:moveTo>
                  <a:pt x="0" y="0"/>
                </a:moveTo>
                <a:lnTo>
                  <a:pt x="103031" y="12878"/>
                </a:lnTo>
                <a:lnTo>
                  <a:pt x="154546" y="244698"/>
                </a:lnTo>
                <a:lnTo>
                  <a:pt x="51515" y="270456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00B05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2" name="Freeform 36"/>
          <p:cNvSpPr>
            <a:spLocks noChangeArrowheads="1"/>
          </p:cNvSpPr>
          <p:nvPr/>
        </p:nvSpPr>
        <p:spPr bwMode="auto">
          <a:xfrm>
            <a:off x="7119938" y="4524375"/>
            <a:ext cx="153987" cy="271463"/>
          </a:xfrm>
          <a:custGeom>
            <a:avLst/>
            <a:gdLst>
              <a:gd name="T0" fmla="*/ 0 w 154546"/>
              <a:gd name="T1" fmla="*/ 0 h 270456"/>
              <a:gd name="T2" fmla="*/ 102658 w 154546"/>
              <a:gd name="T3" fmla="*/ 12926 h 270456"/>
              <a:gd name="T4" fmla="*/ 153987 w 154546"/>
              <a:gd name="T5" fmla="*/ 245609 h 270456"/>
              <a:gd name="T6" fmla="*/ 51329 w 154546"/>
              <a:gd name="T7" fmla="*/ 271463 h 270456"/>
              <a:gd name="T8" fmla="*/ 0 w 154546"/>
              <a:gd name="T9" fmla="*/ 0 h 270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546" h="270456">
                <a:moveTo>
                  <a:pt x="0" y="0"/>
                </a:moveTo>
                <a:lnTo>
                  <a:pt x="103031" y="12878"/>
                </a:lnTo>
                <a:lnTo>
                  <a:pt x="154546" y="244698"/>
                </a:lnTo>
                <a:lnTo>
                  <a:pt x="51515" y="270456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9360">
            <a:solidFill>
              <a:srgbClr val="0070C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Freeform 37"/>
          <p:cNvSpPr>
            <a:spLocks noChangeArrowheads="1"/>
          </p:cNvSpPr>
          <p:nvPr/>
        </p:nvSpPr>
        <p:spPr bwMode="auto">
          <a:xfrm>
            <a:off x="6091238" y="4506913"/>
            <a:ext cx="155575" cy="258762"/>
          </a:xfrm>
          <a:custGeom>
            <a:avLst/>
            <a:gdLst>
              <a:gd name="T0" fmla="*/ 51859 w 154547"/>
              <a:gd name="T1" fmla="*/ 0 h 257577"/>
              <a:gd name="T2" fmla="*/ 155575 w 154547"/>
              <a:gd name="T3" fmla="*/ 51752 h 257577"/>
              <a:gd name="T4" fmla="*/ 90752 w 154547"/>
              <a:gd name="T5" fmla="*/ 258762 h 257577"/>
              <a:gd name="T6" fmla="*/ 0 w 154547"/>
              <a:gd name="T7" fmla="*/ 245824 h 257577"/>
              <a:gd name="T8" fmla="*/ 51859 w 154547"/>
              <a:gd name="T9" fmla="*/ 0 h 257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547" h="257577">
                <a:moveTo>
                  <a:pt x="51516" y="0"/>
                </a:moveTo>
                <a:lnTo>
                  <a:pt x="154547" y="51515"/>
                </a:lnTo>
                <a:lnTo>
                  <a:pt x="90152" y="257577"/>
                </a:lnTo>
                <a:lnTo>
                  <a:pt x="0" y="244698"/>
                </a:lnTo>
                <a:lnTo>
                  <a:pt x="51516" y="0"/>
                </a:lnTo>
                <a:close/>
              </a:path>
            </a:pathLst>
          </a:custGeom>
          <a:solidFill>
            <a:srgbClr val="00B050"/>
          </a:solidFill>
          <a:ln w="9360">
            <a:solidFill>
              <a:srgbClr val="00B05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V="1">
            <a:off x="5937250" y="4618038"/>
            <a:ext cx="322263" cy="12700"/>
          </a:xfrm>
          <a:prstGeom prst="line">
            <a:avLst/>
          </a:prstGeom>
          <a:noFill/>
          <a:ln w="57240">
            <a:solidFill>
              <a:srgbClr val="FFFF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5" name="Freeform 39"/>
          <p:cNvSpPr>
            <a:spLocks noChangeArrowheads="1"/>
          </p:cNvSpPr>
          <p:nvPr/>
        </p:nvSpPr>
        <p:spPr bwMode="auto">
          <a:xfrm>
            <a:off x="7273925" y="4506913"/>
            <a:ext cx="155575" cy="258762"/>
          </a:xfrm>
          <a:custGeom>
            <a:avLst/>
            <a:gdLst>
              <a:gd name="T0" fmla="*/ 51859 w 154547"/>
              <a:gd name="T1" fmla="*/ 0 h 257577"/>
              <a:gd name="T2" fmla="*/ 155575 w 154547"/>
              <a:gd name="T3" fmla="*/ 51752 h 257577"/>
              <a:gd name="T4" fmla="*/ 90752 w 154547"/>
              <a:gd name="T5" fmla="*/ 258762 h 257577"/>
              <a:gd name="T6" fmla="*/ 0 w 154547"/>
              <a:gd name="T7" fmla="*/ 245824 h 257577"/>
              <a:gd name="T8" fmla="*/ 51859 w 154547"/>
              <a:gd name="T9" fmla="*/ 0 h 257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547" h="257577">
                <a:moveTo>
                  <a:pt x="51516" y="0"/>
                </a:moveTo>
                <a:lnTo>
                  <a:pt x="154547" y="51515"/>
                </a:lnTo>
                <a:lnTo>
                  <a:pt x="90152" y="257577"/>
                </a:lnTo>
                <a:lnTo>
                  <a:pt x="0" y="244698"/>
                </a:lnTo>
                <a:lnTo>
                  <a:pt x="51516" y="0"/>
                </a:lnTo>
                <a:close/>
              </a:path>
            </a:pathLst>
          </a:custGeom>
          <a:solidFill>
            <a:srgbClr val="0070C0"/>
          </a:solidFill>
          <a:ln w="9360">
            <a:solidFill>
              <a:srgbClr val="0070C0"/>
            </a:solidFill>
            <a:round/>
            <a:headEnd/>
            <a:tailEnd/>
          </a:ln>
          <a:effectLst>
            <a:outerShdw dist="75597" dir="106468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 flipV="1">
            <a:off x="7119938" y="4616450"/>
            <a:ext cx="322262" cy="11113"/>
          </a:xfrm>
          <a:prstGeom prst="line">
            <a:avLst/>
          </a:prstGeom>
          <a:noFill/>
          <a:ln w="57240">
            <a:solidFill>
              <a:srgbClr val="FFFF00"/>
            </a:solidFill>
            <a:miter lim="800000"/>
            <a:headEnd/>
            <a:tailEnd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2"/>
          <a:stretch>
            <a:fillRect/>
          </a:stretch>
        </p:blipFill>
        <p:spPr bwMode="auto">
          <a:xfrm>
            <a:off x="2105025" y="174625"/>
            <a:ext cx="4932363" cy="642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2382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889250" y="815975"/>
            <a:ext cx="11207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 dirty="0"/>
              <a:t>Pair of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US" altLang="en-US" b="1" dirty="0"/>
              <a:t>homologues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243513" y="222250"/>
            <a:ext cx="18065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400" b="1"/>
              <a:t>Nonsister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altLang="en-US" sz="1400" b="1"/>
              <a:t>chromatids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altLang="en-US" sz="1400" b="1"/>
              <a:t>held together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altLang="en-US" sz="1400" b="1"/>
              <a:t>during synapsis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4757738" y="334963"/>
            <a:ext cx="454025" cy="50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4703763" y="381000"/>
            <a:ext cx="515937" cy="857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AutoShape 6"/>
          <p:cNvSpPr>
            <a:spLocks/>
          </p:cNvSpPr>
          <p:nvPr/>
        </p:nvSpPr>
        <p:spPr bwMode="auto">
          <a:xfrm rot="16200000">
            <a:off x="4607719" y="953294"/>
            <a:ext cx="96837" cy="219075"/>
          </a:xfrm>
          <a:prstGeom prst="leftBrace">
            <a:avLst>
              <a:gd name="adj1" fmla="val 18853"/>
              <a:gd name="adj2" fmla="val 5000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4021138" y="1092200"/>
            <a:ext cx="638175" cy="1016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105025" y="3384550"/>
            <a:ext cx="12858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during Meiosis </a:t>
            </a:r>
            <a:r>
              <a:rPr lang="en-US" altLang="en-US" b="1">
                <a:latin typeface="TimesNewRomanPS" charset="0"/>
              </a:rPr>
              <a:t>I</a:t>
            </a:r>
            <a:br>
              <a:rPr lang="en-US" altLang="en-US" b="1">
                <a:latin typeface="TimesNewRomanPS" charset="0"/>
              </a:rPr>
            </a:br>
            <a:r>
              <a:rPr lang="en-US" altLang="en-US" b="1">
                <a:latin typeface="TimesNewRomanPS" charset="0"/>
              </a:rPr>
              <a:t>(at anaphase I)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676400" y="4552950"/>
            <a:ext cx="12858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during Meiosis II</a:t>
            </a:r>
            <a:br>
              <a:rPr lang="en-US" altLang="en-US" b="1"/>
            </a:br>
            <a:r>
              <a:rPr lang="en-US" altLang="en-US" b="1"/>
              <a:t>(at anaphase II)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905000" y="5562600"/>
            <a:ext cx="10572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 b="1"/>
              <a:t>Daughter</a:t>
            </a:r>
          </a:p>
          <a:p>
            <a:pPr>
              <a:buClrTx/>
              <a:buFontTx/>
              <a:buNone/>
            </a:pPr>
            <a:r>
              <a:rPr lang="en-US" altLang="en-US" sz="2400" b="1"/>
              <a:t>cells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200400" y="6383338"/>
            <a:ext cx="3178175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</a:rPr>
              <a:t>Recom</a:t>
            </a:r>
            <a:r>
              <a:rPr lang="en-US" altLang="en-US" sz="2400" b="1">
                <a:solidFill>
                  <a:srgbClr val="E46C0A"/>
                </a:solidFill>
              </a:rPr>
              <a:t>binant</a:t>
            </a:r>
            <a:r>
              <a:rPr lang="en-US" altLang="en-US" sz="2400" b="1"/>
              <a:t> chromosomes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313238" y="6197600"/>
            <a:ext cx="342900" cy="1952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4643438" y="6202363"/>
            <a:ext cx="420687" cy="19526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096000" y="1525588"/>
            <a:ext cx="28956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800" i="1">
                <a:solidFill>
                  <a:srgbClr val="0070C0"/>
                </a:solidFill>
              </a:rPr>
              <a:t>A single crossing over event leads to 4 genetically unique daughter cells!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93688" y="0"/>
            <a:ext cx="911225" cy="68580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b) crossing over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-85725" y="0"/>
            <a:ext cx="911225" cy="68580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6394450" algn="r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139950" y="168275"/>
            <a:ext cx="127317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Early in</a:t>
            </a:r>
            <a:br>
              <a:rPr lang="en-US" altLang="en-US" b="1"/>
            </a:br>
            <a:r>
              <a:rPr lang="en-US" altLang="en-US" b="1"/>
              <a:t>Meiosis 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06375" y="1344613"/>
            <a:ext cx="853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200" b="1"/>
              <a:t>c) Random fertilization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096000" y="2451100"/>
            <a:ext cx="264477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800"/>
              <a:t>8.4 million possible gametes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12825" y="2192338"/>
            <a:ext cx="264477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800"/>
              <a:t>8.4 million possible gametes</a:t>
            </a: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2954338" y="2898775"/>
            <a:ext cx="4083050" cy="3135313"/>
            <a:chOff x="1861" y="1826"/>
            <a:chExt cx="2572" cy="1975"/>
          </a:xfrm>
        </p:grpSpPr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2234" y="2936"/>
              <a:ext cx="2199" cy="8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n-US" altLang="en-US" sz="2800"/>
                <a:t>&gt; 70 trillion possible offspring!!!</a:t>
              </a:r>
            </a:p>
          </p:txBody>
        </p:sp>
        <p:cxnSp>
          <p:nvCxnSpPr>
            <p:cNvPr id="19463" name="AutoShape 7"/>
            <p:cNvCxnSpPr>
              <a:cxnSpLocks noChangeShapeType="1"/>
            </p:cNvCxnSpPr>
            <p:nvPr/>
          </p:nvCxnSpPr>
          <p:spPr bwMode="auto">
            <a:xfrm>
              <a:off x="1861" y="1826"/>
              <a:ext cx="209" cy="1387"/>
            </a:xfrm>
            <a:prstGeom prst="straightConnector1">
              <a:avLst/>
            </a:prstGeom>
            <a:noFill/>
            <a:ln w="25560">
              <a:solidFill>
                <a:srgbClr val="4F81BD"/>
              </a:solidFill>
              <a:miter lim="800000"/>
              <a:headEnd/>
              <a:tailEnd type="triangle" w="med" len="med"/>
            </a:ln>
            <a:effectLst>
              <a:outerShdw dist="74769" dir="938535" algn="ctr" rotWithShape="0">
                <a:srgbClr val="808080">
                  <a:alpha val="38034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64" name="AutoShape 8"/>
            <p:cNvCxnSpPr>
              <a:cxnSpLocks noChangeShapeType="1"/>
            </p:cNvCxnSpPr>
            <p:nvPr/>
          </p:nvCxnSpPr>
          <p:spPr bwMode="auto">
            <a:xfrm flipH="1">
              <a:off x="3922" y="2648"/>
              <a:ext cx="232" cy="174"/>
            </a:xfrm>
            <a:prstGeom prst="straightConnector1">
              <a:avLst/>
            </a:prstGeom>
            <a:noFill/>
            <a:ln w="25560">
              <a:solidFill>
                <a:srgbClr val="4F81BD"/>
              </a:solidFill>
              <a:miter lim="800000"/>
              <a:headEnd/>
              <a:tailEnd type="triangle" w="med" len="med"/>
            </a:ln>
            <a:effectLst>
              <a:outerShdw dist="74769" dir="938535" algn="ctr" rotWithShape="0">
                <a:srgbClr val="808080">
                  <a:alpha val="38034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Fertilization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think more about this in future chapters.  For now… what if our previous male (</a:t>
            </a:r>
            <a:r>
              <a:rPr lang="en-US" dirty="0" err="1"/>
              <a:t>AaBb</a:t>
            </a:r>
            <a:r>
              <a:rPr lang="en-US" dirty="0"/>
              <a:t>) mates with a female who is also </a:t>
            </a:r>
            <a:r>
              <a:rPr lang="en-US" dirty="0" err="1"/>
              <a:t>AaBb</a:t>
            </a:r>
            <a:r>
              <a:rPr lang="en-US"/>
              <a:t>?  </a:t>
            </a:r>
            <a:r>
              <a:rPr lang="en-US" dirty="0"/>
              <a:t>What possibilities are there for offspring.  We use a Punnett square to determine this.</a:t>
            </a:r>
          </a:p>
        </p:txBody>
      </p:sp>
    </p:spTree>
    <p:extLst>
      <p:ext uri="{BB962C8B-B14F-4D97-AF65-F5344CB8AC3E}">
        <p14:creationId xmlns:p14="http://schemas.microsoft.com/office/powerpoint/2010/main" val="111531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88" y="182563"/>
            <a:ext cx="3486150" cy="641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06375" y="1173163"/>
            <a:ext cx="853440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750"/>
              </a:spcBef>
              <a:buClr>
                <a:srgbClr val="0070C0"/>
              </a:buClr>
              <a:buFont typeface="Times New Roman" panose="02020603050405020304" pitchFamily="18" charset="0"/>
              <a:buChar char="•"/>
            </a:pPr>
            <a:r>
              <a:rPr lang="en-US" altLang="en-US" sz="3000" b="1" dirty="0">
                <a:solidFill>
                  <a:srgbClr val="0070C0"/>
                </a:solidFill>
              </a:rPr>
              <a:t>Mutations</a:t>
            </a:r>
            <a:r>
              <a:rPr lang="en-US" altLang="en-US" sz="3000" b="1" dirty="0"/>
              <a:t> (changes in an organism’s DNA) are the </a:t>
            </a:r>
            <a:r>
              <a:rPr lang="en-US" altLang="en-US" sz="3000" b="1" u="sng" dirty="0"/>
              <a:t>original</a:t>
            </a:r>
            <a:r>
              <a:rPr lang="en-US" altLang="en-US" sz="3000" b="1" i="1" dirty="0"/>
              <a:t> </a:t>
            </a:r>
            <a:r>
              <a:rPr lang="en-US" altLang="en-US" sz="3000" b="1" dirty="0"/>
              <a:t>source of </a:t>
            </a:r>
            <a:r>
              <a:rPr lang="en-US" altLang="en-US" sz="3000" b="1" u="sng" dirty="0"/>
              <a:t>all</a:t>
            </a:r>
            <a:r>
              <a:rPr lang="en-US" altLang="en-US" sz="3000" b="1" dirty="0"/>
              <a:t> genetic variation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endParaRPr lang="en-US" altLang="en-US" sz="3000" dirty="0"/>
          </a:p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3000" dirty="0"/>
              <a:t>Mutations create different versions of genes called </a:t>
            </a:r>
            <a:r>
              <a:rPr lang="en-US" altLang="en-US" sz="3000" b="1" u="sng" dirty="0">
                <a:solidFill>
                  <a:srgbClr val="0070C0"/>
                </a:solidFill>
              </a:rPr>
              <a:t>alleles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3032125"/>
            <a:ext cx="3643312" cy="353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31838" y="0"/>
            <a:ext cx="8412162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</a:rPr>
              <a:t>Homologous Chromosomes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7200" y="7778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38138"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800"/>
              </a:spcBef>
              <a:buClrTx/>
              <a:buFontTx/>
              <a:buNone/>
            </a:pPr>
            <a:r>
              <a:rPr lang="en-US" altLang="en-US" sz="3200"/>
              <a:t>SAME </a:t>
            </a:r>
            <a:r>
              <a:rPr lang="en-US" altLang="en-US" sz="3200" b="1">
                <a:solidFill>
                  <a:srgbClr val="0070C0"/>
                </a:solidFill>
              </a:rPr>
              <a:t>gene</a:t>
            </a:r>
            <a:r>
              <a:rPr lang="en-US" altLang="en-US" sz="3200"/>
              <a:t>, different </a:t>
            </a:r>
            <a:r>
              <a:rPr lang="en-US" altLang="en-US" sz="3200" b="1">
                <a:solidFill>
                  <a:srgbClr val="0070C0"/>
                </a:solidFill>
              </a:rPr>
              <a:t>ALLELES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17638" y="2200275"/>
            <a:ext cx="3175000" cy="1190625"/>
          </a:xfrm>
          <a:prstGeom prst="rect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54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74769" dir="938535" algn="ctr" rotWithShape="0">
              <a:srgbClr val="808080">
                <a:alpha val="38034"/>
              </a:srgbClr>
            </a:outerShdw>
          </a:effec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/>
              <a:t>Gene for hair color;</a:t>
            </a:r>
          </a:p>
          <a:p>
            <a:pPr>
              <a:buClrTx/>
              <a:buFontTx/>
              <a:buNone/>
            </a:pPr>
            <a:r>
              <a:rPr lang="en-US" altLang="en-US" sz="2400"/>
              <a:t>Allele for blonde hair</a:t>
            </a: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57200" y="3886200"/>
            <a:ext cx="5688013" cy="1577975"/>
            <a:chOff x="288" y="2448"/>
            <a:chExt cx="3583" cy="994"/>
          </a:xfrm>
        </p:grpSpPr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288" y="2448"/>
              <a:ext cx="3583" cy="994"/>
              <a:chOff x="288" y="2448"/>
              <a:chExt cx="3583" cy="994"/>
            </a:xfrm>
          </p:grpSpPr>
          <p:grpSp>
            <p:nvGrpSpPr>
              <p:cNvPr id="8199" name="Group 7"/>
              <p:cNvGrpSpPr>
                <a:grpSpLocks/>
              </p:cNvGrpSpPr>
              <p:nvPr/>
            </p:nvGrpSpPr>
            <p:grpSpPr bwMode="auto">
              <a:xfrm>
                <a:off x="3182" y="2448"/>
                <a:ext cx="689" cy="994"/>
                <a:chOff x="3182" y="2448"/>
                <a:chExt cx="689" cy="994"/>
              </a:xfrm>
            </p:grpSpPr>
            <p:pic>
              <p:nvPicPr>
                <p:cNvPr id="8200" name="Picture 8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82" y="2448"/>
                  <a:ext cx="689" cy="9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20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293" y="2543"/>
                  <a:ext cx="462" cy="7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202" name="Line 10"/>
              <p:cNvSpPr>
                <a:spLocks noChangeShapeType="1"/>
              </p:cNvSpPr>
              <p:nvPr/>
            </p:nvSpPr>
            <p:spPr bwMode="auto">
              <a:xfrm>
                <a:off x="3504" y="2832"/>
                <a:ext cx="202" cy="0"/>
              </a:xfrm>
              <a:prstGeom prst="line">
                <a:avLst/>
              </a:prstGeom>
              <a:noFill/>
              <a:ln w="7632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Text Box 11"/>
              <p:cNvSpPr txBox="1">
                <a:spLocks noChangeArrowheads="1"/>
              </p:cNvSpPr>
              <p:nvPr/>
            </p:nvSpPr>
            <p:spPr bwMode="auto">
              <a:xfrm>
                <a:off x="288" y="2518"/>
                <a:ext cx="2307" cy="749"/>
              </a:xfrm>
              <a:prstGeom prst="rect">
                <a:avLst/>
              </a:prstGeom>
              <a:gradFill rotWithShape="0">
                <a:gsLst>
                  <a:gs pos="0">
                    <a:srgbClr val="A3C4FF"/>
                  </a:gs>
                  <a:gs pos="100000">
                    <a:srgbClr val="E5EEFF"/>
                  </a:gs>
                </a:gsLst>
                <a:lin ang="5400000" scaled="1"/>
              </a:gradFill>
              <a:ln w="9360">
                <a:solidFill>
                  <a:srgbClr val="4A7EBB"/>
                </a:solidFill>
                <a:miter lim="800000"/>
                <a:headEnd/>
                <a:tailEnd/>
              </a:ln>
              <a:effectLst>
                <a:outerShdw dist="74769" dir="938535" algn="ctr" rotWithShape="0">
                  <a:srgbClr val="808080">
                    <a:alpha val="38034"/>
                  </a:srgbClr>
                </a:outerShdw>
              </a:effec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buClrTx/>
                  <a:buFontTx/>
                  <a:buNone/>
                </a:pPr>
                <a:r>
                  <a:rPr lang="en-US" altLang="en-US" sz="2400"/>
                  <a:t>Gene for hair color; allele</a:t>
                </a:r>
              </a:p>
              <a:p>
                <a:pPr>
                  <a:buClrTx/>
                  <a:buFontTx/>
                  <a:buNone/>
                </a:pPr>
                <a:r>
                  <a:rPr lang="en-US" altLang="en-US" sz="2400"/>
                  <a:t>for brown hair</a:t>
                </a:r>
              </a:p>
            </p:txBody>
          </p:sp>
        </p:grpSp>
        <p:cxnSp>
          <p:nvCxnSpPr>
            <p:cNvPr id="8204" name="AutoShape 12"/>
            <p:cNvCxnSpPr>
              <a:cxnSpLocks noChangeShapeType="1"/>
              <a:stCxn id="8203" idx="3"/>
            </p:cNvCxnSpPr>
            <p:nvPr/>
          </p:nvCxnSpPr>
          <p:spPr bwMode="auto">
            <a:xfrm>
              <a:off x="2658" y="2710"/>
              <a:ext cx="812" cy="114"/>
            </a:xfrm>
            <a:prstGeom prst="straightConnector1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7132638" y="3219450"/>
            <a:ext cx="1122362" cy="1854200"/>
            <a:chOff x="4493" y="2028"/>
            <a:chExt cx="707" cy="1168"/>
          </a:xfrm>
        </p:grpSpPr>
        <p:pic>
          <p:nvPicPr>
            <p:cNvPr id="8206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2028"/>
              <a:ext cx="707" cy="1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4607" y="2140"/>
              <a:ext cx="474" cy="9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8" name="Line 16"/>
          <p:cNvSpPr>
            <a:spLocks noChangeShapeType="1"/>
          </p:cNvSpPr>
          <p:nvPr/>
        </p:nvSpPr>
        <p:spPr bwMode="auto">
          <a:xfrm flipV="1">
            <a:off x="7499350" y="3944938"/>
            <a:ext cx="334963" cy="65087"/>
          </a:xfrm>
          <a:prstGeom prst="line">
            <a:avLst/>
          </a:prstGeom>
          <a:noFill/>
          <a:ln w="7632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209" name="AutoShape 17"/>
          <p:cNvCxnSpPr>
            <a:cxnSpLocks noChangeShapeType="1"/>
          </p:cNvCxnSpPr>
          <p:nvPr/>
        </p:nvCxnSpPr>
        <p:spPr bwMode="auto">
          <a:xfrm>
            <a:off x="3667125" y="3032125"/>
            <a:ext cx="3835400" cy="973138"/>
          </a:xfrm>
          <a:prstGeom prst="straightConnector1">
            <a:avLst/>
          </a:prstGeom>
          <a:noFill/>
          <a:ln w="255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206375" y="1169988"/>
            <a:ext cx="8534400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66788" indent="-50958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3000" dirty="0"/>
              <a:t>The behavior of chromosomes during meiosis and fertilization reshuffles alleles and chromosomes every generation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endParaRPr lang="en-US" altLang="en-US" sz="3000" dirty="0"/>
          </a:p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3000" dirty="0"/>
              <a:t>Three mechanisms contribute to genetic variation:</a:t>
            </a:r>
          </a:p>
          <a:p>
            <a:pPr lvl="1">
              <a:spcBef>
                <a:spcPts val="700"/>
              </a:spcBef>
              <a:buClr>
                <a:srgbClr val="0070C0"/>
              </a:buClr>
              <a:buFont typeface="Calibri" panose="020F0502020204030204" pitchFamily="34" charset="0"/>
              <a:buAutoNum type="alphaLcParenR"/>
            </a:pP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</a:rPr>
              <a:t>Independent assortment of chromosomes (meiosis)</a:t>
            </a:r>
          </a:p>
          <a:p>
            <a:pPr lvl="1">
              <a:spcBef>
                <a:spcPts val="700"/>
              </a:spcBef>
              <a:buClr>
                <a:srgbClr val="0070C0"/>
              </a:buClr>
              <a:buFont typeface="Calibri" panose="020F0502020204030204" pitchFamily="34" charset="0"/>
              <a:buAutoNum type="alphaLcParenR"/>
            </a:pP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</a:rPr>
              <a:t>Crossing over (meiosis)</a:t>
            </a:r>
          </a:p>
          <a:p>
            <a:pPr lvl="1">
              <a:spcBef>
                <a:spcPts val="700"/>
              </a:spcBef>
              <a:buClr>
                <a:srgbClr val="0070C0"/>
              </a:buClr>
              <a:buFont typeface="Calibri" panose="020F0502020204030204" pitchFamily="34" charset="0"/>
              <a:buAutoNum type="alphaLcParenR"/>
            </a:pP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</a:rPr>
              <a:t>Random fertilization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3219450"/>
            <a:ext cx="5676900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4953000" y="3276600"/>
            <a:ext cx="1930400" cy="936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" y="0"/>
            <a:ext cx="198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57150" indent="6350"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7150" algn="l"/>
                <a:tab pos="514350" algn="l"/>
                <a:tab pos="971550" algn="l"/>
                <a:tab pos="1428750" algn="l"/>
                <a:tab pos="1885950" algn="l"/>
                <a:tab pos="2343150" algn="l"/>
                <a:tab pos="2800350" algn="l"/>
                <a:tab pos="3257550" algn="l"/>
                <a:tab pos="3714750" algn="l"/>
                <a:tab pos="4171950" algn="l"/>
                <a:tab pos="4629150" algn="l"/>
                <a:tab pos="5086350" algn="l"/>
                <a:tab pos="5543550" algn="l"/>
                <a:tab pos="6000750" algn="l"/>
                <a:tab pos="6457950" algn="l"/>
                <a:tab pos="6915150" algn="l"/>
                <a:tab pos="7372350" algn="l"/>
                <a:tab pos="7829550" algn="l"/>
                <a:tab pos="8286750" algn="l"/>
                <a:tab pos="8743950" algn="l"/>
                <a:tab pos="920115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altLang="en-US" sz="1200"/>
              <a:t>Fig. 13-8b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251450" y="3427413"/>
            <a:ext cx="1401763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sz="2000" b="1">
                <a:cs typeface="ヒラギノ角ゴ Pro W3" charset="0"/>
              </a:rPr>
              <a:t>Metaphase I</a:t>
            </a:r>
            <a:br>
              <a:rPr lang="en-US" altLang="en-US" sz="2000" b="1">
                <a:cs typeface="ヒラギノ角ゴ Pro W3" charset="0"/>
              </a:rPr>
            </a:br>
            <a:r>
              <a:rPr lang="en-US" altLang="en-US" sz="2000" b="1">
                <a:cs typeface="ヒラギノ角ゴ Pro W3" charset="0"/>
              </a:rPr>
              <a:t>of meiosis I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586957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200" dirty="0">
                <a:solidFill>
                  <a:srgbClr val="FFFFFF"/>
                </a:solidFill>
              </a:rPr>
              <a:t>	</a:t>
            </a:r>
            <a:r>
              <a:rPr lang="en-US" altLang="en-US" sz="3200" dirty="0" err="1">
                <a:solidFill>
                  <a:srgbClr val="FFFFFF"/>
                </a:solidFill>
              </a:rPr>
              <a:t>aassortment</a:t>
            </a:r>
            <a:endParaRPr lang="en-US" altLang="en-US" sz="3200" dirty="0">
              <a:solidFill>
                <a:srgbClr val="FFFFFF"/>
              </a:solidFill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58775" y="1617663"/>
            <a:ext cx="8556625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8138" indent="-338138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750"/>
              </a:spcBef>
              <a:buFont typeface="Times New Roman" panose="02020603050405020304" pitchFamily="18" charset="0"/>
              <a:buChar char="•"/>
            </a:pPr>
            <a:r>
              <a:rPr lang="en-US" altLang="en-US" sz="2000" dirty="0"/>
              <a:t>Homologous pairs of chromosomes orient randomly during Meiosis I</a:t>
            </a:r>
          </a:p>
          <a:p>
            <a:pPr>
              <a:spcBef>
                <a:spcPts val="750"/>
              </a:spcBef>
              <a:buClrTx/>
              <a:buFontTx/>
              <a:buNone/>
            </a:pPr>
            <a:r>
              <a:rPr lang="en-US" altLang="en-US" sz="2000" dirty="0">
                <a:latin typeface="Wingdings" panose="05000000000000000000" pitchFamily="2" charset="2"/>
              </a:rPr>
              <a:t></a:t>
            </a:r>
            <a:r>
              <a:rPr lang="en-US" altLang="en-US" sz="2000" dirty="0"/>
              <a:t> maternal and paternal homologues assort into daughter cells independently of the other pairs</a:t>
            </a:r>
          </a:p>
        </p:txBody>
      </p:sp>
      <p:cxnSp>
        <p:nvCxnSpPr>
          <p:cNvPr id="10248" name="AutoShape 8"/>
          <p:cNvCxnSpPr>
            <a:cxnSpLocks noChangeShapeType="1"/>
          </p:cNvCxnSpPr>
          <p:nvPr/>
        </p:nvCxnSpPr>
        <p:spPr bwMode="auto">
          <a:xfrm flipH="1">
            <a:off x="5395913" y="3606800"/>
            <a:ext cx="2189162" cy="163512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9" name="AutoShape 9"/>
          <p:cNvCxnSpPr>
            <a:cxnSpLocks noChangeShapeType="1"/>
          </p:cNvCxnSpPr>
          <p:nvPr/>
        </p:nvCxnSpPr>
        <p:spPr bwMode="auto">
          <a:xfrm flipH="1">
            <a:off x="6489700" y="4267200"/>
            <a:ext cx="1093788" cy="1127125"/>
          </a:xfrm>
          <a:prstGeom prst="straightConnector1">
            <a:avLst/>
          </a:prstGeom>
          <a:noFill/>
          <a:ln w="25560">
            <a:solidFill>
              <a:srgbClr val="4F81BD"/>
            </a:solidFill>
            <a:miter lim="800000"/>
            <a:headEnd/>
            <a:tailEnd type="triangle" w="med" len="med"/>
          </a:ln>
          <a:effectLst>
            <a:outerShdw dist="74769" dir="938535" algn="ctr" rotWithShape="0">
              <a:srgbClr val="000000">
                <a:alpha val="38034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7585075" y="3355975"/>
            <a:ext cx="1330325" cy="917575"/>
          </a:xfrm>
          <a:prstGeom prst="rect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>
                <a:solidFill>
                  <a:srgbClr val="0070C0"/>
                </a:solidFill>
              </a:rPr>
              <a:t>Blue</a:t>
            </a:r>
            <a:r>
              <a:rPr lang="en-US" altLang="en-US"/>
              <a:t> can be on top or bottom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884238"/>
            <a:ext cx="8542337" cy="376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52400" y="0"/>
            <a:ext cx="198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200">
                <a:solidFill>
                  <a:srgbClr val="1F497D"/>
                </a:solidFill>
              </a:rPr>
              <a:t>Fig. 13-11-2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314450" y="930275"/>
            <a:ext cx="13112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Possibility 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483350" y="892175"/>
            <a:ext cx="13112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Possibility 2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95650" y="1350963"/>
            <a:ext cx="2479675" cy="99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sz="3000" b="1" dirty="0"/>
              <a:t>with </a:t>
            </a:r>
            <a:r>
              <a:rPr lang="en-US" altLang="en-US" sz="3000" b="1" i="1" dirty="0"/>
              <a:t>n</a:t>
            </a:r>
            <a:r>
              <a:rPr lang="en-US" altLang="en-US" sz="3000" b="1" dirty="0"/>
              <a:t> = 2</a:t>
            </a:r>
          </a:p>
          <a:p>
            <a:pPr algn="ctr">
              <a:buClrTx/>
              <a:buFontTx/>
              <a:buNone/>
            </a:pPr>
            <a:r>
              <a:rPr lang="en-US" altLang="en-US" sz="3000" b="1" dirty="0"/>
              <a:t>there are 2 possibilities</a:t>
            </a:r>
          </a:p>
          <a:p>
            <a:pPr algn="ctr">
              <a:buClrTx/>
              <a:buFontTx/>
              <a:buNone/>
            </a:pPr>
            <a:r>
              <a:rPr lang="en-US" altLang="en-US" sz="3000" b="1" dirty="0"/>
              <a:t>for lineup in meiosis I and</a:t>
            </a:r>
            <a:br>
              <a:rPr lang="en-US" altLang="en-US" sz="3000" b="1" dirty="0"/>
            </a:br>
            <a:r>
              <a:rPr lang="en-US" altLang="en-US" sz="3000" b="1" dirty="0"/>
              <a:t>4 possibilities</a:t>
            </a:r>
          </a:p>
          <a:p>
            <a:pPr algn="ctr">
              <a:buClrTx/>
              <a:buFontTx/>
              <a:buNone/>
            </a:pPr>
            <a:r>
              <a:rPr lang="en-US" altLang="en-US" sz="3000" b="1" dirty="0"/>
              <a:t>for lineup</a:t>
            </a:r>
            <a:br>
              <a:rPr lang="en-US" altLang="en-US" sz="3000" b="1" dirty="0"/>
            </a:br>
            <a:r>
              <a:rPr lang="en-US" altLang="en-US" sz="3000" b="1" dirty="0"/>
              <a:t>during </a:t>
            </a:r>
            <a:br>
              <a:rPr lang="en-US" altLang="en-US" sz="3000" b="1" dirty="0"/>
            </a:br>
            <a:r>
              <a:rPr lang="en-US" altLang="en-US" sz="3000" b="1" dirty="0"/>
              <a:t>meiosis II</a:t>
            </a:r>
          </a:p>
          <a:p>
            <a:pPr algn="ctr">
              <a:buClrTx/>
              <a:buFontTx/>
              <a:buNone/>
            </a:pPr>
            <a:endParaRPr lang="en-US" altLang="en-US" sz="3000" b="1" dirty="0"/>
          </a:p>
          <a:p>
            <a:pPr algn="ctr">
              <a:buFont typeface="Wingdings" panose="05000000000000000000" pitchFamily="2" charset="2"/>
              <a:buChar char=""/>
            </a:pPr>
            <a:r>
              <a:rPr lang="en-US" altLang="en-US" sz="3000" b="1" i="1" dirty="0"/>
              <a:t>4 possible assortments of </a:t>
            </a:r>
            <a:br>
              <a:rPr lang="en-US" altLang="en-US" sz="3000" b="1" i="1" dirty="0"/>
            </a:br>
            <a:r>
              <a:rPr lang="en-US" altLang="en-US" sz="3000" b="1" i="1" dirty="0"/>
              <a:t>chromosomes in the gametes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38100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a) Independent assortment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884238"/>
            <a:ext cx="8542337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52400" y="0"/>
            <a:ext cx="198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200">
                <a:solidFill>
                  <a:srgbClr val="1F497D"/>
                </a:solidFill>
              </a:rPr>
              <a:t>Fig. 13-11-3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314450" y="930275"/>
            <a:ext cx="13112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Possibility 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483350" y="892175"/>
            <a:ext cx="13112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Possibility 2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841750" y="3660775"/>
            <a:ext cx="14382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b="1"/>
              <a:t>Metaphase </a:t>
            </a:r>
            <a:r>
              <a:rPr lang="en-US" altLang="en-US" b="1">
                <a:latin typeface="TimesNewRomanPS" charset="0"/>
              </a:rPr>
              <a:t>II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070350" y="4981575"/>
            <a:ext cx="10445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lang="en-US" altLang="en-US" b="1"/>
              <a:t>Daughter</a:t>
            </a:r>
          </a:p>
          <a:p>
            <a:pPr algn="ctr">
              <a:lnSpc>
                <a:spcPct val="90000"/>
              </a:lnSpc>
              <a:buClrTx/>
              <a:buFontTx/>
              <a:buNone/>
            </a:pPr>
            <a:r>
              <a:rPr lang="en-US" altLang="en-US" b="1"/>
              <a:t>cells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49250" y="5641975"/>
            <a:ext cx="15652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400" b="1"/>
              <a:t>Combination 1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025650" y="5641975"/>
            <a:ext cx="15652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400" b="1"/>
              <a:t>Combination 2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543550" y="5641975"/>
            <a:ext cx="15652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400" b="1"/>
              <a:t>Combination 3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7258050" y="5641975"/>
            <a:ext cx="15652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1400" b="1"/>
              <a:t>Combination 4</a:t>
            </a:r>
          </a:p>
        </p:txBody>
      </p:sp>
      <p:sp>
        <p:nvSpPr>
          <p:cNvPr id="12299" name="AutoShape 11"/>
          <p:cNvSpPr>
            <a:spLocks/>
          </p:cNvSpPr>
          <p:nvPr/>
        </p:nvSpPr>
        <p:spPr bwMode="auto">
          <a:xfrm rot="16200000">
            <a:off x="1092200" y="4800600"/>
            <a:ext cx="127000" cy="15240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AutoShape 12"/>
          <p:cNvSpPr>
            <a:spLocks/>
          </p:cNvSpPr>
          <p:nvPr/>
        </p:nvSpPr>
        <p:spPr bwMode="auto">
          <a:xfrm rot="16200000">
            <a:off x="2743200" y="4813300"/>
            <a:ext cx="127000" cy="15240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AutoShape 13"/>
          <p:cNvSpPr>
            <a:spLocks/>
          </p:cNvSpPr>
          <p:nvPr/>
        </p:nvSpPr>
        <p:spPr bwMode="auto">
          <a:xfrm rot="16200000">
            <a:off x="6273800" y="4800600"/>
            <a:ext cx="127000" cy="15240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AutoShape 14"/>
          <p:cNvSpPr>
            <a:spLocks/>
          </p:cNvSpPr>
          <p:nvPr/>
        </p:nvSpPr>
        <p:spPr bwMode="auto">
          <a:xfrm rot="16200000">
            <a:off x="7937500" y="4800600"/>
            <a:ext cx="127000" cy="1524000"/>
          </a:xfrm>
          <a:prstGeom prst="leftBrace">
            <a:avLst>
              <a:gd name="adj1" fmla="val 100000"/>
              <a:gd name="adj2" fmla="val 50000"/>
            </a:avLst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0" y="38100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a) Independent assortment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825500"/>
          </a:xfrm>
          <a:prstGeom prst="rect">
            <a:avLst/>
          </a:prstGeom>
          <a:solidFill>
            <a:srgbClr val="E46C0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512175" algn="r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400">
                <a:solidFill>
                  <a:srgbClr val="FFFFFF"/>
                </a:solidFill>
              </a:rPr>
              <a:t>	Sources of genetic variation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gametes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possible gametes for a male with 2n = 4 and the genotype </a:t>
            </a:r>
            <a:r>
              <a:rPr lang="en-US" dirty="0" err="1"/>
              <a:t>AaBb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73786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461</Words>
  <Application>Microsoft Office PowerPoint</Application>
  <PresentationFormat>On-screen Show (4:3)</PresentationFormat>
  <Paragraphs>117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Times New Roman</vt:lpstr>
      <vt:lpstr>Calibri</vt:lpstr>
      <vt:lpstr>MS PGothic</vt:lpstr>
      <vt:lpstr>DejaVu Sans</vt:lpstr>
      <vt:lpstr>Arial</vt:lpstr>
      <vt:lpstr>ヒラギノ角ゴ Pro W3</vt:lpstr>
      <vt:lpstr>Wingdings</vt:lpstr>
      <vt:lpstr>TimesNewRomanPS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Possible gametes</vt:lpstr>
      <vt:lpstr>PowerPoint Presentation</vt:lpstr>
      <vt:lpstr>PowerPoint Presentation</vt:lpstr>
      <vt:lpstr>PowerPoint Presentation</vt:lpstr>
      <vt:lpstr>PowerPoint Presentation</vt:lpstr>
      <vt:lpstr>Fertilization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Flaxman</dc:creator>
  <cp:lastModifiedBy>Elizabet Greenman</cp:lastModifiedBy>
  <cp:revision>53</cp:revision>
  <cp:lastPrinted>1601-01-01T00:00:00Z</cp:lastPrinted>
  <dcterms:created xsi:type="dcterms:W3CDTF">2011-10-24T12:12:57Z</dcterms:created>
  <dcterms:modified xsi:type="dcterms:W3CDTF">2016-11-27T21:40:40Z</dcterms:modified>
</cp:coreProperties>
</file>