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9" r:id="rId23"/>
    <p:sldId id="280" r:id="rId24"/>
    <p:sldId id="281"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Greenman" initials="EG" lastIdx="2" clrIdx="0">
    <p:extLst>
      <p:ext uri="{19B8F6BF-5375-455C-9EA6-DF929625EA0E}">
        <p15:presenceInfo xmlns:p15="http://schemas.microsoft.com/office/powerpoint/2012/main" userId="S-1-5-21-3606053129-1505540652-3309332236-1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30T17:12:14.723" idx="2">
    <p:pos x="10" y="10"/>
    <p:text>http://www.wetheteachers.com/viewfiles.php?fid=1338</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885A6-ADC3-4124-A5A5-E0F9A08F5887}"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D36C5-54FC-420A-AAA4-3A9C489A6378}" type="slidenum">
              <a:rPr lang="en-US" smtClean="0"/>
              <a:t>‹#›</a:t>
            </a:fld>
            <a:endParaRPr lang="en-US"/>
          </a:p>
        </p:txBody>
      </p:sp>
    </p:spTree>
    <p:extLst>
      <p:ext uri="{BB962C8B-B14F-4D97-AF65-F5344CB8AC3E}">
        <p14:creationId xmlns:p14="http://schemas.microsoft.com/office/powerpoint/2010/main" val="373731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0478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F6BEA-A018-46AD-BFBE-39C1BF8DA230}" type="slidenum">
              <a:rPr lang="en-US" altLang="en-US"/>
              <a:pPr/>
              <a:t>14</a:t>
            </a:fld>
            <a:endParaRPr lang="en-US" alt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98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18BB7-F54D-4AC7-91B5-EBDD4177E488}" type="slidenum">
              <a:rPr lang="en-US" altLang="en-US"/>
              <a:pPr/>
              <a:t>18</a:t>
            </a:fld>
            <a:endParaRPr lang="en-US" alt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582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6159E-975A-4177-9A11-E63DE3267664}" type="slidenum">
              <a:rPr lang="en-US" altLang="en-US"/>
              <a:pPr/>
              <a:t>20</a:t>
            </a:fld>
            <a:endParaRPr lang="en-US" alt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836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C7DC9-7D85-4BB2-839B-A4346DEE4592}" type="slidenum">
              <a:rPr lang="en-US" altLang="en-US"/>
              <a:pPr/>
              <a:t>21</a:t>
            </a:fld>
            <a:endParaRPr lang="en-US" alt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ltLang="en-US"/>
              <a:t>Discuss with students other possible answers</a:t>
            </a:r>
          </a:p>
        </p:txBody>
      </p:sp>
    </p:spTree>
    <p:extLst>
      <p:ext uri="{BB962C8B-B14F-4D97-AF65-F5344CB8AC3E}">
        <p14:creationId xmlns:p14="http://schemas.microsoft.com/office/powerpoint/2010/main" val="36857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8358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7806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9322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7846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7031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2779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3577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5594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49620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328AD7-C947-4C04-9AB1-B9B762E0E44B}"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194837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26604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6951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2095056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3638803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2513451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2278201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2348449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1" y="1600201"/>
            <a:ext cx="5382684"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600201"/>
            <a:ext cx="5384800"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609601" y="6245226"/>
            <a:ext cx="2842684" cy="474663"/>
          </a:xfrm>
        </p:spPr>
        <p:txBody>
          <a:bodyPr/>
          <a:lstStyle>
            <a:lvl1pPr>
              <a:defRPr/>
            </a:lvl1pPr>
          </a:lstStyle>
          <a:p>
            <a:endParaRPr lang="en-GB" altLang="en-US"/>
          </a:p>
        </p:txBody>
      </p:sp>
      <p:sp>
        <p:nvSpPr>
          <p:cNvPr id="6" name="Footer Placeholder 5"/>
          <p:cNvSpPr>
            <a:spLocks noGrp="1"/>
          </p:cNvSpPr>
          <p:nvPr>
            <p:ph type="ftr" idx="11"/>
          </p:nvPr>
        </p:nvSpPr>
        <p:spPr>
          <a:xfrm>
            <a:off x="4165601" y="6245226"/>
            <a:ext cx="3858684" cy="474663"/>
          </a:xfrm>
        </p:spPr>
        <p:txBody>
          <a:bodyPr/>
          <a:lstStyle>
            <a:lvl1pPr>
              <a:defRPr/>
            </a:lvl1pPr>
          </a:lstStyle>
          <a:p>
            <a:endParaRPr lang="en-GB" altLang="en-US"/>
          </a:p>
        </p:txBody>
      </p:sp>
      <p:sp>
        <p:nvSpPr>
          <p:cNvPr id="7" name="Slide Number Placeholder 6"/>
          <p:cNvSpPr>
            <a:spLocks noGrp="1"/>
          </p:cNvSpPr>
          <p:nvPr>
            <p:ph type="sldNum" idx="12"/>
          </p:nvPr>
        </p:nvSpPr>
        <p:spPr>
          <a:xfrm>
            <a:off x="8737601" y="6245226"/>
            <a:ext cx="2842684" cy="474663"/>
          </a:xfrm>
        </p:spPr>
        <p:txBody>
          <a:bodyPr/>
          <a:lstStyle>
            <a:lvl1pPr>
              <a:defRPr/>
            </a:lvl1pPr>
          </a:lstStyle>
          <a:p>
            <a:fld id="{D94831C9-B29C-4E61-B5BF-769D3F401EA2}" type="slidenum">
              <a:rPr lang="en-GB" altLang="en-US"/>
              <a:pPr/>
              <a:t>‹#›</a:t>
            </a:fld>
            <a:endParaRPr lang="en-GB" altLang="en-US"/>
          </a:p>
        </p:txBody>
      </p:sp>
    </p:spTree>
    <p:extLst>
      <p:ext uri="{BB962C8B-B14F-4D97-AF65-F5344CB8AC3E}">
        <p14:creationId xmlns:p14="http://schemas.microsoft.com/office/powerpoint/2010/main" val="39778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2684"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5484" y="1600201"/>
            <a:ext cx="5384800"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609601" y="6245226"/>
            <a:ext cx="2842684" cy="474663"/>
          </a:xfrm>
        </p:spPr>
        <p:txBody>
          <a:bodyPr/>
          <a:lstStyle>
            <a:lvl1pPr>
              <a:defRPr/>
            </a:lvl1pPr>
          </a:lstStyle>
          <a:p>
            <a:endParaRPr lang="en-GB" altLang="en-US"/>
          </a:p>
        </p:txBody>
      </p:sp>
      <p:sp>
        <p:nvSpPr>
          <p:cNvPr id="6" name="Footer Placeholder 5"/>
          <p:cNvSpPr>
            <a:spLocks noGrp="1"/>
          </p:cNvSpPr>
          <p:nvPr>
            <p:ph type="ftr" idx="11"/>
          </p:nvPr>
        </p:nvSpPr>
        <p:spPr>
          <a:xfrm>
            <a:off x="4165601" y="6245226"/>
            <a:ext cx="3858684" cy="474663"/>
          </a:xfrm>
        </p:spPr>
        <p:txBody>
          <a:bodyPr/>
          <a:lstStyle>
            <a:lvl1pPr>
              <a:defRPr/>
            </a:lvl1pPr>
          </a:lstStyle>
          <a:p>
            <a:endParaRPr lang="en-GB" altLang="en-US"/>
          </a:p>
        </p:txBody>
      </p:sp>
      <p:sp>
        <p:nvSpPr>
          <p:cNvPr id="7" name="Slide Number Placeholder 6"/>
          <p:cNvSpPr>
            <a:spLocks noGrp="1"/>
          </p:cNvSpPr>
          <p:nvPr>
            <p:ph type="sldNum" idx="12"/>
          </p:nvPr>
        </p:nvSpPr>
        <p:spPr>
          <a:xfrm>
            <a:off x="8737601" y="6245226"/>
            <a:ext cx="2842684" cy="474663"/>
          </a:xfrm>
        </p:spPr>
        <p:txBody>
          <a:bodyPr/>
          <a:lstStyle>
            <a:lvl1pPr>
              <a:defRPr/>
            </a:lvl1pPr>
          </a:lstStyle>
          <a:p>
            <a:fld id="{B4498B7B-6081-4377-AECB-54052F1BE8BA}" type="slidenum">
              <a:rPr lang="en-GB" altLang="en-US"/>
              <a:pPr/>
              <a:t>‹#›</a:t>
            </a:fld>
            <a:endParaRPr lang="en-GB" altLang="en-US"/>
          </a:p>
        </p:txBody>
      </p:sp>
    </p:spTree>
    <p:extLst>
      <p:ext uri="{BB962C8B-B14F-4D97-AF65-F5344CB8AC3E}">
        <p14:creationId xmlns:p14="http://schemas.microsoft.com/office/powerpoint/2010/main" val="351423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976543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09601" y="1600201"/>
            <a:ext cx="5382684" cy="4524375"/>
          </a:xfrm>
        </p:spPr>
        <p:txBody>
          <a:bodyPr/>
          <a:lstStyle/>
          <a:p>
            <a:endParaRPr lang="en-US"/>
          </a:p>
        </p:txBody>
      </p:sp>
      <p:sp>
        <p:nvSpPr>
          <p:cNvPr id="4" name="Text Placeholder 3"/>
          <p:cNvSpPr>
            <a:spLocks noGrp="1"/>
          </p:cNvSpPr>
          <p:nvPr>
            <p:ph type="body" sz="half" idx="2"/>
          </p:nvPr>
        </p:nvSpPr>
        <p:spPr>
          <a:xfrm>
            <a:off x="6195484" y="1600201"/>
            <a:ext cx="5384800"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609601" y="6245226"/>
            <a:ext cx="2842684" cy="474663"/>
          </a:xfrm>
        </p:spPr>
        <p:txBody>
          <a:bodyPr/>
          <a:lstStyle>
            <a:lvl1pPr>
              <a:defRPr/>
            </a:lvl1pPr>
          </a:lstStyle>
          <a:p>
            <a:endParaRPr lang="en-GB" altLang="en-US"/>
          </a:p>
        </p:txBody>
      </p:sp>
      <p:sp>
        <p:nvSpPr>
          <p:cNvPr id="6" name="Footer Placeholder 5"/>
          <p:cNvSpPr>
            <a:spLocks noGrp="1"/>
          </p:cNvSpPr>
          <p:nvPr>
            <p:ph type="ftr" idx="11"/>
          </p:nvPr>
        </p:nvSpPr>
        <p:spPr>
          <a:xfrm>
            <a:off x="4165601" y="6245226"/>
            <a:ext cx="3858684" cy="474663"/>
          </a:xfrm>
        </p:spPr>
        <p:txBody>
          <a:bodyPr/>
          <a:lstStyle>
            <a:lvl1pPr>
              <a:defRPr/>
            </a:lvl1pPr>
          </a:lstStyle>
          <a:p>
            <a:endParaRPr lang="en-GB" altLang="en-US"/>
          </a:p>
        </p:txBody>
      </p:sp>
      <p:sp>
        <p:nvSpPr>
          <p:cNvPr id="7" name="Slide Number Placeholder 6"/>
          <p:cNvSpPr>
            <a:spLocks noGrp="1"/>
          </p:cNvSpPr>
          <p:nvPr>
            <p:ph type="sldNum" idx="12"/>
          </p:nvPr>
        </p:nvSpPr>
        <p:spPr>
          <a:xfrm>
            <a:off x="8737601" y="6245226"/>
            <a:ext cx="2842684" cy="474663"/>
          </a:xfrm>
        </p:spPr>
        <p:txBody>
          <a:bodyPr/>
          <a:lstStyle>
            <a:lvl1pPr>
              <a:defRPr/>
            </a:lvl1pPr>
          </a:lstStyle>
          <a:p>
            <a:fld id="{5105EA23-1BB9-40B8-8BD8-19B80D64DBE4}" type="slidenum">
              <a:rPr lang="en-GB" altLang="en-US"/>
              <a:pPr/>
              <a:t>‹#›</a:t>
            </a:fld>
            <a:endParaRPr lang="en-GB" altLang="en-US"/>
          </a:p>
        </p:txBody>
      </p:sp>
    </p:spTree>
    <p:extLst>
      <p:ext uri="{BB962C8B-B14F-4D97-AF65-F5344CB8AC3E}">
        <p14:creationId xmlns:p14="http://schemas.microsoft.com/office/powerpoint/2010/main" val="426959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241311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328AD7-C947-4C04-9AB1-B9B762E0E44B}"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2031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28AD7-C947-4C04-9AB1-B9B762E0E44B}"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168061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380040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114360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A328AD7-C947-4C04-9AB1-B9B762E0E44B}" type="datetimeFigureOut">
              <a:rPr lang="en-US" smtClean="0"/>
              <a:t>12/1/2016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113285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328AD7-C947-4C04-9AB1-B9B762E0E44B}"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721C-55AC-45B9-A1F9-E968C6F75A90}" type="slidenum">
              <a:rPr lang="en-US" smtClean="0"/>
              <a:t>‹#›</a:t>
            </a:fld>
            <a:endParaRPr lang="en-US"/>
          </a:p>
        </p:txBody>
      </p:sp>
    </p:spTree>
    <p:extLst>
      <p:ext uri="{BB962C8B-B14F-4D97-AF65-F5344CB8AC3E}">
        <p14:creationId xmlns:p14="http://schemas.microsoft.com/office/powerpoint/2010/main" val="149458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328AD7-C947-4C04-9AB1-B9B762E0E44B}" type="datetimeFigureOut">
              <a:rPr lang="en-US" smtClean="0"/>
              <a:t>12/1/2016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76721C-55AC-45B9-A1F9-E968C6F75A90}" type="slidenum">
              <a:rPr lang="en-US" smtClean="0"/>
              <a:t>‹#›</a:t>
            </a:fld>
            <a:endParaRPr lang="en-US"/>
          </a:p>
        </p:txBody>
      </p:sp>
    </p:spTree>
    <p:extLst>
      <p:ext uri="{BB962C8B-B14F-4D97-AF65-F5344CB8AC3E}">
        <p14:creationId xmlns:p14="http://schemas.microsoft.com/office/powerpoint/2010/main" val="6434757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idshealth.org/kid/talk/qa/what_is_gene.html" TargetMode="External"/><Relationship Id="rId2" Type="http://schemas.openxmlformats.org/officeDocument/2006/relationships/hyperlink" Target="http://www.athro.com/evo/gen/punnett.html"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biotechnologyonline.gov.au/images/contentpages/karyotype.jpg" TargetMode="External"/><Relationship Id="rId4" Type="http://schemas.openxmlformats.org/officeDocument/2006/relationships/hyperlink" Target="http://www.usoe.k12.ut.us/CURR/Science/sciber00/7th/genetics/sciber/punnett.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a:t>
            </a:r>
            <a:endParaRPr lang="en-US" dirty="0"/>
          </a:p>
        </p:txBody>
      </p:sp>
      <p:sp>
        <p:nvSpPr>
          <p:cNvPr id="3" name="Subtitle 2"/>
          <p:cNvSpPr>
            <a:spLocks noGrp="1"/>
          </p:cNvSpPr>
          <p:nvPr>
            <p:ph type="subTitle" idx="1"/>
          </p:nvPr>
        </p:nvSpPr>
        <p:spPr/>
        <p:txBody>
          <a:bodyPr/>
          <a:lstStyle/>
          <a:p>
            <a:r>
              <a:rPr lang="en-US" dirty="0" smtClean="0"/>
              <a:t>Chapter 8 Section 1 Principles of Genetics--A</a:t>
            </a:r>
            <a:endParaRPr lang="en-US" dirty="0"/>
          </a:p>
        </p:txBody>
      </p:sp>
    </p:spTree>
    <p:extLst>
      <p:ext uri="{BB962C8B-B14F-4D97-AF65-F5344CB8AC3E}">
        <p14:creationId xmlns:p14="http://schemas.microsoft.com/office/powerpoint/2010/main" val="82716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981200" y="274638"/>
            <a:ext cx="8229600" cy="1143000"/>
          </a:xfrm>
          <a:ln/>
        </p:spPr>
        <p:txBody>
          <a:bodyPr vert="horz" lIns="0" tIns="0" rIns="0" bIns="0" rtlCol="0" anchor="t">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Mendel's Results</a:t>
            </a:r>
          </a:p>
        </p:txBody>
      </p:sp>
      <p:sp>
        <p:nvSpPr>
          <p:cNvPr id="10242" name="Rectangle 2"/>
          <p:cNvSpPr>
            <a:spLocks noGrp="1" noChangeArrowheads="1"/>
          </p:cNvSpPr>
          <p:nvPr>
            <p:ph type="body" idx="1"/>
          </p:nvPr>
        </p:nvSpPr>
        <p:spPr>
          <a:xfrm>
            <a:off x="6197601" y="1600200"/>
            <a:ext cx="4016375" cy="4591050"/>
          </a:xfrm>
          <a:ln/>
        </p:spPr>
        <p:txBody>
          <a:bodyPr vert="horz" lIns="0" tIns="0" rIns="0" bIns="0" rtlCol="0">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For each trait, there is one form that is </a:t>
            </a:r>
            <a:r>
              <a:rPr lang="en-GB" altLang="en-US" sz="2800" dirty="0" smtClean="0"/>
              <a:t>dominant (shows up)</a:t>
            </a:r>
            <a:endParaRPr lang="en-GB" altLang="en-US" sz="2800"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The other trait (that does not always show up) is recessive.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Principle of dominance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3429000"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86182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Effect transition="in" filter="fade">
                                      <p:cBhvr additive="repl">
                                        <p:cTn id="7" dur="20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0242">
                                            <p:txEl>
                                              <p:pRg st="1" end="1"/>
                                            </p:txEl>
                                          </p:spTgt>
                                        </p:tgtEl>
                                        <p:attrNameLst>
                                          <p:attrName>style.visibility</p:attrName>
                                        </p:attrNameLst>
                                      </p:cBhvr>
                                      <p:to>
                                        <p:strVal val="visible"/>
                                      </p:to>
                                    </p:set>
                                    <p:animEffect transition="in" filter="fade">
                                      <p:cBhvr additive="repl">
                                        <p:cTn id="12" dur="2000"/>
                                        <p:tgtEl>
                                          <p:spTgt spid="10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0242">
                                            <p:txEl>
                                              <p:pRg st="2" end="2"/>
                                            </p:txEl>
                                          </p:spTgt>
                                        </p:tgtEl>
                                        <p:attrNameLst>
                                          <p:attrName>style.visibility</p:attrName>
                                        </p:attrNameLst>
                                      </p:cBhvr>
                                      <p:to>
                                        <p:strVal val="visible"/>
                                      </p:to>
                                    </p:set>
                                    <p:animEffect transition="in" filter="fade">
                                      <p:cBhvr additive="repl">
                                        <p:cTn id="17" dur="20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981200" y="274638"/>
            <a:ext cx="8229600" cy="1143000"/>
          </a:xfrm>
          <a:ln/>
        </p:spPr>
        <p:txBody>
          <a:bodyPr vert="horz" lIns="0" tIns="0" rIns="0" bIns="0" rtlCol="0" anchor="t">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Mendel's Results</a:t>
            </a:r>
          </a:p>
        </p:txBody>
      </p:sp>
      <p:sp>
        <p:nvSpPr>
          <p:cNvPr id="11266" name="Rectangle 2"/>
          <p:cNvSpPr>
            <a:spLocks noGrp="1" noChangeArrowheads="1"/>
          </p:cNvSpPr>
          <p:nvPr>
            <p:ph type="body" idx="1"/>
          </p:nvPr>
        </p:nvSpPr>
        <p:spPr>
          <a:xfrm>
            <a:off x="1981200" y="1143001"/>
            <a:ext cx="8229600" cy="5768975"/>
          </a:xfrm>
          <a:ln/>
        </p:spPr>
        <p:txBody>
          <a:bodyPr vert="horz" lIns="0" tIns="0" rIns="0" bIns="0" rtlCol="0">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Each parent must have a pair of factors that controls the trait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The factors (genes) separate during gamete formation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This separation is called segregation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More complex crosses:  Mendel discovered that the gene for flower </a:t>
            </a:r>
            <a:r>
              <a:rPr lang="en-GB" altLang="en-US" sz="2800" dirty="0" err="1"/>
              <a:t>color</a:t>
            </a:r>
            <a:r>
              <a:rPr lang="en-GB" altLang="en-US" sz="2800" dirty="0"/>
              <a:t> wasn't linked to that of tallness, </a:t>
            </a:r>
            <a:r>
              <a:rPr lang="en-GB" altLang="en-US" sz="2800" dirty="0" err="1"/>
              <a:t>etc</a:t>
            </a:r>
            <a:endParaRPr lang="en-GB" altLang="en-US" sz="2800"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Law of independent assortment:  genes for different traits segregate independently during gamete formation</a:t>
            </a:r>
          </a:p>
        </p:txBody>
      </p:sp>
    </p:spTree>
    <p:extLst>
      <p:ext uri="{BB962C8B-B14F-4D97-AF65-F5344CB8AC3E}">
        <p14:creationId xmlns:p14="http://schemas.microsoft.com/office/powerpoint/2010/main" val="10324202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fade">
                                      <p:cBhvr additive="repl">
                                        <p:cTn id="7" dur="20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1266">
                                            <p:txEl>
                                              <p:pRg st="1" end="1"/>
                                            </p:txEl>
                                          </p:spTgt>
                                        </p:tgtEl>
                                        <p:attrNameLst>
                                          <p:attrName>style.visibility</p:attrName>
                                        </p:attrNameLst>
                                      </p:cBhvr>
                                      <p:to>
                                        <p:strVal val="visible"/>
                                      </p:to>
                                    </p:set>
                                    <p:animEffect transition="in" filter="fade">
                                      <p:cBhvr additive="repl">
                                        <p:cTn id="12" dur="2000"/>
                                        <p:tgtEl>
                                          <p:spTgt spid="11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1266">
                                            <p:txEl>
                                              <p:pRg st="2" end="2"/>
                                            </p:txEl>
                                          </p:spTgt>
                                        </p:tgtEl>
                                        <p:attrNameLst>
                                          <p:attrName>style.visibility</p:attrName>
                                        </p:attrNameLst>
                                      </p:cBhvr>
                                      <p:to>
                                        <p:strVal val="visible"/>
                                      </p:to>
                                    </p:set>
                                    <p:animEffect transition="in" filter="fade">
                                      <p:cBhvr additive="repl">
                                        <p:cTn id="17" dur="2000"/>
                                        <p:tgtEl>
                                          <p:spTgt spid="112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11266">
                                            <p:txEl>
                                              <p:pRg st="3" end="3"/>
                                            </p:txEl>
                                          </p:spTgt>
                                        </p:tgtEl>
                                        <p:attrNameLst>
                                          <p:attrName>style.visibility</p:attrName>
                                        </p:attrNameLst>
                                      </p:cBhvr>
                                      <p:to>
                                        <p:strVal val="visible"/>
                                      </p:to>
                                    </p:set>
                                    <p:animEffect transition="in" filter="fade">
                                      <p:cBhvr additive="repl">
                                        <p:cTn id="22" dur="2000"/>
                                        <p:tgtEl>
                                          <p:spTgt spid="112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11266">
                                            <p:txEl>
                                              <p:pRg st="4" end="4"/>
                                            </p:txEl>
                                          </p:spTgt>
                                        </p:tgtEl>
                                        <p:attrNameLst>
                                          <p:attrName>style.visibility</p:attrName>
                                        </p:attrNameLst>
                                      </p:cBhvr>
                                      <p:to>
                                        <p:strVal val="visible"/>
                                      </p:to>
                                    </p:set>
                                    <p:animEffect transition="in" filter="fade">
                                      <p:cBhvr additive="repl">
                                        <p:cTn id="27" dur="2000"/>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981200" y="319088"/>
            <a:ext cx="8229600" cy="1054100"/>
          </a:xfrm>
          <a:ln/>
        </p:spPr>
        <p:txBody>
          <a:bodyPr vert="horz" lIns="0" tIns="0" rIns="0" bIns="0" rtlCol="0" anchor="t">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Modern Terminology</a:t>
            </a:r>
          </a:p>
        </p:txBody>
      </p:sp>
      <p:sp>
        <p:nvSpPr>
          <p:cNvPr id="12290" name="Rectangle 2"/>
          <p:cNvSpPr>
            <a:spLocks noGrp="1" noChangeArrowheads="1"/>
          </p:cNvSpPr>
          <p:nvPr>
            <p:ph type="body" idx="1"/>
          </p:nvPr>
        </p:nvSpPr>
        <p:spPr>
          <a:xfrm>
            <a:off x="1981200" y="1600201"/>
            <a:ext cx="8229600" cy="4894263"/>
          </a:xfrm>
          <a:ln/>
        </p:spPr>
        <p:txBody>
          <a:bodyPr vert="horz" lIns="0" tIns="0" rIns="0" bIns="0" rtlCol="0">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Gene:  rough equivalent to Mendel's “factors”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Allele:  each possible expression of a gene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Genotype:  the actual gene combination for a trait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Phenotype:  the expression of the genes, or what the organism “looks like”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Homozygous:  having the same alleles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Heterozygous:  having two different alleles</a:t>
            </a:r>
          </a:p>
        </p:txBody>
      </p:sp>
    </p:spTree>
    <p:extLst>
      <p:ext uri="{BB962C8B-B14F-4D97-AF65-F5344CB8AC3E}">
        <p14:creationId xmlns:p14="http://schemas.microsoft.com/office/powerpoint/2010/main" val="233793918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Effect transition="in" filter="fade">
                                      <p:cBhvr additive="repl">
                                        <p:cTn id="7" dur="20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2290">
                                            <p:txEl>
                                              <p:pRg st="1" end="1"/>
                                            </p:txEl>
                                          </p:spTgt>
                                        </p:tgtEl>
                                        <p:attrNameLst>
                                          <p:attrName>style.visibility</p:attrName>
                                        </p:attrNameLst>
                                      </p:cBhvr>
                                      <p:to>
                                        <p:strVal val="visible"/>
                                      </p:to>
                                    </p:set>
                                    <p:animEffect transition="in" filter="fade">
                                      <p:cBhvr additive="repl">
                                        <p:cTn id="12" dur="20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2290">
                                            <p:txEl>
                                              <p:pRg st="2" end="2"/>
                                            </p:txEl>
                                          </p:spTgt>
                                        </p:tgtEl>
                                        <p:attrNameLst>
                                          <p:attrName>style.visibility</p:attrName>
                                        </p:attrNameLst>
                                      </p:cBhvr>
                                      <p:to>
                                        <p:strVal val="visible"/>
                                      </p:to>
                                    </p:set>
                                    <p:animEffect transition="in" filter="fade">
                                      <p:cBhvr additive="repl">
                                        <p:cTn id="17" dur="2000"/>
                                        <p:tgtEl>
                                          <p:spTgt spid="12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12290">
                                            <p:txEl>
                                              <p:pRg st="3" end="3"/>
                                            </p:txEl>
                                          </p:spTgt>
                                        </p:tgtEl>
                                        <p:attrNameLst>
                                          <p:attrName>style.visibility</p:attrName>
                                        </p:attrNameLst>
                                      </p:cBhvr>
                                      <p:to>
                                        <p:strVal val="visible"/>
                                      </p:to>
                                    </p:set>
                                    <p:animEffect transition="in" filter="fade">
                                      <p:cBhvr additive="repl">
                                        <p:cTn id="22" dur="2000"/>
                                        <p:tgtEl>
                                          <p:spTgt spid="122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12290">
                                            <p:txEl>
                                              <p:pRg st="4" end="4"/>
                                            </p:txEl>
                                          </p:spTgt>
                                        </p:tgtEl>
                                        <p:attrNameLst>
                                          <p:attrName>style.visibility</p:attrName>
                                        </p:attrNameLst>
                                      </p:cBhvr>
                                      <p:to>
                                        <p:strVal val="visible"/>
                                      </p:to>
                                    </p:set>
                                    <p:animEffect transition="in" filter="fade">
                                      <p:cBhvr additive="repl">
                                        <p:cTn id="27" dur="2000"/>
                                        <p:tgtEl>
                                          <p:spTgt spid="122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12290">
                                            <p:txEl>
                                              <p:pRg st="5" end="5"/>
                                            </p:txEl>
                                          </p:spTgt>
                                        </p:tgtEl>
                                        <p:attrNameLst>
                                          <p:attrName>style.visibility</p:attrName>
                                        </p:attrNameLst>
                                      </p:cBhvr>
                                      <p:to>
                                        <p:strVal val="visible"/>
                                      </p:to>
                                    </p:set>
                                    <p:animEffect transition="in" filter="fade">
                                      <p:cBhvr additive="repl">
                                        <p:cTn id="32" dur="2000"/>
                                        <p:tgtEl>
                                          <p:spTgt spid="12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1981200" y="228600"/>
            <a:ext cx="8229600" cy="1143000"/>
          </a:xfrm>
        </p:spPr>
        <p:txBody>
          <a:bodyPr/>
          <a:lstStyle/>
          <a:p>
            <a:r>
              <a:rPr lang="en-US" altLang="en-US"/>
              <a:t>Practice</a:t>
            </a:r>
          </a:p>
        </p:txBody>
      </p:sp>
      <p:sp>
        <p:nvSpPr>
          <p:cNvPr id="525315" name="Rectangle 3"/>
          <p:cNvSpPr>
            <a:spLocks noGrp="1" noChangeArrowheads="1"/>
          </p:cNvSpPr>
          <p:nvPr>
            <p:ph type="body" idx="1"/>
          </p:nvPr>
        </p:nvSpPr>
        <p:spPr>
          <a:xfrm>
            <a:off x="878114" y="1155701"/>
            <a:ext cx="10588171" cy="2438400"/>
          </a:xfrm>
        </p:spPr>
        <p:txBody>
          <a:bodyPr>
            <a:normAutofit/>
          </a:bodyPr>
          <a:lstStyle/>
          <a:p>
            <a:pPr lvl="1">
              <a:lnSpc>
                <a:spcPct val="90000"/>
              </a:lnSpc>
              <a:buFontTx/>
              <a:buChar char="•"/>
            </a:pPr>
            <a:r>
              <a:rPr lang="en-US" altLang="en-US" sz="2400" dirty="0"/>
              <a:t>We use two letters to represent the genotype. A capital letter represents the dominant form of a gene (allele) and a lowercase letter is the abbreviation for the recessive form of the gene (allele). </a:t>
            </a:r>
          </a:p>
          <a:p>
            <a:pPr lvl="1">
              <a:lnSpc>
                <a:spcPct val="90000"/>
              </a:lnSpc>
              <a:buFontTx/>
              <a:buChar char="•"/>
            </a:pPr>
            <a:r>
              <a:rPr lang="en-US" altLang="en-US" sz="2400" dirty="0"/>
              <a:t>Example below: P=dominant purple and p= recessive white</a:t>
            </a:r>
          </a:p>
          <a:p>
            <a:pPr>
              <a:lnSpc>
                <a:spcPct val="90000"/>
              </a:lnSpc>
              <a:buSzTx/>
              <a:buFontTx/>
              <a:buNone/>
            </a:pPr>
            <a:endParaRPr lang="en-US" altLang="en-US" sz="2800" dirty="0"/>
          </a:p>
        </p:txBody>
      </p:sp>
      <p:sp>
        <p:nvSpPr>
          <p:cNvPr id="525316" name="Text Box 4"/>
          <p:cNvSpPr txBox="1">
            <a:spLocks noChangeArrowheads="1"/>
          </p:cNvSpPr>
          <p:nvPr/>
        </p:nvSpPr>
        <p:spPr bwMode="auto">
          <a:xfrm>
            <a:off x="362857" y="4419601"/>
            <a:ext cx="42091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t>The phenotype for this flower is violet while its genotype (if homozygous) is PP.</a:t>
            </a:r>
          </a:p>
        </p:txBody>
      </p:sp>
      <p:pic>
        <p:nvPicPr>
          <p:cNvPr id="525317" name="Picture 5"/>
          <p:cNvPicPr>
            <a:picLocks noChangeAspect="1" noChangeArrowheads="1"/>
          </p:cNvPicPr>
          <p:nvPr/>
        </p:nvPicPr>
        <p:blipFill>
          <a:blip r:embed="rId2">
            <a:extLst>
              <a:ext uri="{28A0092B-C50C-407E-A947-70E740481C1C}">
                <a14:useLocalDpi xmlns:a14="http://schemas.microsoft.com/office/drawing/2010/main" val="0"/>
              </a:ext>
            </a:extLst>
          </a:blip>
          <a:srcRect l="25999" t="53334"/>
          <a:stretch>
            <a:fillRect/>
          </a:stretch>
        </p:blipFill>
        <p:spPr bwMode="auto">
          <a:xfrm>
            <a:off x="4572000" y="4419601"/>
            <a:ext cx="28194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5319" name="Text Box 7"/>
          <p:cNvSpPr txBox="1">
            <a:spLocks noChangeArrowheads="1"/>
          </p:cNvSpPr>
          <p:nvPr/>
        </p:nvSpPr>
        <p:spPr bwMode="auto">
          <a:xfrm>
            <a:off x="7391400" y="4288973"/>
            <a:ext cx="44812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t>The phenotype for this flower is white while its genotype is pp (to be white the flower must have two of the recessive copies of the allele).</a:t>
            </a:r>
          </a:p>
        </p:txBody>
      </p:sp>
    </p:spTree>
    <p:extLst>
      <p:ext uri="{BB962C8B-B14F-4D97-AF65-F5344CB8AC3E}">
        <p14:creationId xmlns:p14="http://schemas.microsoft.com/office/powerpoint/2010/main" val="101999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3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53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5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tLang="en-US" sz="5400"/>
              <a:t>Punnett Squares</a:t>
            </a:r>
          </a:p>
        </p:txBody>
      </p:sp>
      <p:sp>
        <p:nvSpPr>
          <p:cNvPr id="203779" name="Rectangle 3"/>
          <p:cNvSpPr>
            <a:spLocks noGrp="1" noChangeArrowheads="1"/>
          </p:cNvSpPr>
          <p:nvPr>
            <p:ph type="body" sz="half" idx="1"/>
          </p:nvPr>
        </p:nvSpPr>
        <p:spPr>
          <a:xfrm>
            <a:off x="493486" y="1600200"/>
            <a:ext cx="5831114" cy="4953000"/>
          </a:xfrm>
        </p:spPr>
        <p:txBody>
          <a:bodyPr/>
          <a:lstStyle/>
          <a:p>
            <a:r>
              <a:rPr lang="en-US" altLang="en-US" sz="3100" dirty="0"/>
              <a:t>The Punnett square is the standard way of working out what the possible offspring of two parents will be. </a:t>
            </a:r>
          </a:p>
          <a:p>
            <a:pPr lvl="1"/>
            <a:r>
              <a:rPr lang="en-US" altLang="en-US" sz="2700" dirty="0"/>
              <a:t>It is a helpful tool to show allelic combinations and predict offspring ratios. </a:t>
            </a:r>
          </a:p>
          <a:p>
            <a:pPr>
              <a:buFont typeface="Wingdings" panose="05000000000000000000" pitchFamily="2" charset="2"/>
              <a:buNone/>
            </a:pPr>
            <a:endParaRPr lang="en-US" altLang="en-US" sz="3100" dirty="0"/>
          </a:p>
        </p:txBody>
      </p:sp>
      <p:pic>
        <p:nvPicPr>
          <p:cNvPr id="203789" name="Picture 13" descr="FarbEngl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38901" y="1752600"/>
            <a:ext cx="40290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294048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altLang="en-US" sz="3200"/>
              <a:t>Before we go further lets review how to set up a Punnett Square…</a:t>
            </a:r>
            <a:r>
              <a:rPr lang="en-US" altLang="en-US"/>
              <a:t> </a:t>
            </a:r>
          </a:p>
        </p:txBody>
      </p:sp>
      <p:sp>
        <p:nvSpPr>
          <p:cNvPr id="516099" name="Rectangle 3"/>
          <p:cNvSpPr>
            <a:spLocks noGrp="1" noChangeArrowheads="1"/>
          </p:cNvSpPr>
          <p:nvPr>
            <p:ph type="body" sz="half" idx="1"/>
          </p:nvPr>
        </p:nvSpPr>
        <p:spPr>
          <a:xfrm>
            <a:off x="1299027" y="1763486"/>
            <a:ext cx="9368971" cy="990600"/>
          </a:xfrm>
        </p:spPr>
        <p:txBody>
          <a:bodyPr>
            <a:normAutofit/>
          </a:bodyPr>
          <a:lstStyle/>
          <a:p>
            <a:pPr>
              <a:buFont typeface="Wingdings" panose="05000000000000000000" pitchFamily="2" charset="2"/>
              <a:buNone/>
            </a:pPr>
            <a:r>
              <a:rPr lang="en-US" altLang="en-US" sz="2400" dirty="0"/>
              <a:t>We begin by constructing a grid of </a:t>
            </a:r>
            <a:r>
              <a:rPr lang="en-US" altLang="en-US" sz="2400" dirty="0" smtClean="0"/>
              <a:t>two sets of </a:t>
            </a:r>
            <a:r>
              <a:rPr lang="en-US" altLang="en-US" sz="2400" dirty="0"/>
              <a:t>perpendicular  lines.</a:t>
            </a:r>
          </a:p>
          <a:p>
            <a:pPr>
              <a:buFont typeface="Wingdings" panose="05000000000000000000" pitchFamily="2" charset="2"/>
              <a:buNone/>
            </a:pPr>
            <a:endParaRPr lang="en-US" altLang="en-US" sz="2400" dirty="0"/>
          </a:p>
        </p:txBody>
      </p:sp>
      <p:graphicFrame>
        <p:nvGraphicFramePr>
          <p:cNvPr id="516111" name="Group 15"/>
          <p:cNvGraphicFramePr>
            <a:graphicFrameLocks noGrp="1"/>
          </p:cNvGraphicFramePr>
          <p:nvPr>
            <p:ph sz="half" idx="2"/>
          </p:nvPr>
        </p:nvGraphicFramePr>
        <p:xfrm>
          <a:off x="4267200" y="3429000"/>
          <a:ext cx="3733800" cy="2514600"/>
        </p:xfrm>
        <a:graphic>
          <a:graphicData uri="http://schemas.openxmlformats.org/drawingml/2006/table">
            <a:tbl>
              <a:tblPr/>
              <a:tblGrid>
                <a:gridCol w="1866900">
                  <a:extLst>
                    <a:ext uri="{9D8B030D-6E8A-4147-A177-3AD203B41FA5}">
                      <a16:colId xmlns:a16="http://schemas.microsoft.com/office/drawing/2014/main" val="2133327839"/>
                    </a:ext>
                  </a:extLst>
                </a:gridCol>
                <a:gridCol w="1866900">
                  <a:extLst>
                    <a:ext uri="{9D8B030D-6E8A-4147-A177-3AD203B41FA5}">
                      <a16:colId xmlns:a16="http://schemas.microsoft.com/office/drawing/2014/main" val="2629575375"/>
                    </a:ext>
                  </a:extLst>
                </a:gridCol>
              </a:tblGrid>
              <a:tr h="12573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8746171"/>
                  </a:ext>
                </a:extLst>
              </a:tr>
              <a:tr h="12573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0458473"/>
                  </a:ext>
                </a:extLst>
              </a:tr>
            </a:tbl>
          </a:graphicData>
        </a:graphic>
      </p:graphicFrame>
    </p:spTree>
    <p:extLst>
      <p:ext uri="{BB962C8B-B14F-4D97-AF65-F5344CB8AC3E}">
        <p14:creationId xmlns:p14="http://schemas.microsoft.com/office/powerpoint/2010/main" val="2096277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7" name="Rectangle 3"/>
          <p:cNvSpPr>
            <a:spLocks noGrp="1" noChangeArrowheads="1"/>
          </p:cNvSpPr>
          <p:nvPr>
            <p:ph type="body" sz="half" idx="1"/>
          </p:nvPr>
        </p:nvSpPr>
        <p:spPr>
          <a:xfrm>
            <a:off x="1752600" y="457199"/>
            <a:ext cx="8915400" cy="1997077"/>
          </a:xfrm>
        </p:spPr>
        <p:txBody>
          <a:bodyPr>
            <a:normAutofit fontScale="40000" lnSpcReduction="20000"/>
          </a:bodyPr>
          <a:lstStyle/>
          <a:p>
            <a:pPr>
              <a:buFont typeface="Wingdings" panose="05000000000000000000" pitchFamily="2" charset="2"/>
              <a:buNone/>
            </a:pPr>
            <a:r>
              <a:rPr lang="en-US" altLang="en-US" sz="6000" dirty="0"/>
              <a:t>Next, put the genotype of one parent across </a:t>
            </a:r>
          </a:p>
          <a:p>
            <a:pPr>
              <a:buFont typeface="Wingdings" panose="05000000000000000000" pitchFamily="2" charset="2"/>
              <a:buNone/>
            </a:pPr>
            <a:r>
              <a:rPr lang="en-US" altLang="en-US" sz="6000" dirty="0"/>
              <a:t>the top and the other along the left side.</a:t>
            </a:r>
          </a:p>
          <a:p>
            <a:pPr>
              <a:buFont typeface="Wingdings" panose="05000000000000000000" pitchFamily="2" charset="2"/>
              <a:buNone/>
            </a:pPr>
            <a:endParaRPr lang="en-US" altLang="en-US" sz="6000" dirty="0"/>
          </a:p>
          <a:p>
            <a:pPr>
              <a:buFont typeface="Wingdings" panose="05000000000000000000" pitchFamily="2" charset="2"/>
              <a:buNone/>
            </a:pPr>
            <a:r>
              <a:rPr lang="en-US" altLang="en-US" sz="6000" dirty="0"/>
              <a:t>For this example lets consider a genotype of BB crossed with bb.</a:t>
            </a:r>
          </a:p>
          <a:p>
            <a:pPr>
              <a:buFont typeface="Wingdings" panose="05000000000000000000" pitchFamily="2" charset="2"/>
              <a:buNone/>
            </a:pPr>
            <a:endParaRPr lang="en-US" altLang="en-US" sz="6000" dirty="0"/>
          </a:p>
          <a:p>
            <a:pPr>
              <a:buFont typeface="Wingdings" panose="05000000000000000000" pitchFamily="2" charset="2"/>
              <a:buNone/>
            </a:pPr>
            <a:endParaRPr lang="en-US" altLang="en-US" sz="2800" dirty="0"/>
          </a:p>
        </p:txBody>
      </p:sp>
      <p:graphicFrame>
        <p:nvGraphicFramePr>
          <p:cNvPr id="518161" name="Group 17"/>
          <p:cNvGraphicFramePr>
            <a:graphicFrameLocks noGrp="1"/>
          </p:cNvGraphicFramePr>
          <p:nvPr>
            <p:ph sz="half" idx="2"/>
          </p:nvPr>
        </p:nvGraphicFramePr>
        <p:xfrm>
          <a:off x="4114800" y="3429000"/>
          <a:ext cx="3581400" cy="2819401"/>
        </p:xfrm>
        <a:graphic>
          <a:graphicData uri="http://schemas.openxmlformats.org/drawingml/2006/table">
            <a:tbl>
              <a:tblPr/>
              <a:tblGrid>
                <a:gridCol w="1790700">
                  <a:extLst>
                    <a:ext uri="{9D8B030D-6E8A-4147-A177-3AD203B41FA5}">
                      <a16:colId xmlns:a16="http://schemas.microsoft.com/office/drawing/2014/main" val="705322983"/>
                    </a:ext>
                  </a:extLst>
                </a:gridCol>
                <a:gridCol w="1790700">
                  <a:extLst>
                    <a:ext uri="{9D8B030D-6E8A-4147-A177-3AD203B41FA5}">
                      <a16:colId xmlns:a16="http://schemas.microsoft.com/office/drawing/2014/main" val="1055814332"/>
                    </a:ext>
                  </a:extLst>
                </a:gridCol>
              </a:tblGrid>
              <a:tr h="144938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7619117"/>
                  </a:ext>
                </a:extLst>
              </a:tr>
              <a:tr h="1370013">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4145392"/>
                  </a:ext>
                </a:extLst>
              </a:tr>
            </a:tbl>
          </a:graphicData>
        </a:graphic>
      </p:graphicFrame>
      <p:sp>
        <p:nvSpPr>
          <p:cNvPr id="518162" name="Text Box 18"/>
          <p:cNvSpPr txBox="1">
            <a:spLocks noChangeArrowheads="1"/>
          </p:cNvSpPr>
          <p:nvPr/>
        </p:nvSpPr>
        <p:spPr bwMode="auto">
          <a:xfrm>
            <a:off x="4191000" y="2590801"/>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 </a:t>
            </a:r>
            <a:r>
              <a:rPr lang="en-US" altLang="en-US" sz="4000" b="1"/>
              <a:t>B           B</a:t>
            </a:r>
          </a:p>
        </p:txBody>
      </p:sp>
      <p:sp>
        <p:nvSpPr>
          <p:cNvPr id="518163" name="Text Box 19"/>
          <p:cNvSpPr txBox="1">
            <a:spLocks noChangeArrowheads="1"/>
          </p:cNvSpPr>
          <p:nvPr/>
        </p:nvSpPr>
        <p:spPr bwMode="auto">
          <a:xfrm>
            <a:off x="3352800" y="3581401"/>
            <a:ext cx="9144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b</a:t>
            </a:r>
          </a:p>
          <a:p>
            <a:pPr>
              <a:spcBef>
                <a:spcPct val="50000"/>
              </a:spcBef>
            </a:pPr>
            <a:endParaRPr lang="en-US" altLang="en-US" sz="4000" b="1"/>
          </a:p>
          <a:p>
            <a:pPr>
              <a:spcBef>
                <a:spcPct val="50000"/>
              </a:spcBef>
            </a:pPr>
            <a:r>
              <a:rPr lang="en-US" altLang="en-US" sz="4000" b="1"/>
              <a:t>b</a:t>
            </a:r>
          </a:p>
          <a:p>
            <a:pPr>
              <a:spcBef>
                <a:spcPct val="50000"/>
              </a:spcBef>
            </a:pPr>
            <a:endParaRPr lang="en-US" altLang="en-US" sz="4000" b="1"/>
          </a:p>
        </p:txBody>
      </p:sp>
      <p:sp>
        <p:nvSpPr>
          <p:cNvPr id="518164" name="Text Box 20"/>
          <p:cNvSpPr txBox="1">
            <a:spLocks noChangeArrowheads="1"/>
          </p:cNvSpPr>
          <p:nvPr/>
        </p:nvSpPr>
        <p:spPr bwMode="auto">
          <a:xfrm>
            <a:off x="8149771" y="2544991"/>
            <a:ext cx="2362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dirty="0">
                <a:solidFill>
                  <a:schemeClr val="hlink"/>
                </a:solidFill>
              </a:rPr>
              <a:t> Notice only one letter goes above each box</a:t>
            </a:r>
          </a:p>
          <a:p>
            <a:pPr>
              <a:spcBef>
                <a:spcPct val="50000"/>
              </a:spcBef>
              <a:buFontTx/>
              <a:buChar char="•"/>
            </a:pPr>
            <a:r>
              <a:rPr lang="en-US" altLang="en-US" sz="2400" dirty="0">
                <a:solidFill>
                  <a:schemeClr val="hlink"/>
                </a:solidFill>
              </a:rPr>
              <a:t> It does not matter which parent’s genotype goes on either side.</a:t>
            </a:r>
          </a:p>
        </p:txBody>
      </p:sp>
    </p:spTree>
    <p:extLst>
      <p:ext uri="{BB962C8B-B14F-4D97-AF65-F5344CB8AC3E}">
        <p14:creationId xmlns:p14="http://schemas.microsoft.com/office/powerpoint/2010/main" val="2465008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8162"/>
                                        </p:tgtEl>
                                        <p:attrNameLst>
                                          <p:attrName>style.visibility</p:attrName>
                                        </p:attrNameLst>
                                      </p:cBhvr>
                                      <p:to>
                                        <p:strVal val="visible"/>
                                      </p:to>
                                    </p:set>
                                    <p:animEffect transition="in" filter="dissolve">
                                      <p:cBhvr>
                                        <p:cTn id="7" dur="500"/>
                                        <p:tgtEl>
                                          <p:spTgt spid="518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8163"/>
                                        </p:tgtEl>
                                        <p:attrNameLst>
                                          <p:attrName>style.visibility</p:attrName>
                                        </p:attrNameLst>
                                      </p:cBhvr>
                                      <p:to>
                                        <p:strVal val="visible"/>
                                      </p:to>
                                    </p:set>
                                    <p:animEffect transition="in" filter="fade">
                                      <p:cBhvr>
                                        <p:cTn id="12" dur="2000"/>
                                        <p:tgtEl>
                                          <p:spTgt spid="51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62" grpId="0"/>
      <p:bldP spid="5181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body" idx="1"/>
          </p:nvPr>
        </p:nvSpPr>
        <p:spPr>
          <a:xfrm>
            <a:off x="1905000" y="457200"/>
            <a:ext cx="8382000" cy="5715000"/>
          </a:xfrm>
        </p:spPr>
        <p:txBody>
          <a:bodyPr>
            <a:normAutofit/>
          </a:bodyPr>
          <a:lstStyle/>
          <a:p>
            <a:pPr>
              <a:buFont typeface="Wingdings" panose="05000000000000000000" pitchFamily="2" charset="2"/>
              <a:buNone/>
            </a:pPr>
            <a:r>
              <a:rPr lang="en-US" altLang="en-US" sz="2400" dirty="0"/>
              <a:t>Next, fill in the boxes by copying the column and row head-letters </a:t>
            </a:r>
            <a:r>
              <a:rPr lang="en-US" altLang="en-US" sz="2400" dirty="0">
                <a:solidFill>
                  <a:schemeClr val="hlink"/>
                </a:solidFill>
              </a:rPr>
              <a:t>down</a:t>
            </a:r>
            <a:r>
              <a:rPr lang="en-US" altLang="en-US" sz="2400" dirty="0"/>
              <a:t> and </a:t>
            </a:r>
            <a:r>
              <a:rPr lang="en-US" altLang="en-US" sz="2400" dirty="0">
                <a:solidFill>
                  <a:schemeClr val="hlink"/>
                </a:solidFill>
              </a:rPr>
              <a:t>across</a:t>
            </a:r>
            <a:r>
              <a:rPr lang="en-US" altLang="en-US" sz="2400" dirty="0"/>
              <a:t> into </a:t>
            </a:r>
          </a:p>
          <a:p>
            <a:pPr>
              <a:buFont typeface="Wingdings" panose="05000000000000000000" pitchFamily="2" charset="2"/>
              <a:buNone/>
            </a:pPr>
            <a:r>
              <a:rPr lang="en-US" altLang="en-US" sz="2400" dirty="0"/>
              <a:t>   the empty spaces.  </a:t>
            </a:r>
          </a:p>
        </p:txBody>
      </p:sp>
      <p:graphicFrame>
        <p:nvGraphicFramePr>
          <p:cNvPr id="520196" name="Group 4"/>
          <p:cNvGraphicFramePr>
            <a:graphicFrameLocks noGrp="1"/>
          </p:cNvGraphicFramePr>
          <p:nvPr/>
        </p:nvGraphicFramePr>
        <p:xfrm>
          <a:off x="4191000" y="3200400"/>
          <a:ext cx="3581400" cy="2819401"/>
        </p:xfrm>
        <a:graphic>
          <a:graphicData uri="http://schemas.openxmlformats.org/drawingml/2006/table">
            <a:tbl>
              <a:tblPr/>
              <a:tblGrid>
                <a:gridCol w="1790700">
                  <a:extLst>
                    <a:ext uri="{9D8B030D-6E8A-4147-A177-3AD203B41FA5}">
                      <a16:colId xmlns:a16="http://schemas.microsoft.com/office/drawing/2014/main" val="1419029562"/>
                    </a:ext>
                  </a:extLst>
                </a:gridCol>
                <a:gridCol w="1790700">
                  <a:extLst>
                    <a:ext uri="{9D8B030D-6E8A-4147-A177-3AD203B41FA5}">
                      <a16:colId xmlns:a16="http://schemas.microsoft.com/office/drawing/2014/main" val="3018688108"/>
                    </a:ext>
                  </a:extLst>
                </a:gridCol>
              </a:tblGrid>
              <a:tr h="144938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6686785"/>
                  </a:ext>
                </a:extLst>
              </a:tr>
              <a:tr h="1370013">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9367710"/>
                  </a:ext>
                </a:extLst>
              </a:tr>
            </a:tbl>
          </a:graphicData>
        </a:graphic>
      </p:graphicFrame>
      <p:sp>
        <p:nvSpPr>
          <p:cNvPr id="520207" name="Text Box 15"/>
          <p:cNvSpPr txBox="1">
            <a:spLocks noChangeArrowheads="1"/>
          </p:cNvSpPr>
          <p:nvPr/>
        </p:nvSpPr>
        <p:spPr bwMode="auto">
          <a:xfrm>
            <a:off x="4343400" y="2362201"/>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 </a:t>
            </a:r>
            <a:r>
              <a:rPr lang="en-US" altLang="en-US" sz="4000" b="1"/>
              <a:t>B          B</a:t>
            </a:r>
          </a:p>
        </p:txBody>
      </p:sp>
      <p:sp>
        <p:nvSpPr>
          <p:cNvPr id="520208" name="Text Box 16"/>
          <p:cNvSpPr txBox="1">
            <a:spLocks noChangeArrowheads="1"/>
          </p:cNvSpPr>
          <p:nvPr/>
        </p:nvSpPr>
        <p:spPr bwMode="auto">
          <a:xfrm>
            <a:off x="3352800" y="3471864"/>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b</a:t>
            </a:r>
          </a:p>
        </p:txBody>
      </p:sp>
      <p:sp>
        <p:nvSpPr>
          <p:cNvPr id="520210" name="AutoShape 18"/>
          <p:cNvSpPr>
            <a:spLocks noChangeArrowheads="1"/>
          </p:cNvSpPr>
          <p:nvPr/>
        </p:nvSpPr>
        <p:spPr bwMode="auto">
          <a:xfrm>
            <a:off x="8001000" y="2971800"/>
            <a:ext cx="457200" cy="1752600"/>
          </a:xfrm>
          <a:prstGeom prst="downArrow">
            <a:avLst>
              <a:gd name="adj1" fmla="val 50000"/>
              <a:gd name="adj2" fmla="val 9583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20211" name="AutoShape 19"/>
          <p:cNvSpPr>
            <a:spLocks noChangeArrowheads="1"/>
          </p:cNvSpPr>
          <p:nvPr/>
        </p:nvSpPr>
        <p:spPr bwMode="auto">
          <a:xfrm>
            <a:off x="4572000" y="6248400"/>
            <a:ext cx="2209800" cy="457200"/>
          </a:xfrm>
          <a:prstGeom prst="rightArrow">
            <a:avLst>
              <a:gd name="adj1" fmla="val 50000"/>
              <a:gd name="adj2" fmla="val 12083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213" name="Text Box 21"/>
          <p:cNvSpPr txBox="1">
            <a:spLocks noChangeArrowheads="1"/>
          </p:cNvSpPr>
          <p:nvPr/>
        </p:nvSpPr>
        <p:spPr bwMode="auto">
          <a:xfrm>
            <a:off x="4343400" y="3489326"/>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 </a:t>
            </a:r>
            <a:r>
              <a:rPr lang="en-US" altLang="en-US" sz="4000" b="1"/>
              <a:t>B</a:t>
            </a:r>
          </a:p>
        </p:txBody>
      </p:sp>
      <p:sp>
        <p:nvSpPr>
          <p:cNvPr id="520214" name="Text Box 22"/>
          <p:cNvSpPr txBox="1">
            <a:spLocks noChangeArrowheads="1"/>
          </p:cNvSpPr>
          <p:nvPr/>
        </p:nvSpPr>
        <p:spPr bwMode="auto">
          <a:xfrm>
            <a:off x="4343400" y="4937126"/>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 </a:t>
            </a:r>
            <a:r>
              <a:rPr lang="en-US" altLang="en-US" sz="4000" b="1"/>
              <a:t>B</a:t>
            </a:r>
          </a:p>
        </p:txBody>
      </p:sp>
      <p:sp>
        <p:nvSpPr>
          <p:cNvPr id="520215" name="Text Box 23"/>
          <p:cNvSpPr txBox="1">
            <a:spLocks noChangeArrowheads="1"/>
          </p:cNvSpPr>
          <p:nvPr/>
        </p:nvSpPr>
        <p:spPr bwMode="auto">
          <a:xfrm>
            <a:off x="6172200" y="3482976"/>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 </a:t>
            </a:r>
            <a:r>
              <a:rPr lang="en-US" altLang="en-US" sz="4000" b="1"/>
              <a:t>B</a:t>
            </a:r>
          </a:p>
        </p:txBody>
      </p:sp>
      <p:sp>
        <p:nvSpPr>
          <p:cNvPr id="520216" name="Text Box 24"/>
          <p:cNvSpPr txBox="1">
            <a:spLocks noChangeArrowheads="1"/>
          </p:cNvSpPr>
          <p:nvPr/>
        </p:nvSpPr>
        <p:spPr bwMode="auto">
          <a:xfrm>
            <a:off x="6172200" y="4953001"/>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 </a:t>
            </a:r>
            <a:r>
              <a:rPr lang="en-US" altLang="en-US" sz="4000" b="1"/>
              <a:t>B</a:t>
            </a:r>
          </a:p>
        </p:txBody>
      </p:sp>
      <p:sp>
        <p:nvSpPr>
          <p:cNvPr id="520217" name="Text Box 25"/>
          <p:cNvSpPr txBox="1">
            <a:spLocks noChangeArrowheads="1"/>
          </p:cNvSpPr>
          <p:nvPr/>
        </p:nvSpPr>
        <p:spPr bwMode="auto">
          <a:xfrm>
            <a:off x="3352800" y="4937126"/>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b</a:t>
            </a:r>
          </a:p>
        </p:txBody>
      </p:sp>
      <p:sp>
        <p:nvSpPr>
          <p:cNvPr id="520218" name="Text Box 26"/>
          <p:cNvSpPr txBox="1">
            <a:spLocks noChangeArrowheads="1"/>
          </p:cNvSpPr>
          <p:nvPr/>
        </p:nvSpPr>
        <p:spPr bwMode="auto">
          <a:xfrm>
            <a:off x="4887913" y="3471864"/>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b</a:t>
            </a:r>
          </a:p>
        </p:txBody>
      </p:sp>
      <p:sp>
        <p:nvSpPr>
          <p:cNvPr id="520219" name="Text Box 27"/>
          <p:cNvSpPr txBox="1">
            <a:spLocks noChangeArrowheads="1"/>
          </p:cNvSpPr>
          <p:nvPr/>
        </p:nvSpPr>
        <p:spPr bwMode="auto">
          <a:xfrm>
            <a:off x="4887913" y="4935539"/>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b</a:t>
            </a:r>
          </a:p>
        </p:txBody>
      </p:sp>
      <p:sp>
        <p:nvSpPr>
          <p:cNvPr id="520220" name="Text Box 28"/>
          <p:cNvSpPr txBox="1">
            <a:spLocks noChangeArrowheads="1"/>
          </p:cNvSpPr>
          <p:nvPr/>
        </p:nvSpPr>
        <p:spPr bwMode="auto">
          <a:xfrm>
            <a:off x="6705600" y="3471864"/>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b</a:t>
            </a:r>
          </a:p>
        </p:txBody>
      </p:sp>
      <p:sp>
        <p:nvSpPr>
          <p:cNvPr id="520221" name="Text Box 29"/>
          <p:cNvSpPr txBox="1">
            <a:spLocks noChangeArrowheads="1"/>
          </p:cNvSpPr>
          <p:nvPr/>
        </p:nvSpPr>
        <p:spPr bwMode="auto">
          <a:xfrm>
            <a:off x="6705600" y="4937126"/>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b</a:t>
            </a:r>
          </a:p>
        </p:txBody>
      </p:sp>
    </p:spTree>
    <p:extLst>
      <p:ext uri="{BB962C8B-B14F-4D97-AF65-F5344CB8AC3E}">
        <p14:creationId xmlns:p14="http://schemas.microsoft.com/office/powerpoint/2010/main" val="1405614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20213"/>
                                        </p:tgtEl>
                                        <p:attrNameLst>
                                          <p:attrName>style.visibility</p:attrName>
                                        </p:attrNameLst>
                                      </p:cBhvr>
                                      <p:to>
                                        <p:strVal val="visible"/>
                                      </p:to>
                                    </p:set>
                                    <p:animEffect transition="in" filter="dissolve">
                                      <p:cBhvr>
                                        <p:cTn id="7" dur="500"/>
                                        <p:tgtEl>
                                          <p:spTgt spid="520213"/>
                                        </p:tgtEl>
                                      </p:cBhvr>
                                    </p:animEffect>
                                  </p:childTnLst>
                                </p:cTn>
                              </p:par>
                              <p:par>
                                <p:cTn id="8" presetID="9" presetClass="entr" presetSubtype="0" fill="hold" grpId="1" nodeType="withEffect">
                                  <p:stCondLst>
                                    <p:cond delay="0"/>
                                  </p:stCondLst>
                                  <p:childTnLst>
                                    <p:set>
                                      <p:cBhvr>
                                        <p:cTn id="9" dur="1" fill="hold">
                                          <p:stCondLst>
                                            <p:cond delay="0"/>
                                          </p:stCondLst>
                                        </p:cTn>
                                        <p:tgtEl>
                                          <p:spTgt spid="520214"/>
                                        </p:tgtEl>
                                        <p:attrNameLst>
                                          <p:attrName>style.visibility</p:attrName>
                                        </p:attrNameLst>
                                      </p:cBhvr>
                                      <p:to>
                                        <p:strVal val="visible"/>
                                      </p:to>
                                    </p:set>
                                    <p:animEffect transition="in" filter="dissolve">
                                      <p:cBhvr>
                                        <p:cTn id="10" dur="500"/>
                                        <p:tgtEl>
                                          <p:spTgt spid="520214"/>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520216"/>
                                        </p:tgtEl>
                                        <p:attrNameLst>
                                          <p:attrName>style.visibility</p:attrName>
                                        </p:attrNameLst>
                                      </p:cBhvr>
                                      <p:to>
                                        <p:strVal val="visible"/>
                                      </p:to>
                                    </p:set>
                                    <p:animEffect transition="in" filter="dissolve">
                                      <p:cBhvr>
                                        <p:cTn id="13" dur="500"/>
                                        <p:tgtEl>
                                          <p:spTgt spid="520216"/>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520215"/>
                                        </p:tgtEl>
                                        <p:attrNameLst>
                                          <p:attrName>style.visibility</p:attrName>
                                        </p:attrNameLst>
                                      </p:cBhvr>
                                      <p:to>
                                        <p:strVal val="visible"/>
                                      </p:to>
                                    </p:set>
                                    <p:animEffect transition="in" filter="dissolve">
                                      <p:cBhvr>
                                        <p:cTn id="16" dur="500"/>
                                        <p:tgtEl>
                                          <p:spTgt spid="520215"/>
                                        </p:tgtEl>
                                      </p:cBhvr>
                                    </p:animEffect>
                                  </p:childTnLst>
                                </p:cTn>
                              </p:par>
                              <p:par>
                                <p:cTn id="17" presetID="42" presetClass="path" presetSubtype="0" accel="50000" decel="50000" fill="hold" grpId="0" nodeType="withEffect">
                                  <p:stCondLst>
                                    <p:cond delay="0"/>
                                  </p:stCondLst>
                                  <p:childTnLst>
                                    <p:animMotion origin="layout" path="M 0.00416 -0.14781 L 0.00416 -0.00347 " pathEditMode="relative" rAng="0" ptsTypes="AA">
                                      <p:cBhvr>
                                        <p:cTn id="18" dur="2000" fill="hold"/>
                                        <p:tgtEl>
                                          <p:spTgt spid="520215"/>
                                        </p:tgtEl>
                                        <p:attrNameLst>
                                          <p:attrName>ppt_x</p:attrName>
                                          <p:attrName>ppt_y</p:attrName>
                                        </p:attrNameLst>
                                      </p:cBhvr>
                                      <p:rCtr x="0" y="7217"/>
                                    </p:animMotion>
                                  </p:childTnLst>
                                </p:cTn>
                              </p:par>
                              <p:par>
                                <p:cTn id="19" presetID="42" presetClass="path" presetSubtype="0" accel="50000" decel="50000" fill="hold" grpId="0" nodeType="withEffect">
                                  <p:stCondLst>
                                    <p:cond delay="0"/>
                                  </p:stCondLst>
                                  <p:childTnLst>
                                    <p:animMotion origin="layout" path="M 0.00416 -0.37312 L 0.00416 -0.00671 " pathEditMode="relative" rAng="0" ptsTypes="AA">
                                      <p:cBhvr>
                                        <p:cTn id="20" dur="2000" fill="hold"/>
                                        <p:tgtEl>
                                          <p:spTgt spid="520216"/>
                                        </p:tgtEl>
                                        <p:attrNameLst>
                                          <p:attrName>ppt_x</p:attrName>
                                          <p:attrName>ppt_y</p:attrName>
                                        </p:attrNameLst>
                                      </p:cBhvr>
                                      <p:rCtr x="0" y="18321"/>
                                    </p:animMotion>
                                  </p:childTnLst>
                                </p:cTn>
                              </p:par>
                              <p:par>
                                <p:cTn id="21" presetID="42" presetClass="path" presetSubtype="0" accel="50000" decel="50000" fill="hold" grpId="0" nodeType="withEffect">
                                  <p:stCondLst>
                                    <p:cond delay="0"/>
                                  </p:stCondLst>
                                  <p:childTnLst>
                                    <p:animMotion origin="layout" path="M -3.33333E-6 -0.3553 L -3.33333E-6 -4.62873E-6 " pathEditMode="relative" rAng="0" ptsTypes="AA">
                                      <p:cBhvr>
                                        <p:cTn id="22" dur="2000" fill="hold"/>
                                        <p:tgtEl>
                                          <p:spTgt spid="520214"/>
                                        </p:tgtEl>
                                        <p:attrNameLst>
                                          <p:attrName>ppt_x</p:attrName>
                                          <p:attrName>ppt_y</p:attrName>
                                        </p:attrNameLst>
                                      </p:cBhvr>
                                      <p:rCtr x="0" y="17765"/>
                                    </p:animMotion>
                                  </p:childTnLst>
                                </p:cTn>
                              </p:par>
                              <p:par>
                                <p:cTn id="23" presetID="42" presetClass="path" presetSubtype="0" accel="50000" decel="50000" fill="hold" grpId="0" nodeType="withEffect">
                                  <p:stCondLst>
                                    <p:cond delay="0"/>
                                  </p:stCondLst>
                                  <p:childTnLst>
                                    <p:animMotion origin="layout" path="M -3.33333E-6 -0.15544 L -3.33333E-6 -3.42124E-6 " pathEditMode="relative" rAng="0" ptsTypes="AA">
                                      <p:cBhvr>
                                        <p:cTn id="24" dur="2000" fill="hold"/>
                                        <p:tgtEl>
                                          <p:spTgt spid="520213"/>
                                        </p:tgtEl>
                                        <p:attrNameLst>
                                          <p:attrName>ppt_x</p:attrName>
                                          <p:attrName>ppt_y</p:attrName>
                                        </p:attrNameLst>
                                      </p:cBhvr>
                                      <p:rCtr x="0" y="7772"/>
                                    </p:animMotion>
                                  </p:childTnLst>
                                </p:cTn>
                              </p:par>
                              <p:par>
                                <p:cTn id="25" presetID="42" presetClass="path" presetSubtype="0" accel="50000" decel="50000" fill="hold" nodeType="withEffect">
                                  <p:stCondLst>
                                    <p:cond delay="0"/>
                                  </p:stCondLst>
                                  <p:childTnLst>
                                    <p:animMotion origin="layout" path="M -3.33333E-6 -0.1832 L -3.33333E-6 0.1499 " pathEditMode="relative" rAng="0" ptsTypes="AA">
                                      <p:cBhvr>
                                        <p:cTn id="26" dur="2000" fill="hold"/>
                                        <p:tgtEl>
                                          <p:spTgt spid="520210"/>
                                        </p:tgtEl>
                                        <p:attrNameLst>
                                          <p:attrName>ppt_x</p:attrName>
                                          <p:attrName>ppt_y</p:attrName>
                                        </p:attrNameLst>
                                      </p:cBhvr>
                                      <p:rCtr x="0" y="16655"/>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20218"/>
                                        </p:tgtEl>
                                        <p:attrNameLst>
                                          <p:attrName>style.visibility</p:attrName>
                                        </p:attrNameLst>
                                      </p:cBhvr>
                                      <p:to>
                                        <p:strVal val="visible"/>
                                      </p:to>
                                    </p:set>
                                    <p:animEffect transition="in" filter="dissolve">
                                      <p:cBhvr>
                                        <p:cTn id="31" dur="500"/>
                                        <p:tgtEl>
                                          <p:spTgt spid="5202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20220"/>
                                        </p:tgtEl>
                                        <p:attrNameLst>
                                          <p:attrName>style.visibility</p:attrName>
                                        </p:attrNameLst>
                                      </p:cBhvr>
                                      <p:to>
                                        <p:strVal val="visible"/>
                                      </p:to>
                                    </p:set>
                                    <p:animEffect transition="in" filter="dissolve">
                                      <p:cBhvr>
                                        <p:cTn id="34" dur="500"/>
                                        <p:tgtEl>
                                          <p:spTgt spid="52022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20219"/>
                                        </p:tgtEl>
                                        <p:attrNameLst>
                                          <p:attrName>style.visibility</p:attrName>
                                        </p:attrNameLst>
                                      </p:cBhvr>
                                      <p:to>
                                        <p:strVal val="visible"/>
                                      </p:to>
                                    </p:set>
                                    <p:animEffect transition="in" filter="dissolve">
                                      <p:cBhvr>
                                        <p:cTn id="37" dur="500"/>
                                        <p:tgtEl>
                                          <p:spTgt spid="52021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20221"/>
                                        </p:tgtEl>
                                        <p:attrNameLst>
                                          <p:attrName>style.visibility</p:attrName>
                                        </p:attrNameLst>
                                      </p:cBhvr>
                                      <p:to>
                                        <p:strVal val="visible"/>
                                      </p:to>
                                    </p:set>
                                    <p:animEffect transition="in" filter="dissolve">
                                      <p:cBhvr>
                                        <p:cTn id="40" dur="500"/>
                                        <p:tgtEl>
                                          <p:spTgt spid="520221"/>
                                        </p:tgtEl>
                                      </p:cBhvr>
                                    </p:animEffect>
                                  </p:childTnLst>
                                </p:cTn>
                              </p:par>
                              <p:par>
                                <p:cTn id="41" presetID="63" presetClass="path" presetSubtype="0" accel="50000" decel="50000" fill="hold" grpId="1" nodeType="withEffect">
                                  <p:stCondLst>
                                    <p:cond delay="0"/>
                                  </p:stCondLst>
                                  <p:childTnLst>
                                    <p:animMotion origin="layout" path="M -0.23038 9.20657E-7 L 0.01962 9.20657E-7 " pathEditMode="relative" rAng="0" ptsTypes="AA">
                                      <p:cBhvr>
                                        <p:cTn id="42" dur="2000" fill="hold"/>
                                        <p:tgtEl>
                                          <p:spTgt spid="520218"/>
                                        </p:tgtEl>
                                        <p:attrNameLst>
                                          <p:attrName>ppt_x</p:attrName>
                                          <p:attrName>ppt_y</p:attrName>
                                        </p:attrNameLst>
                                      </p:cBhvr>
                                      <p:rCtr x="12500" y="0"/>
                                    </p:animMotion>
                                  </p:childTnLst>
                                </p:cTn>
                              </p:par>
                              <p:par>
                                <p:cTn id="43" presetID="63" presetClass="path" presetSubtype="0" accel="50000" decel="50000" fill="hold" grpId="1" nodeType="withEffect">
                                  <p:stCondLst>
                                    <p:cond delay="0"/>
                                  </p:stCondLst>
                                  <p:childTnLst>
                                    <p:animMotion origin="layout" path="M -0.23039 9.20657E-7 L 0.01961 9.20657E-7 " pathEditMode="relative" rAng="0" ptsTypes="AA">
                                      <p:cBhvr>
                                        <p:cTn id="44" dur="2000" fill="hold"/>
                                        <p:tgtEl>
                                          <p:spTgt spid="520220"/>
                                        </p:tgtEl>
                                        <p:attrNameLst>
                                          <p:attrName>ppt_x</p:attrName>
                                          <p:attrName>ppt_y</p:attrName>
                                        </p:attrNameLst>
                                      </p:cBhvr>
                                      <p:rCtr x="12500" y="0"/>
                                    </p:animMotion>
                                  </p:childTnLst>
                                </p:cTn>
                              </p:par>
                              <p:par>
                                <p:cTn id="45" presetID="63" presetClass="path" presetSubtype="0" accel="50000" decel="50000" fill="hold" grpId="1" nodeType="withEffect">
                                  <p:stCondLst>
                                    <p:cond delay="0"/>
                                  </p:stCondLst>
                                  <p:childTnLst>
                                    <p:animMotion origin="layout" path="M -0.23038 1.02938E-6 L 0.01962 1.02938E-6 " pathEditMode="relative" rAng="0" ptsTypes="AA">
                                      <p:cBhvr>
                                        <p:cTn id="46" dur="2000" fill="hold"/>
                                        <p:tgtEl>
                                          <p:spTgt spid="520219"/>
                                        </p:tgtEl>
                                        <p:attrNameLst>
                                          <p:attrName>ppt_x</p:attrName>
                                          <p:attrName>ppt_y</p:attrName>
                                        </p:attrNameLst>
                                      </p:cBhvr>
                                      <p:rCtr x="12500" y="0"/>
                                    </p:animMotion>
                                  </p:childTnLst>
                                </p:cTn>
                              </p:par>
                              <p:par>
                                <p:cTn id="47" presetID="63" presetClass="path" presetSubtype="0" accel="50000" decel="50000" fill="hold" grpId="1" nodeType="withEffect">
                                  <p:stCondLst>
                                    <p:cond delay="0"/>
                                  </p:stCondLst>
                                  <p:childTnLst>
                                    <p:animMotion origin="layout" path="M -0.23039 2.75272E-7 L 0.01961 2.75272E-7 " pathEditMode="relative" rAng="0" ptsTypes="AA">
                                      <p:cBhvr>
                                        <p:cTn id="48" dur="2000" fill="hold"/>
                                        <p:tgtEl>
                                          <p:spTgt spid="520221"/>
                                        </p:tgtEl>
                                        <p:attrNameLst>
                                          <p:attrName>ppt_x</p:attrName>
                                          <p:attrName>ppt_y</p:attrName>
                                        </p:attrNameLst>
                                      </p:cBhvr>
                                      <p:rCtr x="12500" y="0"/>
                                    </p:animMotion>
                                  </p:childTnLst>
                                </p:cTn>
                              </p:par>
                              <p:par>
                                <p:cTn id="49" presetID="63" presetClass="path" presetSubtype="0" accel="50000" decel="50000" fill="hold" nodeType="withEffect">
                                  <p:stCondLst>
                                    <p:cond delay="0"/>
                                  </p:stCondLst>
                                  <p:childTnLst>
                                    <p:animMotion origin="layout" path="M -0.15417 9.64608E-7 L 0.09583 9.64608E-7 " pathEditMode="relative" rAng="0" ptsTypes="AA">
                                      <p:cBhvr>
                                        <p:cTn id="50" dur="2000" fill="hold"/>
                                        <p:tgtEl>
                                          <p:spTgt spid="52021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13" grpId="0"/>
      <p:bldP spid="520213" grpId="1"/>
      <p:bldP spid="520214" grpId="0"/>
      <p:bldP spid="520214" grpId="1"/>
      <p:bldP spid="520215" grpId="0"/>
      <p:bldP spid="520215" grpId="1"/>
      <p:bldP spid="520216" grpId="0"/>
      <p:bldP spid="520216" grpId="1"/>
      <p:bldP spid="520218" grpId="0"/>
      <p:bldP spid="520218" grpId="1"/>
      <p:bldP spid="520219" grpId="0"/>
      <p:bldP spid="520219" grpId="1"/>
      <p:bldP spid="520220" grpId="0"/>
      <p:bldP spid="520220" grpId="1"/>
      <p:bldP spid="520221" grpId="0"/>
      <p:bldP spid="5202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ltLang="en-US"/>
              <a:t>Punnett Squares</a:t>
            </a:r>
          </a:p>
        </p:txBody>
      </p:sp>
      <p:sp>
        <p:nvSpPr>
          <p:cNvPr id="433155" name="Rectangle 3"/>
          <p:cNvSpPr>
            <a:spLocks noGrp="1" noChangeArrowheads="1"/>
          </p:cNvSpPr>
          <p:nvPr>
            <p:ph type="body" idx="1"/>
          </p:nvPr>
        </p:nvSpPr>
        <p:spPr>
          <a:xfrm>
            <a:off x="1828800" y="1905000"/>
            <a:ext cx="8229600" cy="4724400"/>
          </a:xfrm>
        </p:spPr>
        <p:txBody>
          <a:bodyPr/>
          <a:lstStyle/>
          <a:p>
            <a:r>
              <a:rPr lang="en-US" altLang="en-US" sz="4000"/>
              <a:t>Now that we have learned the basics of genetics lets walk through some examples using Punnett Squares.</a:t>
            </a:r>
          </a:p>
        </p:txBody>
      </p:sp>
    </p:spTree>
    <p:extLst>
      <p:ext uri="{BB962C8B-B14F-4D97-AF65-F5344CB8AC3E}">
        <p14:creationId xmlns:p14="http://schemas.microsoft.com/office/powerpoint/2010/main" val="2510928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9" name="Rectangle 3"/>
          <p:cNvSpPr>
            <a:spLocks noGrp="1" noChangeArrowheads="1"/>
          </p:cNvSpPr>
          <p:nvPr>
            <p:ph type="body" sz="half" idx="1"/>
          </p:nvPr>
        </p:nvSpPr>
        <p:spPr>
          <a:xfrm>
            <a:off x="1905000" y="381000"/>
            <a:ext cx="8458200" cy="1219200"/>
          </a:xfrm>
        </p:spPr>
        <p:txBody>
          <a:bodyPr>
            <a:normAutofit fontScale="92500" lnSpcReduction="10000"/>
          </a:bodyPr>
          <a:lstStyle/>
          <a:p>
            <a:pPr>
              <a:buFont typeface="Wingdings" panose="05000000000000000000" pitchFamily="2" charset="2"/>
              <a:buNone/>
            </a:pPr>
            <a:r>
              <a:rPr lang="en-US" altLang="en-US" sz="2800"/>
              <a:t>Red hair (R) is dominant over blond hair (r). Make a cross between a heterozygous red head and a blond.</a:t>
            </a:r>
          </a:p>
          <a:p>
            <a:pPr>
              <a:buFont typeface="Wingdings" panose="05000000000000000000" pitchFamily="2" charset="2"/>
              <a:buNone/>
            </a:pPr>
            <a:endParaRPr lang="en-US" altLang="en-US" sz="2800"/>
          </a:p>
        </p:txBody>
      </p:sp>
      <p:graphicFrame>
        <p:nvGraphicFramePr>
          <p:cNvPr id="521236" name="Group 20"/>
          <p:cNvGraphicFramePr>
            <a:graphicFrameLocks noGrp="1"/>
          </p:cNvGraphicFramePr>
          <p:nvPr>
            <p:ph sz="half" idx="2"/>
          </p:nvPr>
        </p:nvGraphicFramePr>
        <p:xfrm>
          <a:off x="4648200" y="2514600"/>
          <a:ext cx="2971800" cy="2819400"/>
        </p:xfrm>
        <a:graphic>
          <a:graphicData uri="http://schemas.openxmlformats.org/drawingml/2006/table">
            <a:tbl>
              <a:tblPr/>
              <a:tblGrid>
                <a:gridCol w="1524000">
                  <a:extLst>
                    <a:ext uri="{9D8B030D-6E8A-4147-A177-3AD203B41FA5}">
                      <a16:colId xmlns:a16="http://schemas.microsoft.com/office/drawing/2014/main" val="2696999741"/>
                    </a:ext>
                  </a:extLst>
                </a:gridCol>
                <a:gridCol w="1447800">
                  <a:extLst>
                    <a:ext uri="{9D8B030D-6E8A-4147-A177-3AD203B41FA5}">
                      <a16:colId xmlns:a16="http://schemas.microsoft.com/office/drawing/2014/main" val="1409742284"/>
                    </a:ext>
                  </a:extLst>
                </a:gridCol>
              </a:tblGrid>
              <a:tr h="14097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rr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0822345"/>
                  </a:ext>
                </a:extLst>
              </a:tr>
              <a:tr h="14097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rr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5516835"/>
                  </a:ext>
                </a:extLst>
              </a:tr>
            </a:tbl>
          </a:graphicData>
        </a:graphic>
      </p:graphicFrame>
      <p:sp>
        <p:nvSpPr>
          <p:cNvPr id="521234" name="Text Box 18"/>
          <p:cNvSpPr txBox="1">
            <a:spLocks noChangeArrowheads="1"/>
          </p:cNvSpPr>
          <p:nvPr/>
        </p:nvSpPr>
        <p:spPr bwMode="auto">
          <a:xfrm>
            <a:off x="5105400" y="1676401"/>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R       r</a:t>
            </a:r>
          </a:p>
        </p:txBody>
      </p:sp>
      <p:sp>
        <p:nvSpPr>
          <p:cNvPr id="521235" name="Text Box 19"/>
          <p:cNvSpPr txBox="1">
            <a:spLocks noChangeArrowheads="1"/>
          </p:cNvSpPr>
          <p:nvPr/>
        </p:nvSpPr>
        <p:spPr bwMode="auto">
          <a:xfrm>
            <a:off x="3733800" y="2514601"/>
            <a:ext cx="6858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t>r</a:t>
            </a:r>
          </a:p>
          <a:p>
            <a:pPr>
              <a:spcBef>
                <a:spcPct val="50000"/>
              </a:spcBef>
            </a:pPr>
            <a:endParaRPr lang="en-US" altLang="en-US" sz="4000" b="1"/>
          </a:p>
          <a:p>
            <a:pPr>
              <a:spcBef>
                <a:spcPct val="50000"/>
              </a:spcBef>
            </a:pPr>
            <a:r>
              <a:rPr lang="en-US" altLang="en-US" sz="4000" b="1"/>
              <a:t>r</a:t>
            </a:r>
          </a:p>
          <a:p>
            <a:pPr>
              <a:spcBef>
                <a:spcPct val="50000"/>
              </a:spcBef>
            </a:pPr>
            <a:endParaRPr lang="en-US" altLang="en-US" sz="4000" b="1"/>
          </a:p>
        </p:txBody>
      </p:sp>
      <p:sp>
        <p:nvSpPr>
          <p:cNvPr id="521237" name="Rectangle 21"/>
          <p:cNvSpPr>
            <a:spLocks noChangeArrowheads="1"/>
          </p:cNvSpPr>
          <p:nvPr/>
        </p:nvSpPr>
        <p:spPr bwMode="auto">
          <a:xfrm>
            <a:off x="2057401" y="5740401"/>
            <a:ext cx="74061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200">
                <a:solidFill>
                  <a:schemeClr val="tx2"/>
                </a:solidFill>
              </a:rPr>
              <a:t>What percentage of the offspring will have red hair?</a:t>
            </a:r>
            <a:r>
              <a:rPr lang="en-US" altLang="en-US" sz="2200"/>
              <a:t> </a:t>
            </a:r>
          </a:p>
        </p:txBody>
      </p:sp>
      <p:sp>
        <p:nvSpPr>
          <p:cNvPr id="521239" name="Text Box 23"/>
          <p:cNvSpPr txBox="1">
            <a:spLocks noChangeArrowheads="1"/>
          </p:cNvSpPr>
          <p:nvPr/>
        </p:nvSpPr>
        <p:spPr bwMode="auto">
          <a:xfrm>
            <a:off x="9336342" y="5735638"/>
            <a:ext cx="1026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chemeClr val="accent1"/>
                </a:solidFill>
              </a:rPr>
              <a:t>50%</a:t>
            </a:r>
          </a:p>
        </p:txBody>
      </p:sp>
      <p:sp>
        <p:nvSpPr>
          <p:cNvPr id="521240" name="Rectangle 24"/>
          <p:cNvSpPr>
            <a:spLocks noChangeArrowheads="1"/>
          </p:cNvSpPr>
          <p:nvPr/>
        </p:nvSpPr>
        <p:spPr bwMode="auto">
          <a:xfrm>
            <a:off x="9336342" y="5735638"/>
            <a:ext cx="838200" cy="4572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41" name="Rectangle 25"/>
          <p:cNvSpPr>
            <a:spLocks noChangeArrowheads="1"/>
          </p:cNvSpPr>
          <p:nvPr/>
        </p:nvSpPr>
        <p:spPr bwMode="auto">
          <a:xfrm>
            <a:off x="4648200" y="2667000"/>
            <a:ext cx="838200" cy="4572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42" name="Rectangle 26"/>
          <p:cNvSpPr>
            <a:spLocks noChangeArrowheads="1"/>
          </p:cNvSpPr>
          <p:nvPr/>
        </p:nvSpPr>
        <p:spPr bwMode="auto">
          <a:xfrm>
            <a:off x="4648200" y="4060825"/>
            <a:ext cx="838200" cy="4572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0147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12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12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12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12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12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521240"/>
                                        </p:tgtEl>
                                        <p:attrNameLst>
                                          <p:attrName>style.visibility</p:attrName>
                                        </p:attrNameLst>
                                      </p:cBhvr>
                                      <p:to>
                                        <p:strVal val="visible"/>
                                      </p:to>
                                    </p:set>
                                    <p:animEffect transition="in" filter="dissolve">
                                      <p:cBhvr>
                                        <p:cTn id="23" dur="500"/>
                                        <p:tgtEl>
                                          <p:spTgt spid="521240"/>
                                        </p:tgtEl>
                                      </p:cBhvr>
                                    </p:animEffect>
                                  </p:childTnLst>
                                </p:cTn>
                              </p:par>
                              <p:par>
                                <p:cTn id="24" presetID="9" presetClass="entr" presetSubtype="0" fill="hold" nodeType="withEffect">
                                  <p:stCondLst>
                                    <p:cond delay="0"/>
                                  </p:stCondLst>
                                  <p:childTnLst>
                                    <p:set>
                                      <p:cBhvr>
                                        <p:cTn id="25" dur="1" fill="hold">
                                          <p:stCondLst>
                                            <p:cond delay="0"/>
                                          </p:stCondLst>
                                        </p:cTn>
                                        <p:tgtEl>
                                          <p:spTgt spid="521242"/>
                                        </p:tgtEl>
                                        <p:attrNameLst>
                                          <p:attrName>style.visibility</p:attrName>
                                        </p:attrNameLst>
                                      </p:cBhvr>
                                      <p:to>
                                        <p:strVal val="visible"/>
                                      </p:to>
                                    </p:set>
                                    <p:animEffect transition="in" filter="dissolve">
                                      <p:cBhvr>
                                        <p:cTn id="26" dur="500"/>
                                        <p:tgtEl>
                                          <p:spTgt spid="521242"/>
                                        </p:tgtEl>
                                      </p:cBhvr>
                                    </p:animEffect>
                                  </p:childTnLst>
                                </p:cTn>
                              </p:par>
                              <p:par>
                                <p:cTn id="27" presetID="9" presetClass="entr" presetSubtype="0" fill="hold" nodeType="withEffect">
                                  <p:stCondLst>
                                    <p:cond delay="0"/>
                                  </p:stCondLst>
                                  <p:childTnLst>
                                    <p:set>
                                      <p:cBhvr>
                                        <p:cTn id="28" dur="1" fill="hold">
                                          <p:stCondLst>
                                            <p:cond delay="0"/>
                                          </p:stCondLst>
                                        </p:cTn>
                                        <p:tgtEl>
                                          <p:spTgt spid="521241"/>
                                        </p:tgtEl>
                                        <p:attrNameLst>
                                          <p:attrName>style.visibility</p:attrName>
                                        </p:attrNameLst>
                                      </p:cBhvr>
                                      <p:to>
                                        <p:strVal val="visible"/>
                                      </p:to>
                                    </p:set>
                                    <p:animEffect transition="in" filter="dissolve">
                                      <p:cBhvr>
                                        <p:cTn id="29" dur="500"/>
                                        <p:tgtEl>
                                          <p:spTgt spid="521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4" grpId="0"/>
      <p:bldP spid="521235" grpId="0"/>
      <p:bldP spid="521237" grpId="0"/>
      <p:bldP spid="5212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normAutofit/>
          </a:bodyPr>
          <a:lstStyle/>
          <a:p>
            <a:r>
              <a:rPr lang="en-US" sz="2800" dirty="0" smtClean="0"/>
              <a:t>Describe Mendel’s experiments and results</a:t>
            </a:r>
          </a:p>
          <a:p>
            <a:r>
              <a:rPr lang="en-US" sz="2800" dirty="0" smtClean="0"/>
              <a:t>Explain the principles of genetics Mendel discovered</a:t>
            </a:r>
            <a:endParaRPr lang="en-US" sz="2800" dirty="0"/>
          </a:p>
        </p:txBody>
      </p:sp>
    </p:spTree>
    <p:extLst>
      <p:ext uri="{BB962C8B-B14F-4D97-AF65-F5344CB8AC3E}">
        <p14:creationId xmlns:p14="http://schemas.microsoft.com/office/powerpoint/2010/main" val="3074452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3" name="Rectangle 3"/>
          <p:cNvSpPr>
            <a:spLocks noGrp="1" noChangeArrowheads="1"/>
          </p:cNvSpPr>
          <p:nvPr>
            <p:ph type="body" idx="1"/>
          </p:nvPr>
        </p:nvSpPr>
        <p:spPr>
          <a:xfrm>
            <a:off x="1981200" y="228600"/>
            <a:ext cx="6553200" cy="2819400"/>
          </a:xfrm>
        </p:spPr>
        <p:txBody>
          <a:bodyPr>
            <a:normAutofit/>
          </a:bodyPr>
          <a:lstStyle/>
          <a:p>
            <a:pPr>
              <a:buFont typeface="Wingdings" panose="05000000000000000000" pitchFamily="2" charset="2"/>
              <a:buNone/>
            </a:pPr>
            <a:endParaRPr lang="en-US" altLang="en-US" sz="1000" dirty="0"/>
          </a:p>
          <a:p>
            <a:pPr>
              <a:buFont typeface="Wingdings" panose="05000000000000000000" pitchFamily="2" charset="2"/>
              <a:buNone/>
            </a:pPr>
            <a:r>
              <a:rPr lang="en-US" altLang="en-US" sz="2400" dirty="0"/>
              <a:t>In pea plants, tall pea plants (T) are dominant </a:t>
            </a:r>
            <a:r>
              <a:rPr lang="en-US" altLang="en-US" sz="2400" dirty="0" smtClean="0"/>
              <a:t>over </a:t>
            </a:r>
            <a:r>
              <a:rPr lang="en-US" altLang="en-US" sz="2400" dirty="0"/>
              <a:t>short pea plants (t). </a:t>
            </a:r>
            <a:endParaRPr lang="en-US" altLang="en-US" sz="2400" dirty="0" smtClean="0"/>
          </a:p>
          <a:p>
            <a:pPr>
              <a:buFont typeface="Wingdings" panose="05000000000000000000" pitchFamily="2" charset="2"/>
              <a:buNone/>
            </a:pPr>
            <a:r>
              <a:rPr lang="en-US" altLang="en-US" sz="2400" dirty="0" smtClean="0"/>
              <a:t>Construct </a:t>
            </a:r>
            <a:r>
              <a:rPr lang="en-US" altLang="en-US" sz="2400" dirty="0"/>
              <a:t>a Punnett </a:t>
            </a:r>
            <a:r>
              <a:rPr lang="en-US" altLang="en-US" sz="2400" dirty="0" smtClean="0"/>
              <a:t>Square </a:t>
            </a:r>
            <a:r>
              <a:rPr lang="en-US" altLang="en-US" sz="2400" dirty="0"/>
              <a:t>for a heterozygous tall pea plant and a short pea plant.</a:t>
            </a:r>
          </a:p>
          <a:p>
            <a:pPr>
              <a:buFont typeface="Wingdings" panose="05000000000000000000" pitchFamily="2" charset="2"/>
              <a:buNone/>
            </a:pPr>
            <a:endParaRPr lang="en-US" altLang="en-US" sz="2400" dirty="0"/>
          </a:p>
          <a:p>
            <a:pPr>
              <a:buFont typeface="Wingdings" panose="05000000000000000000" pitchFamily="2" charset="2"/>
              <a:buNone/>
            </a:pPr>
            <a:endParaRPr lang="en-US" altLang="en-US" sz="2400" dirty="0"/>
          </a:p>
        </p:txBody>
      </p:sp>
      <p:graphicFrame>
        <p:nvGraphicFramePr>
          <p:cNvPr id="501764" name="Group 4"/>
          <p:cNvGraphicFramePr>
            <a:graphicFrameLocks noGrp="1"/>
          </p:cNvGraphicFramePr>
          <p:nvPr/>
        </p:nvGraphicFramePr>
        <p:xfrm>
          <a:off x="2743200" y="3962400"/>
          <a:ext cx="3276600" cy="2362200"/>
        </p:xfrm>
        <a:graphic>
          <a:graphicData uri="http://schemas.openxmlformats.org/drawingml/2006/table">
            <a:tbl>
              <a:tblPr/>
              <a:tblGrid>
                <a:gridCol w="1638300">
                  <a:extLst>
                    <a:ext uri="{9D8B030D-6E8A-4147-A177-3AD203B41FA5}">
                      <a16:colId xmlns:a16="http://schemas.microsoft.com/office/drawing/2014/main" val="358354242"/>
                    </a:ext>
                  </a:extLst>
                </a:gridCol>
                <a:gridCol w="1638300">
                  <a:extLst>
                    <a:ext uri="{9D8B030D-6E8A-4147-A177-3AD203B41FA5}">
                      <a16:colId xmlns:a16="http://schemas.microsoft.com/office/drawing/2014/main" val="1352277635"/>
                    </a:ext>
                  </a:extLst>
                </a:gridCol>
              </a:tblGrid>
              <a:tr h="11811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400" b="1" i="0" u="none" strike="noStrike" cap="none" normalizeH="0" baseline="0" smtClean="0">
                          <a:ln>
                            <a:noFill/>
                          </a:ln>
                          <a:solidFill>
                            <a:schemeClr val="tx1"/>
                          </a:solidFill>
                          <a:effectLst/>
                          <a:latin typeface="Tahoma" panose="020B0604030504040204" pitchFamily="34" charset="0"/>
                        </a:rPr>
                        <a:t>  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400" b="1" i="0" u="none" strike="noStrike" cap="none" normalizeH="0" baseline="0" smtClean="0">
                          <a:ln>
                            <a:noFill/>
                          </a:ln>
                          <a:solidFill>
                            <a:schemeClr val="tx1"/>
                          </a:solidFill>
                          <a:effectLst/>
                          <a:latin typeface="Tahoma" panose="020B0604030504040204" pitchFamily="34" charset="0"/>
                        </a:rPr>
                        <a:t>   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4065451"/>
                  </a:ext>
                </a:extLst>
              </a:tr>
              <a:tr h="11811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400" b="1" i="0" u="none" strike="noStrike" cap="none" normalizeH="0" baseline="0" smtClean="0">
                          <a:ln>
                            <a:noFill/>
                          </a:ln>
                          <a:solidFill>
                            <a:schemeClr val="tx1"/>
                          </a:solidFill>
                          <a:effectLst/>
                          <a:latin typeface="Tahoma" panose="020B0604030504040204" pitchFamily="34" charset="0"/>
                        </a:rPr>
                        <a:t>  Tt</a:t>
                      </a:r>
                      <a:endParaRPr kumimoji="0" lang="en-US" altLang="en-US" sz="4000" b="1" i="0" u="none" strike="noStrike" cap="none" normalizeH="0" baseline="0" smtClean="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smtClean="0">
                          <a:ln>
                            <a:noFill/>
                          </a:ln>
                          <a:solidFill>
                            <a:schemeClr val="tx1"/>
                          </a:solidFill>
                          <a:effectLst/>
                          <a:latin typeface="Tahoma" panose="020B0604030504040204" pitchFamily="34" charset="0"/>
                        </a:rPr>
                        <a:t>   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0134668"/>
                  </a:ext>
                </a:extLst>
              </a:tr>
            </a:tbl>
          </a:graphicData>
        </a:graphic>
      </p:graphicFrame>
      <p:sp>
        <p:nvSpPr>
          <p:cNvPr id="501775" name="Text Box 15"/>
          <p:cNvSpPr txBox="1">
            <a:spLocks noChangeArrowheads="1"/>
          </p:cNvSpPr>
          <p:nvPr/>
        </p:nvSpPr>
        <p:spPr bwMode="auto">
          <a:xfrm>
            <a:off x="3200400" y="3124200"/>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a:t>T    	t</a:t>
            </a:r>
            <a:endParaRPr lang="en-US" altLang="en-US" sz="4000" b="1">
              <a:solidFill>
                <a:srgbClr val="FF0066"/>
              </a:solidFill>
            </a:endParaRPr>
          </a:p>
        </p:txBody>
      </p:sp>
      <p:sp>
        <p:nvSpPr>
          <p:cNvPr id="501776" name="Text Box 16"/>
          <p:cNvSpPr txBox="1">
            <a:spLocks noChangeArrowheads="1"/>
          </p:cNvSpPr>
          <p:nvPr/>
        </p:nvSpPr>
        <p:spPr bwMode="auto">
          <a:xfrm>
            <a:off x="1905000" y="4191000"/>
            <a:ext cx="762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t>t</a:t>
            </a:r>
          </a:p>
          <a:p>
            <a:pPr>
              <a:spcBef>
                <a:spcPct val="50000"/>
              </a:spcBef>
            </a:pPr>
            <a:r>
              <a:rPr lang="en-US" altLang="en-US" sz="4400" b="1"/>
              <a:t>t</a:t>
            </a:r>
          </a:p>
        </p:txBody>
      </p:sp>
      <p:sp>
        <p:nvSpPr>
          <p:cNvPr id="501778" name="Text Box 18"/>
          <p:cNvSpPr txBox="1">
            <a:spLocks noChangeArrowheads="1"/>
          </p:cNvSpPr>
          <p:nvPr/>
        </p:nvSpPr>
        <p:spPr bwMode="auto">
          <a:xfrm>
            <a:off x="6705600" y="3124201"/>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What are the percentage of phenotypes?</a:t>
            </a:r>
          </a:p>
        </p:txBody>
      </p:sp>
      <p:sp>
        <p:nvSpPr>
          <p:cNvPr id="501779" name="Text Box 19"/>
          <p:cNvSpPr txBox="1">
            <a:spLocks noChangeArrowheads="1"/>
          </p:cNvSpPr>
          <p:nvPr/>
        </p:nvSpPr>
        <p:spPr bwMode="auto">
          <a:xfrm>
            <a:off x="6781800" y="4329114"/>
            <a:ext cx="2971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50% tall </a:t>
            </a:r>
          </a:p>
          <a:p>
            <a:pPr>
              <a:spcBef>
                <a:spcPct val="50000"/>
              </a:spcBef>
            </a:pPr>
            <a:r>
              <a:rPr lang="en-US" altLang="en-US" sz="2400"/>
              <a:t>50% short </a:t>
            </a:r>
          </a:p>
        </p:txBody>
      </p:sp>
      <p:pic>
        <p:nvPicPr>
          <p:cNvPr id="501780" name="Picture 20" descr="MPj04307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914400"/>
            <a:ext cx="1600200" cy="1593850"/>
          </a:xfrm>
          <a:prstGeom prst="rect">
            <a:avLst/>
          </a:prstGeom>
          <a:noFill/>
          <a:extLst>
            <a:ext uri="{909E8E84-426E-40DD-AFC4-6F175D3DCCD1}">
              <a14:hiddenFill xmlns:a14="http://schemas.microsoft.com/office/drawing/2010/main">
                <a:solidFill>
                  <a:srgbClr val="FFFFFF"/>
                </a:solidFill>
              </a14:hiddenFill>
            </a:ext>
          </a:extLst>
        </p:spPr>
      </p:pic>
      <p:sp>
        <p:nvSpPr>
          <p:cNvPr id="501783" name="Oval 23"/>
          <p:cNvSpPr>
            <a:spLocks noChangeArrowheads="1"/>
          </p:cNvSpPr>
          <p:nvPr/>
        </p:nvSpPr>
        <p:spPr bwMode="auto">
          <a:xfrm>
            <a:off x="3059113" y="4027488"/>
            <a:ext cx="7620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84" name="Oval 24"/>
          <p:cNvSpPr>
            <a:spLocks noChangeArrowheads="1"/>
          </p:cNvSpPr>
          <p:nvPr/>
        </p:nvSpPr>
        <p:spPr bwMode="auto">
          <a:xfrm>
            <a:off x="3059113" y="5203825"/>
            <a:ext cx="7620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85" name="Oval 25"/>
          <p:cNvSpPr>
            <a:spLocks noChangeArrowheads="1"/>
          </p:cNvSpPr>
          <p:nvPr/>
        </p:nvSpPr>
        <p:spPr bwMode="auto">
          <a:xfrm>
            <a:off x="7467600" y="4343400"/>
            <a:ext cx="6858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86" name="Rectangle 26"/>
          <p:cNvSpPr>
            <a:spLocks noChangeArrowheads="1"/>
          </p:cNvSpPr>
          <p:nvPr/>
        </p:nvSpPr>
        <p:spPr bwMode="auto">
          <a:xfrm>
            <a:off x="4876800" y="40386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87" name="Rectangle 27"/>
          <p:cNvSpPr>
            <a:spLocks noChangeArrowheads="1"/>
          </p:cNvSpPr>
          <p:nvPr/>
        </p:nvSpPr>
        <p:spPr bwMode="auto">
          <a:xfrm>
            <a:off x="4876800" y="5203825"/>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88" name="Rectangle 28"/>
          <p:cNvSpPr>
            <a:spLocks noChangeArrowheads="1"/>
          </p:cNvSpPr>
          <p:nvPr/>
        </p:nvSpPr>
        <p:spPr bwMode="auto">
          <a:xfrm>
            <a:off x="7543800" y="4953000"/>
            <a:ext cx="762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65658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01764"/>
                                        </p:tgtEl>
                                        <p:attrNameLst>
                                          <p:attrName>style.visibility</p:attrName>
                                        </p:attrNameLst>
                                      </p:cBhvr>
                                      <p:to>
                                        <p:strVal val="visible"/>
                                      </p:to>
                                    </p:set>
                                    <p:anim calcmode="lin" valueType="num">
                                      <p:cBhvr>
                                        <p:cTn id="7" dur="1000" fill="hold"/>
                                        <p:tgtEl>
                                          <p:spTgt spid="501764"/>
                                        </p:tgtEl>
                                        <p:attrNameLst>
                                          <p:attrName>ppt_x</p:attrName>
                                        </p:attrNameLst>
                                      </p:cBhvr>
                                      <p:tavLst>
                                        <p:tav tm="0">
                                          <p:val>
                                            <p:strVal val="#ppt_x-.2"/>
                                          </p:val>
                                        </p:tav>
                                        <p:tav tm="100000">
                                          <p:val>
                                            <p:strVal val="#ppt_x"/>
                                          </p:val>
                                        </p:tav>
                                      </p:tavLst>
                                    </p:anim>
                                    <p:anim calcmode="lin" valueType="num">
                                      <p:cBhvr>
                                        <p:cTn id="8" dur="1000" fill="hold"/>
                                        <p:tgtEl>
                                          <p:spTgt spid="5017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6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01775"/>
                                        </p:tgtEl>
                                        <p:attrNameLst>
                                          <p:attrName>style.visibility</p:attrName>
                                        </p:attrNameLst>
                                      </p:cBhvr>
                                      <p:to>
                                        <p:strVal val="visible"/>
                                      </p:to>
                                    </p:set>
                                    <p:anim calcmode="lin" valueType="num">
                                      <p:cBhvr>
                                        <p:cTn id="12" dur="1000" fill="hold"/>
                                        <p:tgtEl>
                                          <p:spTgt spid="501775"/>
                                        </p:tgtEl>
                                        <p:attrNameLst>
                                          <p:attrName>ppt_x</p:attrName>
                                        </p:attrNameLst>
                                      </p:cBhvr>
                                      <p:tavLst>
                                        <p:tav tm="0">
                                          <p:val>
                                            <p:strVal val="#ppt_x-.2"/>
                                          </p:val>
                                        </p:tav>
                                        <p:tav tm="100000">
                                          <p:val>
                                            <p:strVal val="#ppt_x"/>
                                          </p:val>
                                        </p:tav>
                                      </p:tavLst>
                                    </p:anim>
                                    <p:anim calcmode="lin" valueType="num">
                                      <p:cBhvr>
                                        <p:cTn id="13" dur="1000" fill="hold"/>
                                        <p:tgtEl>
                                          <p:spTgt spid="50177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0177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01776"/>
                                        </p:tgtEl>
                                        <p:attrNameLst>
                                          <p:attrName>style.visibility</p:attrName>
                                        </p:attrNameLst>
                                      </p:cBhvr>
                                      <p:to>
                                        <p:strVal val="visible"/>
                                      </p:to>
                                    </p:set>
                                    <p:anim calcmode="lin" valueType="num">
                                      <p:cBhvr>
                                        <p:cTn id="17" dur="1000" fill="hold"/>
                                        <p:tgtEl>
                                          <p:spTgt spid="501776"/>
                                        </p:tgtEl>
                                        <p:attrNameLst>
                                          <p:attrName>ppt_x</p:attrName>
                                        </p:attrNameLst>
                                      </p:cBhvr>
                                      <p:tavLst>
                                        <p:tav tm="0">
                                          <p:val>
                                            <p:strVal val="#ppt_x-.2"/>
                                          </p:val>
                                        </p:tav>
                                        <p:tav tm="100000">
                                          <p:val>
                                            <p:strVal val="#ppt_x"/>
                                          </p:val>
                                        </p:tav>
                                      </p:tavLst>
                                    </p:anim>
                                    <p:anim calcmode="lin" valueType="num">
                                      <p:cBhvr>
                                        <p:cTn id="18" dur="1000" fill="hold"/>
                                        <p:tgtEl>
                                          <p:spTgt spid="50177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017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01779"/>
                                        </p:tgtEl>
                                        <p:attrNameLst>
                                          <p:attrName>style.visibility</p:attrName>
                                        </p:attrNameLst>
                                      </p:cBhvr>
                                      <p:to>
                                        <p:strVal val="visible"/>
                                      </p:to>
                                    </p:set>
                                    <p:anim calcmode="lin" valueType="num">
                                      <p:cBhvr additive="base">
                                        <p:cTn id="24" dur="500" fill="hold"/>
                                        <p:tgtEl>
                                          <p:spTgt spid="501779"/>
                                        </p:tgtEl>
                                        <p:attrNameLst>
                                          <p:attrName>ppt_x</p:attrName>
                                        </p:attrNameLst>
                                      </p:cBhvr>
                                      <p:tavLst>
                                        <p:tav tm="0">
                                          <p:val>
                                            <p:strVal val="#ppt_x"/>
                                          </p:val>
                                        </p:tav>
                                        <p:tav tm="100000">
                                          <p:val>
                                            <p:strVal val="#ppt_x"/>
                                          </p:val>
                                        </p:tav>
                                      </p:tavLst>
                                    </p:anim>
                                    <p:anim calcmode="lin" valueType="num">
                                      <p:cBhvr additive="base">
                                        <p:cTn id="25" dur="500" fill="hold"/>
                                        <p:tgtEl>
                                          <p:spTgt spid="50177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501783"/>
                                        </p:tgtEl>
                                        <p:attrNameLst>
                                          <p:attrName>style.visibility</p:attrName>
                                        </p:attrNameLst>
                                      </p:cBhvr>
                                      <p:to>
                                        <p:strVal val="visible"/>
                                      </p:to>
                                    </p:set>
                                    <p:animEffect transition="in" filter="dissolve">
                                      <p:cBhvr>
                                        <p:cTn id="30" dur="500"/>
                                        <p:tgtEl>
                                          <p:spTgt spid="501783"/>
                                        </p:tgtEl>
                                      </p:cBhvr>
                                    </p:animEffect>
                                  </p:childTnLst>
                                </p:cTn>
                              </p:par>
                              <p:par>
                                <p:cTn id="31" presetID="9" presetClass="entr" presetSubtype="0" fill="hold" nodeType="withEffect">
                                  <p:stCondLst>
                                    <p:cond delay="0"/>
                                  </p:stCondLst>
                                  <p:childTnLst>
                                    <p:set>
                                      <p:cBhvr>
                                        <p:cTn id="32" dur="1" fill="hold">
                                          <p:stCondLst>
                                            <p:cond delay="0"/>
                                          </p:stCondLst>
                                        </p:cTn>
                                        <p:tgtEl>
                                          <p:spTgt spid="501784"/>
                                        </p:tgtEl>
                                        <p:attrNameLst>
                                          <p:attrName>style.visibility</p:attrName>
                                        </p:attrNameLst>
                                      </p:cBhvr>
                                      <p:to>
                                        <p:strVal val="visible"/>
                                      </p:to>
                                    </p:set>
                                    <p:animEffect transition="in" filter="dissolve">
                                      <p:cBhvr>
                                        <p:cTn id="33" dur="500"/>
                                        <p:tgtEl>
                                          <p:spTgt spid="501784"/>
                                        </p:tgtEl>
                                      </p:cBhvr>
                                    </p:animEffect>
                                  </p:childTnLst>
                                </p:cTn>
                              </p:par>
                              <p:par>
                                <p:cTn id="34" presetID="9" presetClass="entr" presetSubtype="0" fill="hold" nodeType="withEffect">
                                  <p:stCondLst>
                                    <p:cond delay="0"/>
                                  </p:stCondLst>
                                  <p:childTnLst>
                                    <p:set>
                                      <p:cBhvr>
                                        <p:cTn id="35" dur="1" fill="hold">
                                          <p:stCondLst>
                                            <p:cond delay="0"/>
                                          </p:stCondLst>
                                        </p:cTn>
                                        <p:tgtEl>
                                          <p:spTgt spid="501785"/>
                                        </p:tgtEl>
                                        <p:attrNameLst>
                                          <p:attrName>style.visibility</p:attrName>
                                        </p:attrNameLst>
                                      </p:cBhvr>
                                      <p:to>
                                        <p:strVal val="visible"/>
                                      </p:to>
                                    </p:set>
                                    <p:animEffect transition="in" filter="dissolve">
                                      <p:cBhvr>
                                        <p:cTn id="36" dur="500"/>
                                        <p:tgtEl>
                                          <p:spTgt spid="50178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501788"/>
                                        </p:tgtEl>
                                        <p:attrNameLst>
                                          <p:attrName>style.visibility</p:attrName>
                                        </p:attrNameLst>
                                      </p:cBhvr>
                                      <p:to>
                                        <p:strVal val="visible"/>
                                      </p:to>
                                    </p:set>
                                    <p:animEffect transition="in" filter="dissolve">
                                      <p:cBhvr>
                                        <p:cTn id="41" dur="500"/>
                                        <p:tgtEl>
                                          <p:spTgt spid="501788"/>
                                        </p:tgtEl>
                                      </p:cBhvr>
                                    </p:animEffect>
                                  </p:childTnLst>
                                </p:cTn>
                              </p:par>
                              <p:par>
                                <p:cTn id="42" presetID="9" presetClass="entr" presetSubtype="0" fill="hold" nodeType="withEffect">
                                  <p:stCondLst>
                                    <p:cond delay="0"/>
                                  </p:stCondLst>
                                  <p:childTnLst>
                                    <p:set>
                                      <p:cBhvr>
                                        <p:cTn id="43" dur="1" fill="hold">
                                          <p:stCondLst>
                                            <p:cond delay="0"/>
                                          </p:stCondLst>
                                        </p:cTn>
                                        <p:tgtEl>
                                          <p:spTgt spid="501786"/>
                                        </p:tgtEl>
                                        <p:attrNameLst>
                                          <p:attrName>style.visibility</p:attrName>
                                        </p:attrNameLst>
                                      </p:cBhvr>
                                      <p:to>
                                        <p:strVal val="visible"/>
                                      </p:to>
                                    </p:set>
                                    <p:animEffect transition="in" filter="dissolve">
                                      <p:cBhvr>
                                        <p:cTn id="44" dur="500"/>
                                        <p:tgtEl>
                                          <p:spTgt spid="501786"/>
                                        </p:tgtEl>
                                      </p:cBhvr>
                                    </p:animEffect>
                                  </p:childTnLst>
                                </p:cTn>
                              </p:par>
                              <p:par>
                                <p:cTn id="45" presetID="9" presetClass="entr" presetSubtype="0" fill="hold" nodeType="withEffect">
                                  <p:stCondLst>
                                    <p:cond delay="0"/>
                                  </p:stCondLst>
                                  <p:childTnLst>
                                    <p:set>
                                      <p:cBhvr>
                                        <p:cTn id="46" dur="1" fill="hold">
                                          <p:stCondLst>
                                            <p:cond delay="0"/>
                                          </p:stCondLst>
                                        </p:cTn>
                                        <p:tgtEl>
                                          <p:spTgt spid="501787"/>
                                        </p:tgtEl>
                                        <p:attrNameLst>
                                          <p:attrName>style.visibility</p:attrName>
                                        </p:attrNameLst>
                                      </p:cBhvr>
                                      <p:to>
                                        <p:strVal val="visible"/>
                                      </p:to>
                                    </p:set>
                                    <p:animEffect transition="in" filter="dissolve">
                                      <p:cBhvr>
                                        <p:cTn id="47" dur="500"/>
                                        <p:tgtEl>
                                          <p:spTgt spid="501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5" grpId="0"/>
      <p:bldP spid="501776" grpId="0"/>
      <p:bldP spid="5017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Grp="1" noChangeArrowheads="1"/>
          </p:cNvSpPr>
          <p:nvPr>
            <p:ph type="body" idx="1"/>
          </p:nvPr>
        </p:nvSpPr>
        <p:spPr>
          <a:xfrm>
            <a:off x="1981200" y="381000"/>
            <a:ext cx="6705600" cy="5715000"/>
          </a:xfrm>
        </p:spPr>
        <p:txBody>
          <a:bodyPr/>
          <a:lstStyle/>
          <a:p>
            <a:pPr>
              <a:buFont typeface="Wingdings" panose="05000000000000000000" pitchFamily="2" charset="2"/>
              <a:buNone/>
            </a:pPr>
            <a:r>
              <a:rPr lang="en-US" altLang="en-US" sz="2400"/>
              <a:t>Black eyes (R) is dominant over red eyes (r) </a:t>
            </a:r>
          </a:p>
          <a:p>
            <a:pPr>
              <a:buFont typeface="Wingdings" panose="05000000000000000000" pitchFamily="2" charset="2"/>
              <a:buNone/>
            </a:pPr>
            <a:r>
              <a:rPr lang="en-US" altLang="en-US" sz="2400"/>
              <a:t>in rats. Make a cross between a homozygous rat with black eyes and a rat with red eyes. </a:t>
            </a:r>
          </a:p>
        </p:txBody>
      </p:sp>
      <p:graphicFrame>
        <p:nvGraphicFramePr>
          <p:cNvPr id="502803" name="Group 19"/>
          <p:cNvGraphicFramePr>
            <a:graphicFrameLocks noGrp="1"/>
          </p:cNvGraphicFramePr>
          <p:nvPr/>
        </p:nvGraphicFramePr>
        <p:xfrm>
          <a:off x="2971800" y="2590800"/>
          <a:ext cx="3276600" cy="2362200"/>
        </p:xfrm>
        <a:graphic>
          <a:graphicData uri="http://schemas.openxmlformats.org/drawingml/2006/table">
            <a:tbl>
              <a:tblPr/>
              <a:tblGrid>
                <a:gridCol w="1676400">
                  <a:extLst>
                    <a:ext uri="{9D8B030D-6E8A-4147-A177-3AD203B41FA5}">
                      <a16:colId xmlns:a16="http://schemas.microsoft.com/office/drawing/2014/main" val="29886224"/>
                    </a:ext>
                  </a:extLst>
                </a:gridCol>
                <a:gridCol w="1600200">
                  <a:extLst>
                    <a:ext uri="{9D8B030D-6E8A-4147-A177-3AD203B41FA5}">
                      <a16:colId xmlns:a16="http://schemas.microsoft.com/office/drawing/2014/main" val="36247802"/>
                    </a:ext>
                  </a:extLst>
                </a:gridCol>
              </a:tblGrid>
              <a:tr h="11811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400" b="1" i="0" u="none" strike="noStrike" cap="none" normalizeH="0" baseline="0" smtClean="0">
                          <a:ln>
                            <a:noFill/>
                          </a:ln>
                          <a:solidFill>
                            <a:schemeClr val="tx1"/>
                          </a:solidFill>
                          <a:effectLst/>
                          <a:latin typeface="Tahoma" panose="020B0604030504040204" pitchFamily="34" charset="0"/>
                        </a:rPr>
                        <a:t>  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400" b="1" i="0" u="none" strike="noStrike" cap="none" normalizeH="0" baseline="0" smtClean="0">
                          <a:ln>
                            <a:noFill/>
                          </a:ln>
                          <a:solidFill>
                            <a:schemeClr val="tx1"/>
                          </a:solidFill>
                          <a:effectLst/>
                          <a:latin typeface="Tahoma" panose="020B0604030504040204" pitchFamily="34" charset="0"/>
                        </a:rPr>
                        <a:t>   Rr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3068663"/>
                  </a:ext>
                </a:extLst>
              </a:tr>
              <a:tr h="11811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400" b="1" i="0" u="none" strike="noStrike" cap="none" normalizeH="0" baseline="0" dirty="0" smtClean="0">
                          <a:ln>
                            <a:noFill/>
                          </a:ln>
                          <a:solidFill>
                            <a:schemeClr val="tx1"/>
                          </a:solidFill>
                          <a:effectLst/>
                          <a:latin typeface="Tahoma" panose="020B0604030504040204" pitchFamily="34" charset="0"/>
                        </a:rPr>
                        <a:t>  Rr</a:t>
                      </a:r>
                      <a:endParaRPr kumimoji="0" lang="en-US" altLang="en-US" sz="4000" b="1" i="0" u="none" strike="noStrike" cap="none" normalizeH="0" baseline="0" dirty="0" smtClean="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4000" b="1" i="0" u="none" strike="noStrike" cap="none" normalizeH="0" baseline="0" dirty="0" smtClean="0">
                          <a:ln>
                            <a:noFill/>
                          </a:ln>
                          <a:solidFill>
                            <a:schemeClr val="tx1"/>
                          </a:solidFill>
                          <a:effectLst/>
                          <a:latin typeface="Tahoma" panose="020B0604030504040204" pitchFamily="34" charset="0"/>
                        </a:rPr>
                        <a:t>   Rr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0279339"/>
                  </a:ext>
                </a:extLst>
              </a:tr>
            </a:tbl>
          </a:graphicData>
        </a:graphic>
      </p:graphicFrame>
      <p:sp>
        <p:nvSpPr>
          <p:cNvPr id="502799" name="Text Box 15"/>
          <p:cNvSpPr txBox="1">
            <a:spLocks noChangeArrowheads="1"/>
          </p:cNvSpPr>
          <p:nvPr/>
        </p:nvSpPr>
        <p:spPr bwMode="auto">
          <a:xfrm>
            <a:off x="3276600" y="1905000"/>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a:t>R    	R</a:t>
            </a:r>
            <a:endParaRPr lang="en-US" altLang="en-US" sz="4000" b="1">
              <a:solidFill>
                <a:srgbClr val="FF0066"/>
              </a:solidFill>
            </a:endParaRPr>
          </a:p>
        </p:txBody>
      </p:sp>
      <p:sp>
        <p:nvSpPr>
          <p:cNvPr id="502800" name="Text Box 16"/>
          <p:cNvSpPr txBox="1">
            <a:spLocks noChangeArrowheads="1"/>
          </p:cNvSpPr>
          <p:nvPr/>
        </p:nvSpPr>
        <p:spPr bwMode="auto">
          <a:xfrm>
            <a:off x="2133600" y="2819400"/>
            <a:ext cx="762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t>r</a:t>
            </a:r>
          </a:p>
          <a:p>
            <a:pPr>
              <a:spcBef>
                <a:spcPct val="50000"/>
              </a:spcBef>
            </a:pPr>
            <a:r>
              <a:rPr lang="en-US" altLang="en-US" sz="4400" b="1"/>
              <a:t>r</a:t>
            </a:r>
          </a:p>
        </p:txBody>
      </p:sp>
      <p:sp>
        <p:nvSpPr>
          <p:cNvPr id="502801" name="Text Box 17"/>
          <p:cNvSpPr txBox="1">
            <a:spLocks noChangeArrowheads="1"/>
          </p:cNvSpPr>
          <p:nvPr/>
        </p:nvSpPr>
        <p:spPr bwMode="auto">
          <a:xfrm>
            <a:off x="7010400" y="2743201"/>
            <a:ext cx="365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What is the possibility of a red eye </a:t>
            </a:r>
            <a:r>
              <a:rPr lang="en-US" altLang="en-US" sz="2400" dirty="0" smtClean="0"/>
              <a:t>offspring?</a:t>
            </a:r>
            <a:endParaRPr lang="en-US" altLang="en-US" sz="2400" dirty="0"/>
          </a:p>
        </p:txBody>
      </p:sp>
      <p:sp>
        <p:nvSpPr>
          <p:cNvPr id="502802" name="Text Box 18"/>
          <p:cNvSpPr txBox="1">
            <a:spLocks noChangeArrowheads="1"/>
          </p:cNvSpPr>
          <p:nvPr/>
        </p:nvSpPr>
        <p:spPr bwMode="auto">
          <a:xfrm>
            <a:off x="7086600" y="36576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t>0%     </a:t>
            </a:r>
            <a:r>
              <a:rPr lang="en-US" altLang="en-US" sz="3200" dirty="0">
                <a:sym typeface="Wingdings" panose="05000000000000000000" pitchFamily="2" charset="2"/>
              </a:rPr>
              <a:t></a:t>
            </a:r>
            <a:endParaRPr lang="en-US" altLang="en-US" sz="3200" dirty="0"/>
          </a:p>
        </p:txBody>
      </p:sp>
      <p:pic>
        <p:nvPicPr>
          <p:cNvPr id="502804" name="Picture 20" descr="MCj034383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381000"/>
            <a:ext cx="1725613"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8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02803"/>
                                        </p:tgtEl>
                                        <p:attrNameLst>
                                          <p:attrName>style.visibility</p:attrName>
                                        </p:attrNameLst>
                                      </p:cBhvr>
                                      <p:to>
                                        <p:strVal val="visible"/>
                                      </p:to>
                                    </p:set>
                                    <p:anim calcmode="lin" valueType="num">
                                      <p:cBhvr>
                                        <p:cTn id="7" dur="1000" fill="hold"/>
                                        <p:tgtEl>
                                          <p:spTgt spid="502803"/>
                                        </p:tgtEl>
                                        <p:attrNameLst>
                                          <p:attrName>ppt_w</p:attrName>
                                        </p:attrNameLst>
                                      </p:cBhvr>
                                      <p:tavLst>
                                        <p:tav tm="0">
                                          <p:val>
                                            <p:strVal val="#ppt_w*0.70"/>
                                          </p:val>
                                        </p:tav>
                                        <p:tav tm="100000">
                                          <p:val>
                                            <p:strVal val="#ppt_w"/>
                                          </p:val>
                                        </p:tav>
                                      </p:tavLst>
                                    </p:anim>
                                    <p:anim calcmode="lin" valueType="num">
                                      <p:cBhvr>
                                        <p:cTn id="8" dur="1000" fill="hold"/>
                                        <p:tgtEl>
                                          <p:spTgt spid="502803"/>
                                        </p:tgtEl>
                                        <p:attrNameLst>
                                          <p:attrName>ppt_h</p:attrName>
                                        </p:attrNameLst>
                                      </p:cBhvr>
                                      <p:tavLst>
                                        <p:tav tm="0">
                                          <p:val>
                                            <p:strVal val="#ppt_h"/>
                                          </p:val>
                                        </p:tav>
                                        <p:tav tm="100000">
                                          <p:val>
                                            <p:strVal val="#ppt_h"/>
                                          </p:val>
                                        </p:tav>
                                      </p:tavLst>
                                    </p:anim>
                                    <p:animEffect transition="in" filter="fade">
                                      <p:cBhvr>
                                        <p:cTn id="9" dur="1000"/>
                                        <p:tgtEl>
                                          <p:spTgt spid="50280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02799"/>
                                        </p:tgtEl>
                                        <p:attrNameLst>
                                          <p:attrName>style.visibility</p:attrName>
                                        </p:attrNameLst>
                                      </p:cBhvr>
                                      <p:to>
                                        <p:strVal val="visible"/>
                                      </p:to>
                                    </p:set>
                                    <p:anim calcmode="lin" valueType="num">
                                      <p:cBhvr>
                                        <p:cTn id="12" dur="1000" fill="hold"/>
                                        <p:tgtEl>
                                          <p:spTgt spid="502799"/>
                                        </p:tgtEl>
                                        <p:attrNameLst>
                                          <p:attrName>ppt_w</p:attrName>
                                        </p:attrNameLst>
                                      </p:cBhvr>
                                      <p:tavLst>
                                        <p:tav tm="0">
                                          <p:val>
                                            <p:strVal val="#ppt_w*0.70"/>
                                          </p:val>
                                        </p:tav>
                                        <p:tav tm="100000">
                                          <p:val>
                                            <p:strVal val="#ppt_w"/>
                                          </p:val>
                                        </p:tav>
                                      </p:tavLst>
                                    </p:anim>
                                    <p:anim calcmode="lin" valueType="num">
                                      <p:cBhvr>
                                        <p:cTn id="13" dur="1000" fill="hold"/>
                                        <p:tgtEl>
                                          <p:spTgt spid="502799"/>
                                        </p:tgtEl>
                                        <p:attrNameLst>
                                          <p:attrName>ppt_h</p:attrName>
                                        </p:attrNameLst>
                                      </p:cBhvr>
                                      <p:tavLst>
                                        <p:tav tm="0">
                                          <p:val>
                                            <p:strVal val="#ppt_h"/>
                                          </p:val>
                                        </p:tav>
                                        <p:tav tm="100000">
                                          <p:val>
                                            <p:strVal val="#ppt_h"/>
                                          </p:val>
                                        </p:tav>
                                      </p:tavLst>
                                    </p:anim>
                                    <p:animEffect transition="in" filter="fade">
                                      <p:cBhvr>
                                        <p:cTn id="14" dur="1000"/>
                                        <p:tgtEl>
                                          <p:spTgt spid="50279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02800"/>
                                        </p:tgtEl>
                                        <p:attrNameLst>
                                          <p:attrName>style.visibility</p:attrName>
                                        </p:attrNameLst>
                                      </p:cBhvr>
                                      <p:to>
                                        <p:strVal val="visible"/>
                                      </p:to>
                                    </p:set>
                                    <p:anim calcmode="lin" valueType="num">
                                      <p:cBhvr>
                                        <p:cTn id="17" dur="1000" fill="hold"/>
                                        <p:tgtEl>
                                          <p:spTgt spid="502800"/>
                                        </p:tgtEl>
                                        <p:attrNameLst>
                                          <p:attrName>ppt_w</p:attrName>
                                        </p:attrNameLst>
                                      </p:cBhvr>
                                      <p:tavLst>
                                        <p:tav tm="0">
                                          <p:val>
                                            <p:strVal val="#ppt_w*0.70"/>
                                          </p:val>
                                        </p:tav>
                                        <p:tav tm="100000">
                                          <p:val>
                                            <p:strVal val="#ppt_w"/>
                                          </p:val>
                                        </p:tav>
                                      </p:tavLst>
                                    </p:anim>
                                    <p:anim calcmode="lin" valueType="num">
                                      <p:cBhvr>
                                        <p:cTn id="18" dur="1000" fill="hold"/>
                                        <p:tgtEl>
                                          <p:spTgt spid="502800"/>
                                        </p:tgtEl>
                                        <p:attrNameLst>
                                          <p:attrName>ppt_h</p:attrName>
                                        </p:attrNameLst>
                                      </p:cBhvr>
                                      <p:tavLst>
                                        <p:tav tm="0">
                                          <p:val>
                                            <p:strVal val="#ppt_h"/>
                                          </p:val>
                                        </p:tav>
                                        <p:tav tm="100000">
                                          <p:val>
                                            <p:strVal val="#ppt_h"/>
                                          </p:val>
                                        </p:tav>
                                      </p:tavLst>
                                    </p:anim>
                                    <p:animEffect transition="in" filter="fade">
                                      <p:cBhvr>
                                        <p:cTn id="19" dur="1000"/>
                                        <p:tgtEl>
                                          <p:spTgt spid="5028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02802"/>
                                        </p:tgtEl>
                                        <p:attrNameLst>
                                          <p:attrName>style.visibility</p:attrName>
                                        </p:attrNameLst>
                                      </p:cBhvr>
                                      <p:to>
                                        <p:strVal val="visible"/>
                                      </p:to>
                                    </p:set>
                                    <p:anim calcmode="lin" valueType="num">
                                      <p:cBhvr additive="base">
                                        <p:cTn id="24" dur="500" fill="hold"/>
                                        <p:tgtEl>
                                          <p:spTgt spid="502802"/>
                                        </p:tgtEl>
                                        <p:attrNameLst>
                                          <p:attrName>ppt_x</p:attrName>
                                        </p:attrNameLst>
                                      </p:cBhvr>
                                      <p:tavLst>
                                        <p:tav tm="0">
                                          <p:val>
                                            <p:strVal val="#ppt_x"/>
                                          </p:val>
                                        </p:tav>
                                        <p:tav tm="100000">
                                          <p:val>
                                            <p:strVal val="#ppt_x"/>
                                          </p:val>
                                        </p:tav>
                                      </p:tavLst>
                                    </p:anim>
                                    <p:anim calcmode="lin" valueType="num">
                                      <p:cBhvr additive="base">
                                        <p:cTn id="25" dur="500" fill="hold"/>
                                        <p:tgtEl>
                                          <p:spTgt spid="502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99" grpId="0"/>
      <p:bldP spid="502800" grpId="0"/>
      <p:bldP spid="5028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Dihybrid crosses</a:t>
            </a:r>
            <a:endParaRPr lang="en-US" dirty="0"/>
          </a:p>
        </p:txBody>
      </p:sp>
      <p:sp>
        <p:nvSpPr>
          <p:cNvPr id="3" name="Content Placeholder 2"/>
          <p:cNvSpPr>
            <a:spLocks noGrp="1"/>
          </p:cNvSpPr>
          <p:nvPr>
            <p:ph idx="1"/>
          </p:nvPr>
        </p:nvSpPr>
        <p:spPr>
          <a:xfrm>
            <a:off x="1103312" y="1502230"/>
            <a:ext cx="8946541" cy="4746170"/>
          </a:xfrm>
        </p:spPr>
        <p:txBody>
          <a:bodyPr>
            <a:normAutofit/>
          </a:bodyPr>
          <a:lstStyle/>
          <a:p>
            <a:r>
              <a:rPr lang="en-US" sz="2800" dirty="0" smtClean="0"/>
              <a:t>We can predict the result of looking at 2 different traits. </a:t>
            </a:r>
          </a:p>
          <a:p>
            <a:r>
              <a:rPr lang="en-US" sz="2800" dirty="0" smtClean="0"/>
              <a:t>Assuming the traits are on different chromosomes:</a:t>
            </a:r>
          </a:p>
          <a:p>
            <a:r>
              <a:rPr lang="en-US" sz="2800" dirty="0" smtClean="0"/>
              <a:t>Determine the possible gametes the parents will form.</a:t>
            </a:r>
          </a:p>
          <a:p>
            <a:pPr lvl="1"/>
            <a:r>
              <a:rPr lang="en-US" sz="2600" dirty="0" smtClean="0"/>
              <a:t>Each gamete will have one allele for each trait  </a:t>
            </a:r>
            <a:endParaRPr lang="en-US" sz="2600" dirty="0"/>
          </a:p>
          <a:p>
            <a:r>
              <a:rPr lang="en-US" sz="2800" dirty="0" smtClean="0"/>
              <a:t>Put the gametes on a Punnett square, the same as for monohybrid crosses</a:t>
            </a:r>
          </a:p>
        </p:txBody>
      </p:sp>
    </p:spTree>
    <p:extLst>
      <p:ext uri="{BB962C8B-B14F-4D97-AF65-F5344CB8AC3E}">
        <p14:creationId xmlns:p14="http://schemas.microsoft.com/office/powerpoint/2010/main" val="390015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1" y="613954"/>
            <a:ext cx="9927770" cy="1569660"/>
          </a:xfrm>
          <a:prstGeom prst="rect">
            <a:avLst/>
          </a:prstGeom>
          <a:noFill/>
        </p:spPr>
        <p:txBody>
          <a:bodyPr wrap="square" rtlCol="0">
            <a:spAutoFit/>
          </a:bodyPr>
          <a:lstStyle/>
          <a:p>
            <a:r>
              <a:rPr lang="en-US" sz="2400" dirty="0" smtClean="0"/>
              <a:t>For example, if the parents are purebred purple flowering, tall pea plants crossed with white flowering , short pea plants:</a:t>
            </a:r>
          </a:p>
          <a:p>
            <a:endParaRPr lang="en-US" sz="2400" dirty="0"/>
          </a:p>
          <a:p>
            <a:r>
              <a:rPr lang="en-US" sz="2400" dirty="0" smtClean="0"/>
              <a:t>			PPTT							x				</a:t>
            </a:r>
            <a:r>
              <a:rPr lang="en-US" sz="2400" dirty="0" err="1" smtClean="0"/>
              <a:t>pptt</a:t>
            </a:r>
            <a:endParaRPr lang="en-US" sz="2400" dirty="0"/>
          </a:p>
        </p:txBody>
      </p:sp>
      <p:sp>
        <p:nvSpPr>
          <p:cNvPr id="5" name="Oval 4"/>
          <p:cNvSpPr/>
          <p:nvPr/>
        </p:nvSpPr>
        <p:spPr>
          <a:xfrm>
            <a:off x="1079864" y="2505891"/>
            <a:ext cx="8621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a:t>
            </a:r>
            <a:endParaRPr lang="en-US" dirty="0"/>
          </a:p>
        </p:txBody>
      </p:sp>
      <p:sp>
        <p:nvSpPr>
          <p:cNvPr id="6" name="Oval 5"/>
          <p:cNvSpPr/>
          <p:nvPr/>
        </p:nvSpPr>
        <p:spPr>
          <a:xfrm>
            <a:off x="2632166" y="2532018"/>
            <a:ext cx="862148" cy="896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a:t>
            </a:r>
            <a:endParaRPr lang="en-US" dirty="0"/>
          </a:p>
        </p:txBody>
      </p:sp>
      <p:sp>
        <p:nvSpPr>
          <p:cNvPr id="7" name="Oval 6"/>
          <p:cNvSpPr/>
          <p:nvPr/>
        </p:nvSpPr>
        <p:spPr>
          <a:xfrm>
            <a:off x="6807924" y="2495006"/>
            <a:ext cx="8621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pt</a:t>
            </a:r>
            <a:endParaRPr lang="en-US" dirty="0"/>
          </a:p>
        </p:txBody>
      </p:sp>
      <p:sp>
        <p:nvSpPr>
          <p:cNvPr id="8" name="Oval 7"/>
          <p:cNvSpPr/>
          <p:nvPr/>
        </p:nvSpPr>
        <p:spPr>
          <a:xfrm>
            <a:off x="8390707" y="2523309"/>
            <a:ext cx="8621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pt</a:t>
            </a:r>
            <a:endParaRPr lang="en-US" dirty="0"/>
          </a:p>
        </p:txBody>
      </p:sp>
      <p:cxnSp>
        <p:nvCxnSpPr>
          <p:cNvPr id="10" name="Straight Connector 9"/>
          <p:cNvCxnSpPr/>
          <p:nvPr/>
        </p:nvCxnSpPr>
        <p:spPr>
          <a:xfrm>
            <a:off x="3971109" y="3135086"/>
            <a:ext cx="26125" cy="3357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5088" y="3135086"/>
            <a:ext cx="26125" cy="3357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849336" y="4049486"/>
            <a:ext cx="3958588" cy="91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849336" y="5390606"/>
            <a:ext cx="3958588" cy="9144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13001" y="3257482"/>
            <a:ext cx="706320" cy="369332"/>
          </a:xfrm>
          <a:prstGeom prst="rect">
            <a:avLst/>
          </a:prstGeom>
          <a:noFill/>
        </p:spPr>
        <p:txBody>
          <a:bodyPr wrap="square" rtlCol="0">
            <a:spAutoFit/>
          </a:bodyPr>
          <a:lstStyle/>
          <a:p>
            <a:r>
              <a:rPr lang="en-US" dirty="0" smtClean="0"/>
              <a:t>PT</a:t>
            </a:r>
            <a:endParaRPr lang="en-US" dirty="0"/>
          </a:p>
        </p:txBody>
      </p:sp>
      <p:sp>
        <p:nvSpPr>
          <p:cNvPr id="20" name="TextBox 19"/>
          <p:cNvSpPr txBox="1"/>
          <p:nvPr/>
        </p:nvSpPr>
        <p:spPr>
          <a:xfrm>
            <a:off x="5972216" y="3256198"/>
            <a:ext cx="418704" cy="369332"/>
          </a:xfrm>
          <a:prstGeom prst="rect">
            <a:avLst/>
          </a:prstGeom>
          <a:noFill/>
        </p:spPr>
        <p:txBody>
          <a:bodyPr wrap="none" rtlCol="0">
            <a:spAutoFit/>
          </a:bodyPr>
          <a:lstStyle/>
          <a:p>
            <a:r>
              <a:rPr lang="en-US" dirty="0" smtClean="0"/>
              <a:t>PT</a:t>
            </a:r>
            <a:endParaRPr lang="en-US" dirty="0"/>
          </a:p>
        </p:txBody>
      </p:sp>
      <p:sp>
        <p:nvSpPr>
          <p:cNvPr id="22" name="TextBox 21"/>
          <p:cNvSpPr txBox="1"/>
          <p:nvPr/>
        </p:nvSpPr>
        <p:spPr>
          <a:xfrm>
            <a:off x="3030583" y="5774235"/>
            <a:ext cx="444345" cy="369332"/>
          </a:xfrm>
          <a:prstGeom prst="rect">
            <a:avLst/>
          </a:prstGeom>
          <a:noFill/>
        </p:spPr>
        <p:txBody>
          <a:bodyPr wrap="square" rtlCol="0">
            <a:spAutoFit/>
          </a:bodyPr>
          <a:lstStyle/>
          <a:p>
            <a:r>
              <a:rPr lang="en-US" dirty="0" err="1" smtClean="0"/>
              <a:t>pt</a:t>
            </a:r>
            <a:endParaRPr lang="en-US" dirty="0"/>
          </a:p>
        </p:txBody>
      </p:sp>
      <p:sp>
        <p:nvSpPr>
          <p:cNvPr id="23" name="TextBox 22"/>
          <p:cNvSpPr txBox="1"/>
          <p:nvPr/>
        </p:nvSpPr>
        <p:spPr>
          <a:xfrm>
            <a:off x="4313001" y="3256198"/>
            <a:ext cx="706320" cy="369332"/>
          </a:xfrm>
          <a:prstGeom prst="rect">
            <a:avLst/>
          </a:prstGeom>
          <a:noFill/>
        </p:spPr>
        <p:txBody>
          <a:bodyPr wrap="square" rtlCol="0">
            <a:spAutoFit/>
          </a:bodyPr>
          <a:lstStyle/>
          <a:p>
            <a:r>
              <a:rPr lang="en-US" dirty="0" smtClean="0"/>
              <a:t>PT</a:t>
            </a:r>
            <a:endParaRPr lang="en-US" dirty="0"/>
          </a:p>
        </p:txBody>
      </p:sp>
      <p:sp>
        <p:nvSpPr>
          <p:cNvPr id="24" name="TextBox 23"/>
          <p:cNvSpPr txBox="1"/>
          <p:nvPr/>
        </p:nvSpPr>
        <p:spPr>
          <a:xfrm>
            <a:off x="4313001" y="3257482"/>
            <a:ext cx="706320" cy="369332"/>
          </a:xfrm>
          <a:prstGeom prst="rect">
            <a:avLst/>
          </a:prstGeom>
          <a:noFill/>
        </p:spPr>
        <p:txBody>
          <a:bodyPr wrap="square" rtlCol="0">
            <a:spAutoFit/>
          </a:bodyPr>
          <a:lstStyle/>
          <a:p>
            <a:r>
              <a:rPr lang="en-US" dirty="0" smtClean="0"/>
              <a:t>PT</a:t>
            </a:r>
            <a:endParaRPr lang="en-US" dirty="0"/>
          </a:p>
        </p:txBody>
      </p:sp>
      <p:sp>
        <p:nvSpPr>
          <p:cNvPr id="25" name="TextBox 24"/>
          <p:cNvSpPr txBox="1"/>
          <p:nvPr/>
        </p:nvSpPr>
        <p:spPr>
          <a:xfrm>
            <a:off x="4313001" y="3257789"/>
            <a:ext cx="706320" cy="369332"/>
          </a:xfrm>
          <a:prstGeom prst="rect">
            <a:avLst/>
          </a:prstGeom>
          <a:noFill/>
        </p:spPr>
        <p:txBody>
          <a:bodyPr wrap="square" rtlCol="0">
            <a:spAutoFit/>
          </a:bodyPr>
          <a:lstStyle/>
          <a:p>
            <a:r>
              <a:rPr lang="en-US" dirty="0" smtClean="0"/>
              <a:t>PT</a:t>
            </a:r>
            <a:endParaRPr lang="en-US" dirty="0"/>
          </a:p>
        </p:txBody>
      </p:sp>
      <p:sp>
        <p:nvSpPr>
          <p:cNvPr id="26" name="TextBox 25"/>
          <p:cNvSpPr txBox="1"/>
          <p:nvPr/>
        </p:nvSpPr>
        <p:spPr>
          <a:xfrm>
            <a:off x="5985279" y="3256198"/>
            <a:ext cx="418704" cy="369332"/>
          </a:xfrm>
          <a:prstGeom prst="rect">
            <a:avLst/>
          </a:prstGeom>
          <a:noFill/>
        </p:spPr>
        <p:txBody>
          <a:bodyPr wrap="none" rtlCol="0">
            <a:spAutoFit/>
          </a:bodyPr>
          <a:lstStyle/>
          <a:p>
            <a:r>
              <a:rPr lang="en-US" dirty="0" smtClean="0"/>
              <a:t>PT</a:t>
            </a:r>
            <a:endParaRPr lang="en-US" dirty="0"/>
          </a:p>
        </p:txBody>
      </p:sp>
      <p:sp>
        <p:nvSpPr>
          <p:cNvPr id="27" name="TextBox 26"/>
          <p:cNvSpPr txBox="1"/>
          <p:nvPr/>
        </p:nvSpPr>
        <p:spPr>
          <a:xfrm>
            <a:off x="5974706" y="3256198"/>
            <a:ext cx="418704" cy="369332"/>
          </a:xfrm>
          <a:prstGeom prst="rect">
            <a:avLst/>
          </a:prstGeom>
          <a:noFill/>
        </p:spPr>
        <p:txBody>
          <a:bodyPr wrap="none" rtlCol="0">
            <a:spAutoFit/>
          </a:bodyPr>
          <a:lstStyle/>
          <a:p>
            <a:r>
              <a:rPr lang="en-US" dirty="0" smtClean="0"/>
              <a:t>PT</a:t>
            </a:r>
            <a:endParaRPr lang="en-US" dirty="0"/>
          </a:p>
        </p:txBody>
      </p:sp>
      <p:sp>
        <p:nvSpPr>
          <p:cNvPr id="28" name="TextBox 27"/>
          <p:cNvSpPr txBox="1"/>
          <p:nvPr/>
        </p:nvSpPr>
        <p:spPr>
          <a:xfrm>
            <a:off x="3054620" y="4646414"/>
            <a:ext cx="572708" cy="369332"/>
          </a:xfrm>
          <a:prstGeom prst="rect">
            <a:avLst/>
          </a:prstGeom>
          <a:noFill/>
        </p:spPr>
        <p:txBody>
          <a:bodyPr wrap="square" rtlCol="0">
            <a:spAutoFit/>
          </a:bodyPr>
          <a:lstStyle/>
          <a:p>
            <a:r>
              <a:rPr lang="en-US" dirty="0" err="1" smtClean="0"/>
              <a:t>pt</a:t>
            </a:r>
            <a:endParaRPr lang="en-US" dirty="0"/>
          </a:p>
        </p:txBody>
      </p:sp>
      <p:sp>
        <p:nvSpPr>
          <p:cNvPr id="29" name="TextBox 28"/>
          <p:cNvSpPr txBox="1"/>
          <p:nvPr/>
        </p:nvSpPr>
        <p:spPr>
          <a:xfrm>
            <a:off x="3054620" y="4646414"/>
            <a:ext cx="572708" cy="369332"/>
          </a:xfrm>
          <a:prstGeom prst="rect">
            <a:avLst/>
          </a:prstGeom>
          <a:noFill/>
        </p:spPr>
        <p:txBody>
          <a:bodyPr wrap="square" rtlCol="0">
            <a:spAutoFit/>
          </a:bodyPr>
          <a:lstStyle/>
          <a:p>
            <a:r>
              <a:rPr lang="en-US" dirty="0" err="1" smtClean="0"/>
              <a:t>pt</a:t>
            </a:r>
            <a:endParaRPr lang="en-US" dirty="0"/>
          </a:p>
        </p:txBody>
      </p:sp>
      <p:sp>
        <p:nvSpPr>
          <p:cNvPr id="30" name="TextBox 29"/>
          <p:cNvSpPr txBox="1"/>
          <p:nvPr/>
        </p:nvSpPr>
        <p:spPr>
          <a:xfrm>
            <a:off x="3064119" y="4678680"/>
            <a:ext cx="572708" cy="369332"/>
          </a:xfrm>
          <a:prstGeom prst="rect">
            <a:avLst/>
          </a:prstGeom>
          <a:noFill/>
        </p:spPr>
        <p:txBody>
          <a:bodyPr wrap="square" rtlCol="0">
            <a:spAutoFit/>
          </a:bodyPr>
          <a:lstStyle/>
          <a:p>
            <a:r>
              <a:rPr lang="en-US" dirty="0" err="1" smtClean="0"/>
              <a:t>pt</a:t>
            </a:r>
            <a:endParaRPr lang="en-US" dirty="0"/>
          </a:p>
        </p:txBody>
      </p:sp>
      <p:sp>
        <p:nvSpPr>
          <p:cNvPr id="31" name="TextBox 30"/>
          <p:cNvSpPr txBox="1"/>
          <p:nvPr/>
        </p:nvSpPr>
        <p:spPr>
          <a:xfrm>
            <a:off x="3030584" y="5802477"/>
            <a:ext cx="448052" cy="369332"/>
          </a:xfrm>
          <a:prstGeom prst="rect">
            <a:avLst/>
          </a:prstGeom>
          <a:noFill/>
        </p:spPr>
        <p:txBody>
          <a:bodyPr wrap="square" rtlCol="0">
            <a:spAutoFit/>
          </a:bodyPr>
          <a:lstStyle/>
          <a:p>
            <a:r>
              <a:rPr lang="en-US" dirty="0" err="1" smtClean="0"/>
              <a:t>pt</a:t>
            </a:r>
            <a:endParaRPr lang="en-US" dirty="0"/>
          </a:p>
        </p:txBody>
      </p:sp>
      <p:sp>
        <p:nvSpPr>
          <p:cNvPr id="32" name="TextBox 31"/>
          <p:cNvSpPr txBox="1"/>
          <p:nvPr/>
        </p:nvSpPr>
        <p:spPr>
          <a:xfrm>
            <a:off x="3030583" y="5822132"/>
            <a:ext cx="448052" cy="369332"/>
          </a:xfrm>
          <a:prstGeom prst="rect">
            <a:avLst/>
          </a:prstGeom>
          <a:noFill/>
        </p:spPr>
        <p:txBody>
          <a:bodyPr wrap="square" rtlCol="0">
            <a:spAutoFit/>
          </a:bodyPr>
          <a:lstStyle/>
          <a:p>
            <a:r>
              <a:rPr lang="en-US" dirty="0" err="1" smtClean="0"/>
              <a:t>pt</a:t>
            </a:r>
            <a:endParaRPr lang="en-US" dirty="0"/>
          </a:p>
        </p:txBody>
      </p:sp>
      <p:sp>
        <p:nvSpPr>
          <p:cNvPr id="33" name="TextBox 32"/>
          <p:cNvSpPr txBox="1"/>
          <p:nvPr/>
        </p:nvSpPr>
        <p:spPr>
          <a:xfrm>
            <a:off x="7670072" y="3934488"/>
            <a:ext cx="3106785" cy="1200329"/>
          </a:xfrm>
          <a:prstGeom prst="rect">
            <a:avLst/>
          </a:prstGeom>
          <a:noFill/>
        </p:spPr>
        <p:txBody>
          <a:bodyPr wrap="square" rtlCol="0">
            <a:spAutoFit/>
          </a:bodyPr>
          <a:lstStyle/>
          <a:p>
            <a:r>
              <a:rPr lang="en-US" dirty="0" smtClean="0"/>
              <a:t>For the F1 generation:</a:t>
            </a:r>
          </a:p>
          <a:p>
            <a:endParaRPr lang="en-US" dirty="0"/>
          </a:p>
          <a:p>
            <a:r>
              <a:rPr lang="en-US" dirty="0" smtClean="0"/>
              <a:t>Genotype:  All </a:t>
            </a:r>
            <a:r>
              <a:rPr lang="en-US" dirty="0" err="1" smtClean="0"/>
              <a:t>PpTt</a:t>
            </a:r>
            <a:endParaRPr lang="en-US" dirty="0" smtClean="0"/>
          </a:p>
          <a:p>
            <a:r>
              <a:rPr lang="en-US" dirty="0" smtClean="0"/>
              <a:t>Phenotype: All purple, tall</a:t>
            </a:r>
            <a:endParaRPr lang="en-US" dirty="0"/>
          </a:p>
        </p:txBody>
      </p:sp>
    </p:spTree>
    <p:extLst>
      <p:ext uri="{BB962C8B-B14F-4D97-AF65-F5344CB8AC3E}">
        <p14:creationId xmlns:p14="http://schemas.microsoft.com/office/powerpoint/2010/main" val="258571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1.85185E-6 L -0.00169 0.19236 " pathEditMode="relative" rAng="0" ptsTypes="AA">
                                      <p:cBhvr>
                                        <p:cTn id="6" dur="2000" fill="hold"/>
                                        <p:tgtEl>
                                          <p:spTgt spid="19"/>
                                        </p:tgtEl>
                                        <p:attrNameLst>
                                          <p:attrName>ppt_x</p:attrName>
                                          <p:attrName>ppt_y</p:attrName>
                                        </p:attrNameLst>
                                      </p:cBhvr>
                                      <p:rCtr x="-91" y="96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1.85185E-6 L -0.00247 0.36482 " pathEditMode="relative" rAng="0" ptsTypes="AA">
                                      <p:cBhvr>
                                        <p:cTn id="10" dur="2000" fill="hold"/>
                                        <p:tgtEl>
                                          <p:spTgt spid="25"/>
                                        </p:tgtEl>
                                        <p:attrNameLst>
                                          <p:attrName>ppt_x</p:attrName>
                                          <p:attrName>ppt_y</p:attrName>
                                        </p:attrNameLst>
                                      </p:cBhvr>
                                      <p:rCtr x="-130" y="1824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91667E-6 -3.7037E-7 L -0.00026 0.18333 " pathEditMode="relative" rAng="0" ptsTypes="AA">
                                      <p:cBhvr>
                                        <p:cTn id="14" dur="2000" fill="hold"/>
                                        <p:tgtEl>
                                          <p:spTgt spid="26"/>
                                        </p:tgtEl>
                                        <p:attrNameLst>
                                          <p:attrName>ppt_x</p:attrName>
                                          <p:attrName>ppt_y</p:attrName>
                                        </p:attrNameLst>
                                      </p:cBhvr>
                                      <p:rCtr x="-13" y="916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091 -0.00046 L -0.00039 0.36134 " pathEditMode="relative" rAng="0" ptsTypes="AA">
                                      <p:cBhvr>
                                        <p:cTn id="18" dur="2000" fill="hold"/>
                                        <p:tgtEl>
                                          <p:spTgt spid="27"/>
                                        </p:tgtEl>
                                        <p:attrNameLst>
                                          <p:attrName>ppt_x</p:attrName>
                                          <p:attrName>ppt_y</p:attrName>
                                        </p:attrNameLst>
                                      </p:cBhvr>
                                      <p:rCtr x="-65" y="18079"/>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1.66667E-6 1.85185E-6 L 0.26497 -0.01945 " pathEditMode="relative" rAng="0" ptsTypes="AA">
                                      <p:cBhvr>
                                        <p:cTn id="22" dur="2000" fill="hold"/>
                                        <p:tgtEl>
                                          <p:spTgt spid="29"/>
                                        </p:tgtEl>
                                        <p:attrNameLst>
                                          <p:attrName>ppt_x</p:attrName>
                                          <p:attrName>ppt_y</p:attrName>
                                        </p:attrNameLst>
                                      </p:cBhvr>
                                      <p:rCtr x="13242" y="-972"/>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4.16667E-7 2.22222E-6 L 0.13333 -0.01482 " pathEditMode="relative" rAng="0" ptsTypes="AA">
                                      <p:cBhvr>
                                        <p:cTn id="26" dur="2000" fill="hold"/>
                                        <p:tgtEl>
                                          <p:spTgt spid="30"/>
                                        </p:tgtEl>
                                        <p:attrNameLst>
                                          <p:attrName>ppt_x</p:attrName>
                                          <p:attrName>ppt_y</p:attrName>
                                        </p:attrNameLst>
                                      </p:cBhvr>
                                      <p:rCtr x="6667" y="-741"/>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2.91667E-6 3.33333E-6 L 0.12838 -0.01204 " pathEditMode="relative" rAng="0" ptsTypes="AA">
                                      <p:cBhvr>
                                        <p:cTn id="30" dur="2000" fill="hold"/>
                                        <p:tgtEl>
                                          <p:spTgt spid="31"/>
                                        </p:tgtEl>
                                        <p:attrNameLst>
                                          <p:attrName>ppt_x</p:attrName>
                                          <p:attrName>ppt_y</p:attrName>
                                        </p:attrNameLst>
                                      </p:cBhvr>
                                      <p:rCtr x="6419" y="-602"/>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0" nodeType="clickEffect">
                                  <p:stCondLst>
                                    <p:cond delay="0"/>
                                  </p:stCondLst>
                                  <p:childTnLst>
                                    <p:animMotion origin="layout" path="M 2.91667E-6 -4.44444E-6 L 0.26666 -0.01481 " pathEditMode="relative" rAng="0" ptsTypes="AA">
                                      <p:cBhvr>
                                        <p:cTn id="34" dur="2000" fill="hold"/>
                                        <p:tgtEl>
                                          <p:spTgt spid="32"/>
                                        </p:tgtEl>
                                        <p:attrNameLst>
                                          <p:attrName>ppt_x</p:attrName>
                                          <p:attrName>ppt_y</p:attrName>
                                        </p:attrNameLst>
                                      </p:cBhvr>
                                      <p:rCtr x="13333" y="-741"/>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p:bldP spid="27"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F2 Generation!</a:t>
            </a:r>
            <a:endParaRPr lang="en-US" dirty="0"/>
          </a:p>
        </p:txBody>
      </p:sp>
      <p:sp>
        <p:nvSpPr>
          <p:cNvPr id="3" name="Content Placeholder 2"/>
          <p:cNvSpPr>
            <a:spLocks noGrp="1"/>
          </p:cNvSpPr>
          <p:nvPr>
            <p:ph idx="1"/>
          </p:nvPr>
        </p:nvSpPr>
        <p:spPr/>
        <p:txBody>
          <a:bodyPr/>
          <a:lstStyle/>
          <a:p>
            <a:r>
              <a:rPr lang="en-US" dirty="0" smtClean="0"/>
              <a:t>Let’s do that one on the </a:t>
            </a:r>
            <a:r>
              <a:rPr lang="en-US" smtClean="0"/>
              <a:t>white board!</a:t>
            </a:r>
            <a:endParaRPr lang="en-US"/>
          </a:p>
        </p:txBody>
      </p:sp>
    </p:spTree>
    <p:extLst>
      <p:ext uri="{BB962C8B-B14F-4D97-AF65-F5344CB8AC3E}">
        <p14:creationId xmlns:p14="http://schemas.microsoft.com/office/powerpoint/2010/main" val="1726717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ltLang="en-US"/>
              <a:t>References</a:t>
            </a:r>
          </a:p>
        </p:txBody>
      </p:sp>
      <p:sp>
        <p:nvSpPr>
          <p:cNvPr id="431107" name="Rectangle 3"/>
          <p:cNvSpPr>
            <a:spLocks noGrp="1" noChangeArrowheads="1"/>
          </p:cNvSpPr>
          <p:nvPr>
            <p:ph type="body" idx="1"/>
          </p:nvPr>
        </p:nvSpPr>
        <p:spPr/>
        <p:txBody>
          <a:bodyPr/>
          <a:lstStyle/>
          <a:p>
            <a:r>
              <a:rPr lang="en-US" altLang="en-US" dirty="0">
                <a:hlinkClick r:id="rId2"/>
              </a:rPr>
              <a:t>http://www.athro.com/evo/gen/punnett.html</a:t>
            </a:r>
            <a:endParaRPr lang="en-US" altLang="en-US" dirty="0"/>
          </a:p>
          <a:p>
            <a:r>
              <a:rPr lang="en-US" altLang="en-US" dirty="0">
                <a:hlinkClick r:id="rId3"/>
              </a:rPr>
              <a:t>http://www.kidshealth.org/kid/talk/qa/what_is_gene.html</a:t>
            </a:r>
            <a:endParaRPr lang="en-US" altLang="en-US" dirty="0"/>
          </a:p>
          <a:p>
            <a:r>
              <a:rPr lang="en-US" altLang="en-US" dirty="0"/>
              <a:t>http://brookings.k12.sd.us/biology/ch%2011%20genetics/punnettpractice.ppt#1</a:t>
            </a:r>
          </a:p>
          <a:p>
            <a:r>
              <a:rPr lang="en-US" altLang="en-US" dirty="0">
                <a:hlinkClick r:id="rId4"/>
              </a:rPr>
              <a:t>http://www.usoe.k12.ut.us/CURR/Science/sciber00/7th/genetics/sciber/punnett.htm</a:t>
            </a:r>
            <a:endParaRPr lang="en-US" altLang="en-US" dirty="0"/>
          </a:p>
          <a:p>
            <a:r>
              <a:rPr lang="en-US" altLang="en-US" dirty="0">
                <a:hlinkClick r:id="rId5"/>
              </a:rPr>
              <a:t>http://</a:t>
            </a:r>
            <a:r>
              <a:rPr lang="en-US" altLang="en-US" dirty="0" smtClean="0">
                <a:hlinkClick r:id="rId5"/>
              </a:rPr>
              <a:t>www.biotechnologyonline.gov.au/images/contentpages/karyotype.jpg</a:t>
            </a:r>
            <a:endParaRPr lang="en-US" altLang="en-US" dirty="0" smtClean="0"/>
          </a:p>
          <a:p>
            <a:endParaRPr lang="en-US" altLang="en-US" dirty="0"/>
          </a:p>
        </p:txBody>
      </p:sp>
      <p:pic>
        <p:nvPicPr>
          <p:cNvPr id="2" name="Picture 1"/>
          <p:cNvPicPr>
            <a:picLocks noChangeAspect="1"/>
          </p:cNvPicPr>
          <p:nvPr/>
        </p:nvPicPr>
        <p:blipFill>
          <a:blip r:embed="rId6"/>
          <a:stretch>
            <a:fillRect/>
          </a:stretch>
        </p:blipFill>
        <p:spPr>
          <a:xfrm>
            <a:off x="1408340" y="5167499"/>
            <a:ext cx="2901948" cy="499915"/>
          </a:xfrm>
          <a:prstGeom prst="rect">
            <a:avLst/>
          </a:prstGeom>
        </p:spPr>
      </p:pic>
    </p:spTree>
    <p:extLst>
      <p:ext uri="{BB962C8B-B14F-4D97-AF65-F5344CB8AC3E}">
        <p14:creationId xmlns:p14="http://schemas.microsoft.com/office/powerpoint/2010/main" val="33455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sz="2800" dirty="0" smtClean="0"/>
              <a:t>Heredity: passing traits (characteristics) from parent to offspring</a:t>
            </a:r>
          </a:p>
          <a:p>
            <a:r>
              <a:rPr lang="en-US" sz="2800" dirty="0" smtClean="0"/>
              <a:t>Genetics: study of heredity</a:t>
            </a:r>
          </a:p>
          <a:p>
            <a:pPr marL="0" indent="0">
              <a:buNone/>
            </a:pPr>
            <a:endParaRPr lang="en-US" sz="2800" dirty="0"/>
          </a:p>
        </p:txBody>
      </p:sp>
    </p:spTree>
    <p:extLst>
      <p:ext uri="{BB962C8B-B14F-4D97-AF65-F5344CB8AC3E}">
        <p14:creationId xmlns:p14="http://schemas.microsoft.com/office/powerpoint/2010/main" val="1700304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981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Who was Gregor Mendel?</a:t>
            </a:r>
          </a:p>
        </p:txBody>
      </p:sp>
      <p:sp>
        <p:nvSpPr>
          <p:cNvPr id="4098" name="Rectangle 2"/>
          <p:cNvSpPr>
            <a:spLocks noGrp="1" noChangeArrowheads="1"/>
          </p:cNvSpPr>
          <p:nvPr>
            <p:ph type="body" idx="1"/>
          </p:nvPr>
        </p:nvSpPr>
        <p:spPr>
          <a:xfrm>
            <a:off x="1981200" y="1162594"/>
            <a:ext cx="5181600" cy="4963570"/>
          </a:xfrm>
          <a:ln/>
        </p:spPr>
        <p:txBody>
          <a:bodyPr>
            <a:normAutofit/>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t>Gregor Mendel was an Austrian monk (1822-1884).</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t>Mendel was a teacher at the monastery.</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t>Mendel did experiments on </a:t>
            </a:r>
            <a:r>
              <a:rPr lang="en-GB" altLang="en-US" sz="2400" dirty="0" smtClean="0"/>
              <a:t>thousands </a:t>
            </a:r>
            <a:r>
              <a:rPr lang="en-GB" altLang="en-US" sz="2400" dirty="0"/>
              <a:t>of pea plants.</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t>He kept careful records, used mathematics to </a:t>
            </a:r>
            <a:r>
              <a:rPr lang="en-GB" altLang="en-US" sz="2400" dirty="0" err="1"/>
              <a:t>analyze</a:t>
            </a:r>
            <a:r>
              <a:rPr lang="en-GB" altLang="en-US" sz="2400" dirty="0"/>
              <a:t> his observations.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600201"/>
            <a:ext cx="2924175"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37860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4098">
                                            <p:txEl>
                                              <p:pRg st="0" end="0"/>
                                            </p:txEl>
                                          </p:spTgt>
                                        </p:tgtEl>
                                        <p:attrNameLst>
                                          <p:attrName>style.visibility</p:attrName>
                                        </p:attrNameLst>
                                      </p:cBhvr>
                                      <p:to>
                                        <p:strVal val="visible"/>
                                      </p:to>
                                    </p:set>
                                    <p:animEffect transition="in" filter="fade">
                                      <p:cBhvr additive="repl">
                                        <p:cTn id="7" dur="2000"/>
                                        <p:tgtEl>
                                          <p:spTgt spid="4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4098">
                                            <p:txEl>
                                              <p:pRg st="1" end="1"/>
                                            </p:txEl>
                                          </p:spTgt>
                                        </p:tgtEl>
                                        <p:attrNameLst>
                                          <p:attrName>style.visibility</p:attrName>
                                        </p:attrNameLst>
                                      </p:cBhvr>
                                      <p:to>
                                        <p:strVal val="visible"/>
                                      </p:to>
                                    </p:set>
                                    <p:animEffect transition="in" filter="fade">
                                      <p:cBhvr additive="repl">
                                        <p:cTn id="12" dur="2000"/>
                                        <p:tgtEl>
                                          <p:spTgt spid="40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4098">
                                            <p:txEl>
                                              <p:pRg st="2" end="2"/>
                                            </p:txEl>
                                          </p:spTgt>
                                        </p:tgtEl>
                                        <p:attrNameLst>
                                          <p:attrName>style.visibility</p:attrName>
                                        </p:attrNameLst>
                                      </p:cBhvr>
                                      <p:to>
                                        <p:strVal val="visible"/>
                                      </p:to>
                                    </p:set>
                                    <p:animEffect transition="in" filter="fade">
                                      <p:cBhvr additive="repl">
                                        <p:cTn id="17" dur="2000"/>
                                        <p:tgtEl>
                                          <p:spTgt spid="40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4098">
                                            <p:txEl>
                                              <p:pRg st="3" end="3"/>
                                            </p:txEl>
                                          </p:spTgt>
                                        </p:tgtEl>
                                        <p:attrNameLst>
                                          <p:attrName>style.visibility</p:attrName>
                                        </p:attrNameLst>
                                      </p:cBhvr>
                                      <p:to>
                                        <p:strVal val="visible"/>
                                      </p:to>
                                    </p:set>
                                    <p:animEffect transition="in" filter="fade">
                                      <p:cBhvr additive="repl">
                                        <p:cTn id="22" dur="2000"/>
                                        <p:tgtEl>
                                          <p:spTgt spid="4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981200" y="190501"/>
            <a:ext cx="8229600" cy="13128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000"/>
              <a:t>Heredity is the passing of traits from parents to offspring.</a:t>
            </a:r>
          </a:p>
        </p:txBody>
      </p:sp>
      <p:sp>
        <p:nvSpPr>
          <p:cNvPr id="5122" name="Rectangle 2"/>
          <p:cNvSpPr>
            <a:spLocks noGrp="1" noChangeArrowheads="1"/>
          </p:cNvSpPr>
          <p:nvPr>
            <p:ph type="body" idx="1"/>
          </p:nvPr>
        </p:nvSpPr>
        <p:spPr>
          <a:xfrm>
            <a:off x="5257799" y="1600201"/>
            <a:ext cx="6353629" cy="5053013"/>
          </a:xfrm>
          <a:ln/>
        </p:spPr>
        <p:txBody>
          <a:bodyPr>
            <a:normAutofit/>
          </a:bodyPr>
          <a:lstStyle/>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Mendel experimented with heredity of certain traits found in peas.</a:t>
            </a:r>
          </a:p>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Mendel studied each trait separately and discovered patterns in the way traits are inherited in peas.</a:t>
            </a:r>
          </a:p>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Mendel’s work has become the basis of genetics, the study of heredity.</a:t>
            </a:r>
          </a:p>
          <a:p>
            <a:pPr>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3124200" cy="3124200"/>
          </a:xfrm>
          <a:prstGeom prst="rect">
            <a:avLst/>
          </a:prstGeom>
          <a:noFill/>
          <a:ln w="28440">
            <a:solidFill>
              <a:srgbClr val="C0C0C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61179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animEffect transition="in" filter="fade">
                                      <p:cBhvr additive="repl">
                                        <p:cTn id="7" dur="2000"/>
                                        <p:tgtEl>
                                          <p:spTgt spid="5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5122">
                                            <p:txEl>
                                              <p:pRg st="1" end="1"/>
                                            </p:txEl>
                                          </p:spTgt>
                                        </p:tgtEl>
                                        <p:attrNameLst>
                                          <p:attrName>style.visibility</p:attrName>
                                        </p:attrNameLst>
                                      </p:cBhvr>
                                      <p:to>
                                        <p:strVal val="visible"/>
                                      </p:to>
                                    </p:set>
                                    <p:animEffect transition="in" filter="fade">
                                      <p:cBhvr additive="repl">
                                        <p:cTn id="12" dur="2000"/>
                                        <p:tgtEl>
                                          <p:spTgt spid="51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5122">
                                            <p:txEl>
                                              <p:pRg st="2" end="2"/>
                                            </p:txEl>
                                          </p:spTgt>
                                        </p:tgtEl>
                                        <p:attrNameLst>
                                          <p:attrName>style.visibility</p:attrName>
                                        </p:attrNameLst>
                                      </p:cBhvr>
                                      <p:to>
                                        <p:strVal val="visible"/>
                                      </p:to>
                                    </p:set>
                                    <p:animEffect transition="in" filter="fade">
                                      <p:cBhvr additive="repl">
                                        <p:cTn id="17" dur="2000"/>
                                        <p:tgtEl>
                                          <p:spTgt spid="5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1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Mendel’s Pea Experiments</a:t>
            </a:r>
          </a:p>
        </p:txBody>
      </p:sp>
      <p:sp>
        <p:nvSpPr>
          <p:cNvPr id="6146" name="Rectangle 2"/>
          <p:cNvSpPr>
            <a:spLocks noGrp="1" noChangeArrowheads="1"/>
          </p:cNvSpPr>
          <p:nvPr>
            <p:ph type="body" idx="1"/>
          </p:nvPr>
        </p:nvSpPr>
        <p:spPr>
          <a:xfrm>
            <a:off x="595085" y="1117600"/>
            <a:ext cx="7808685" cy="5816600"/>
          </a:xfrm>
          <a:ln/>
        </p:spPr>
        <p:txBody>
          <a:bodyPr>
            <a:normAutofit/>
          </a:bodyPr>
          <a:lstStyle/>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Mendel chose pea plants because their traits were easy to see and distinguish.</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He crossed plants with two different traits, for example purple flowers with white flowers.</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He started his experiments with purebred plants. </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Purebred plants ALWAYS produce offspring with the same trait as the parent. For example, if the parent is tall, all offspring will be tall. If the parent is short, all offspring will be short.</a:t>
            </a:r>
          </a:p>
          <a:p>
            <a:pPr>
              <a:lnSpc>
                <a:spcPct val="9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906" y="1717450"/>
            <a:ext cx="3125787" cy="3297237"/>
          </a:xfrm>
          <a:prstGeom prst="rect">
            <a:avLst/>
          </a:prstGeom>
          <a:noFill/>
          <a:ln w="28440">
            <a:solidFill>
              <a:srgbClr val="C0C0C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22421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animEffect transition="in" filter="fade">
                                      <p:cBhvr additive="repl">
                                        <p:cTn id="7" dur="20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6146">
                                            <p:txEl>
                                              <p:pRg st="1" end="1"/>
                                            </p:txEl>
                                          </p:spTgt>
                                        </p:tgtEl>
                                        <p:attrNameLst>
                                          <p:attrName>style.visibility</p:attrName>
                                        </p:attrNameLst>
                                      </p:cBhvr>
                                      <p:to>
                                        <p:strVal val="visible"/>
                                      </p:to>
                                    </p:set>
                                    <p:animEffect transition="in" filter="fade">
                                      <p:cBhvr additive="repl">
                                        <p:cTn id="12" dur="20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6146">
                                            <p:txEl>
                                              <p:pRg st="2" end="2"/>
                                            </p:txEl>
                                          </p:spTgt>
                                        </p:tgtEl>
                                        <p:attrNameLst>
                                          <p:attrName>style.visibility</p:attrName>
                                        </p:attrNameLst>
                                      </p:cBhvr>
                                      <p:to>
                                        <p:strVal val="visible"/>
                                      </p:to>
                                    </p:set>
                                    <p:animEffect transition="in" filter="fade">
                                      <p:cBhvr additive="repl">
                                        <p:cTn id="17" dur="20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6146">
                                            <p:txEl>
                                              <p:pRg st="3" end="3"/>
                                            </p:txEl>
                                          </p:spTgt>
                                        </p:tgtEl>
                                        <p:attrNameLst>
                                          <p:attrName>style.visibility</p:attrName>
                                        </p:attrNameLst>
                                      </p:cBhvr>
                                      <p:to>
                                        <p:strVal val="visible"/>
                                      </p:to>
                                    </p:set>
                                    <p:animEffect transition="in" filter="fade">
                                      <p:cBhvr additive="repl">
                                        <p:cTn id="22" dur="2000"/>
                                        <p:tgtEl>
                                          <p:spTgt spid="6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22514" y="190501"/>
            <a:ext cx="9688286" cy="13128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000" dirty="0"/>
              <a:t>Some Pea Traits that Mendel Studied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70025"/>
            <a:ext cx="7924800" cy="4878388"/>
          </a:xfrm>
          <a:prstGeom prst="rect">
            <a:avLst/>
          </a:prstGeom>
          <a:solidFill>
            <a:schemeClr val="tx1">
              <a:lumMod val="95000"/>
            </a:schemeClr>
          </a:solidFill>
          <a:ln>
            <a:noFill/>
          </a:ln>
          <a:effectLst/>
        </p:spPr>
      </p:pic>
    </p:spTree>
    <p:extLst>
      <p:ext uri="{BB962C8B-B14F-4D97-AF65-F5344CB8AC3E}">
        <p14:creationId xmlns:p14="http://schemas.microsoft.com/office/powerpoint/2010/main" val="1926953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981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F</a:t>
            </a:r>
            <a:r>
              <a:rPr lang="en-GB" altLang="en-US" baseline="-25000"/>
              <a:t>1</a:t>
            </a:r>
            <a:r>
              <a:rPr lang="en-GB" altLang="en-US"/>
              <a:t> Generation</a:t>
            </a:r>
          </a:p>
        </p:txBody>
      </p:sp>
      <p:sp>
        <p:nvSpPr>
          <p:cNvPr id="8194" name="Rectangle 2"/>
          <p:cNvSpPr>
            <a:spLocks noGrp="1" noChangeArrowheads="1"/>
          </p:cNvSpPr>
          <p:nvPr>
            <p:ph type="body" idx="1"/>
          </p:nvPr>
        </p:nvSpPr>
        <p:spPr>
          <a:xfrm>
            <a:off x="1981200" y="1600200"/>
            <a:ext cx="8229600" cy="4624388"/>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Mendel called the parent plants the </a:t>
            </a:r>
            <a:r>
              <a:rPr lang="en-GB" altLang="en-US" sz="4100" b="1"/>
              <a:t>P</a:t>
            </a:r>
            <a:r>
              <a:rPr lang="en-GB" altLang="en-US"/>
              <a:t> generation.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He called the offspring from the parents the </a:t>
            </a:r>
            <a:r>
              <a:rPr lang="en-GB" altLang="en-US" sz="4100" b="1"/>
              <a:t>F</a:t>
            </a:r>
            <a:r>
              <a:rPr lang="en-GB" altLang="en-US" sz="4100" b="1" baseline="-25000"/>
              <a:t>1</a:t>
            </a:r>
            <a:r>
              <a:rPr lang="en-GB" altLang="en-US"/>
              <a:t> generation.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When Mendel crossed pure pea plants with purple flowers with pure pea plants with white flowers, all the F</a:t>
            </a:r>
            <a:r>
              <a:rPr lang="en-GB" altLang="en-US" baseline="-25000"/>
              <a:t>1</a:t>
            </a:r>
            <a:r>
              <a:rPr lang="en-GB" altLang="en-US"/>
              <a:t> generation had purple flowers</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t="3011"/>
          <a:stretch>
            <a:fillRect/>
          </a:stretch>
        </p:blipFill>
        <p:spPr bwMode="auto">
          <a:xfrm>
            <a:off x="1752600" y="1371600"/>
            <a:ext cx="8610600" cy="5176838"/>
          </a:xfrm>
          <a:prstGeom prst="rect">
            <a:avLst/>
          </a:prstGeom>
          <a:noFill/>
          <a:ln w="28440">
            <a:solidFill>
              <a:srgbClr val="000000"/>
            </a:solidFill>
            <a:miter lim="800000"/>
            <a:headEnd/>
            <a:tailEnd/>
          </a:ln>
          <a:effectLst/>
          <a:extLst>
            <a:ext uri="{909E8E84-426E-40DD-AFC4-6F175D3DCCD1}">
              <a14:hiddenFill xmlns:a14="http://schemas.microsoft.com/office/drawing/2010/main">
                <a:blipFill dpi="0" rotWithShape="0">
                  <a:blip/>
                  <a:srcRect t="3011"/>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92733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animEffect transition="in" filter="fade">
                                      <p:cBhvr additive="repl">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981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F</a:t>
            </a:r>
            <a:r>
              <a:rPr lang="en-GB" altLang="en-US" baseline="-25000"/>
              <a:t>2</a:t>
            </a:r>
            <a:r>
              <a:rPr lang="en-GB" altLang="en-US"/>
              <a:t> Generation</a:t>
            </a:r>
          </a:p>
        </p:txBody>
      </p:sp>
      <p:sp>
        <p:nvSpPr>
          <p:cNvPr id="9218" name="Rectangle 2"/>
          <p:cNvSpPr>
            <a:spLocks noGrp="1" noChangeArrowheads="1"/>
          </p:cNvSpPr>
          <p:nvPr>
            <p:ph type="body" idx="1"/>
          </p:nvPr>
        </p:nvSpPr>
        <p:spPr>
          <a:xfrm>
            <a:off x="1981200" y="1371600"/>
            <a:ext cx="8153400" cy="5486400"/>
          </a:xfrm>
          <a:ln/>
        </p:spPr>
        <p:txBody>
          <a:bodyPr/>
          <a:lstStyle/>
          <a:p>
            <a:pPr>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a:t>When he crossed the F</a:t>
            </a:r>
            <a:r>
              <a:rPr lang="en-GB" altLang="en-US" sz="3600" baseline="-25000"/>
              <a:t>1</a:t>
            </a:r>
            <a:r>
              <a:rPr lang="en-GB" altLang="en-US" sz="3600"/>
              <a:t> generation peas with one another, only some of the offspring had purple flowers. These formed the F</a:t>
            </a:r>
            <a:r>
              <a:rPr lang="en-GB" altLang="en-US" sz="3600" baseline="-25000"/>
              <a:t>2</a:t>
            </a:r>
            <a:r>
              <a:rPr lang="en-GB" altLang="en-US" sz="3600"/>
              <a:t> generation.</a:t>
            </a:r>
          </a:p>
          <a:p>
            <a:pPr>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a:t>Mendel found that in the F</a:t>
            </a:r>
            <a:r>
              <a:rPr lang="en-GB" altLang="en-US" sz="3600" baseline="-25000"/>
              <a:t>2</a:t>
            </a:r>
            <a:r>
              <a:rPr lang="en-GB" altLang="en-US" sz="3600"/>
              <a:t> generation, ¾ of the plants had purple flowers and ¼ of them had white flowers.</a:t>
            </a:r>
          </a:p>
          <a:p>
            <a:pPr>
              <a:spcBef>
                <a:spcPts val="9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60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1"/>
            <a:ext cx="8382000" cy="5262563"/>
          </a:xfrm>
          <a:prstGeom prst="rect">
            <a:avLst/>
          </a:prstGeom>
          <a:noFill/>
          <a:ln w="1908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70282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9219"/>
                                        </p:tgtEl>
                                        <p:attrNameLst>
                                          <p:attrName>style.visibility</p:attrName>
                                        </p:attrNameLst>
                                      </p:cBhvr>
                                      <p:to>
                                        <p:strVal val="visible"/>
                                      </p:to>
                                    </p:set>
                                    <p:animEffect transition="in" filter="fade">
                                      <p:cBhvr additive="repl">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142</TotalTime>
  <Words>1059</Words>
  <Application>Microsoft Office PowerPoint</Application>
  <PresentationFormat>Widescreen</PresentationFormat>
  <Paragraphs>162</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Tahoma</vt:lpstr>
      <vt:lpstr>Wingdings</vt:lpstr>
      <vt:lpstr>Wingdings 3</vt:lpstr>
      <vt:lpstr>Ion</vt:lpstr>
      <vt:lpstr>Biology</vt:lpstr>
      <vt:lpstr>Objectives</vt:lpstr>
      <vt:lpstr>Definitions</vt:lpstr>
      <vt:lpstr>Who was Gregor Mendel?</vt:lpstr>
      <vt:lpstr>Heredity is the passing of traits from parents to offspring.</vt:lpstr>
      <vt:lpstr>Mendel’s Pea Experiments</vt:lpstr>
      <vt:lpstr>Some Pea Traits that Mendel Studied</vt:lpstr>
      <vt:lpstr>F1 Generation</vt:lpstr>
      <vt:lpstr>F2 Generation</vt:lpstr>
      <vt:lpstr>Mendel's Results</vt:lpstr>
      <vt:lpstr>Mendel's Results</vt:lpstr>
      <vt:lpstr>Modern Terminology</vt:lpstr>
      <vt:lpstr>Practice</vt:lpstr>
      <vt:lpstr>Punnett Squares</vt:lpstr>
      <vt:lpstr>Before we go further lets review how to set up a Punnett Square… </vt:lpstr>
      <vt:lpstr>PowerPoint Presentation</vt:lpstr>
      <vt:lpstr>PowerPoint Presentation</vt:lpstr>
      <vt:lpstr>Punnett Squares</vt:lpstr>
      <vt:lpstr>PowerPoint Presentation</vt:lpstr>
      <vt:lpstr>PowerPoint Presentation</vt:lpstr>
      <vt:lpstr>PowerPoint Presentation</vt:lpstr>
      <vt:lpstr>Dihybrid crosses</vt:lpstr>
      <vt:lpstr>PowerPoint Presentation</vt:lpstr>
      <vt:lpstr>F2 Generation!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dc:title>
  <dc:creator>Elizabeth Greenman</dc:creator>
  <cp:lastModifiedBy>Elizabeth Greenman</cp:lastModifiedBy>
  <cp:revision>11</cp:revision>
  <dcterms:created xsi:type="dcterms:W3CDTF">2016-12-01T00:03:00Z</dcterms:created>
  <dcterms:modified xsi:type="dcterms:W3CDTF">2016-12-01T17:55:47Z</dcterms:modified>
</cp:coreProperties>
</file>