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ydfish.files.wordpress.com/2008/02/bloodcells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corner.com/anatomy/blood/images/bloodtypes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aculty.pnc.edu/pwilkin/incompdominanc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dobermann-review.com/info/genetics/mendels_genetic_laws/Gregor%20Mendel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farm1.static.flickr.com/82/206494610_b45043dabb.jpg%3Fv%3D0&amp;imgrefurl=http://flickr.com/photos/24221070%40N00/206494610&amp;usg=__A8vOVzN9eY-bJcnE01XOz4tZyvs=&amp;h=375&amp;w=500&amp;sz=148&amp;hl=en&amp;start=5&amp;um=1&amp;tbnid=MsuCznCWBsbHRM:&amp;tbnh=98&amp;tbnw=130&amp;prev=/images%3Fq%3Dred%2Bfour%2Bo%2Bclock%2Bflowers%26hl%3Den%26safe%3Dactive%26sa%3DN%26um%3D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Biology: More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 Section 2</a:t>
            </a:r>
          </a:p>
        </p:txBody>
      </p:sp>
    </p:spTree>
    <p:extLst>
      <p:ext uri="{BB962C8B-B14F-4D97-AF65-F5344CB8AC3E}">
        <p14:creationId xmlns:p14="http://schemas.microsoft.com/office/powerpoint/2010/main" val="216142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Codominance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Two equally dominant alleles are expressed at the same time.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Heterozygous genotype will have both phenotypes visible</a:t>
            </a:r>
          </a:p>
        </p:txBody>
      </p:sp>
    </p:spTree>
    <p:extLst>
      <p:ext uri="{BB962C8B-B14F-4D97-AF65-F5344CB8AC3E}">
        <p14:creationId xmlns:p14="http://schemas.microsoft.com/office/powerpoint/2010/main" val="1336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Shorthorn Cattle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293" y="1485900"/>
            <a:ext cx="5144107" cy="5015547"/>
          </a:xfrm>
        </p:spPr>
        <p:txBody>
          <a:bodyPr/>
          <a:lstStyle/>
          <a:p>
            <a:pPr eaLnBrk="1" hangingPunct="1"/>
            <a:r>
              <a:rPr lang="en-US" altLang="en-US" dirty="0"/>
              <a:t>Co- dominance</a:t>
            </a:r>
          </a:p>
          <a:p>
            <a:pPr eaLnBrk="1" hangingPunct="1"/>
            <a:r>
              <a:rPr lang="en-US" altLang="en-US" dirty="0"/>
              <a:t>Homozygous red (RR)  crossed with Homozygous white (WW)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The offspring of will have both red and white hairs (RW)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The offspring are called roan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216" y="241817"/>
            <a:ext cx="2775688" cy="2081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216" y="2534484"/>
            <a:ext cx="2801548" cy="1849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146" y="4594407"/>
            <a:ext cx="2788618" cy="21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Sickle- Cell Anemia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1295400"/>
            <a:ext cx="5975723" cy="5410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Codominance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Caused by abnormal hemoglobin, the protein that red blood cells use to carry oxygen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Normal hemoglobin is (AA for </a:t>
            </a:r>
            <a:r>
              <a:rPr lang="en-US" altLang="en-US" sz="2800" dirty="0" err="1"/>
              <a:t>HbA</a:t>
            </a:r>
            <a:r>
              <a:rPr lang="en-US" altLang="en-US" sz="2800" dirty="0"/>
              <a:t> gene)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Sickle Cell shaped blood cells (SS for </a:t>
            </a:r>
            <a:r>
              <a:rPr lang="en-US" altLang="en-US" sz="2800" dirty="0" err="1"/>
              <a:t>HbS</a:t>
            </a:r>
            <a:r>
              <a:rPr lang="en-US" altLang="en-US" sz="2800" dirty="0"/>
              <a:t> gene)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People who are carriers (heterozygous) for the disease there is a mixture of both normal and sickle cell (AS) </a:t>
            </a:r>
          </a:p>
        </p:txBody>
      </p:sp>
      <p:pic>
        <p:nvPicPr>
          <p:cNvPr id="8196" name="Picture 6" descr="sickle-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altLang="en-US"/>
              <a:t>Problem: Codominance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95400"/>
            <a:ext cx="8458200" cy="1752600"/>
          </a:xfrm>
        </p:spPr>
        <p:txBody>
          <a:bodyPr/>
          <a:lstStyle/>
          <a:p>
            <a:r>
              <a:rPr lang="en-US" altLang="en-US" dirty="0"/>
              <a:t>Show the cross between an individual with sickle-cell anemia and another who is a carrier (sickle cell trait)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6629400" y="3200400"/>
            <a:ext cx="3657600" cy="2438400"/>
            <a:chOff x="1728" y="1488"/>
            <a:chExt cx="2256" cy="1536"/>
          </a:xfrm>
        </p:grpSpPr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99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705600" y="26670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A              S</a:t>
            </a:r>
            <a:endParaRPr lang="en-US" altLang="en-US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943600" y="3352801"/>
            <a:ext cx="685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  <a:p>
            <a:pPr algn="r" eaLnBrk="1" hangingPunct="1">
              <a:spcBef>
                <a:spcPct val="50000"/>
              </a:spcBef>
            </a:pPr>
            <a:endParaRPr lang="en-US" altLang="en-US" sz="32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781800" y="3352800"/>
            <a:ext cx="2921000" cy="2133600"/>
            <a:chOff x="3312" y="2112"/>
            <a:chExt cx="1840" cy="1344"/>
          </a:xfrm>
        </p:grpSpPr>
        <p:grpSp>
          <p:nvGrpSpPr>
            <p:cNvPr id="29707" name="Group 11"/>
            <p:cNvGrpSpPr>
              <a:grpSpLocks/>
            </p:cNvGrpSpPr>
            <p:nvPr/>
          </p:nvGrpSpPr>
          <p:grpSpPr bwMode="auto">
            <a:xfrm>
              <a:off x="3312" y="2112"/>
              <a:ext cx="783" cy="528"/>
              <a:chOff x="3312" y="2112"/>
              <a:chExt cx="783" cy="528"/>
            </a:xfrm>
          </p:grpSpPr>
          <p:grpSp>
            <p:nvGrpSpPr>
              <p:cNvPr id="29708" name="Group 12"/>
              <p:cNvGrpSpPr>
                <a:grpSpLocks/>
              </p:cNvGrpSpPr>
              <p:nvPr/>
            </p:nvGrpSpPr>
            <p:grpSpPr bwMode="auto">
              <a:xfrm>
                <a:off x="3312" y="2112"/>
                <a:ext cx="192" cy="528"/>
                <a:chOff x="3312" y="2112"/>
                <a:chExt cx="192" cy="528"/>
              </a:xfrm>
            </p:grpSpPr>
            <p:sp>
              <p:nvSpPr>
                <p:cNvPr id="29709" name="AutoShape 13"/>
                <p:cNvSpPr>
                  <a:spLocks noChangeArrowheads="1"/>
                </p:cNvSpPr>
                <p:nvPr/>
              </p:nvSpPr>
              <p:spPr bwMode="auto">
                <a:xfrm>
                  <a:off x="3360" y="2112"/>
                  <a:ext cx="144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10" name="Oval 14"/>
                <p:cNvSpPr>
                  <a:spLocks noChangeArrowheads="1"/>
                </p:cNvSpPr>
                <p:nvPr/>
              </p:nvSpPr>
              <p:spPr bwMode="auto">
                <a:xfrm>
                  <a:off x="3312" y="2448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711" name="Text Box 15"/>
              <p:cNvSpPr txBox="1">
                <a:spLocks noChangeArrowheads="1"/>
              </p:cNvSpPr>
              <p:nvPr/>
            </p:nvSpPr>
            <p:spPr bwMode="auto">
              <a:xfrm>
                <a:off x="3648" y="2208"/>
                <a:ext cx="447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AS</a:t>
                </a:r>
              </a:p>
            </p:txBody>
          </p:sp>
        </p:grpSp>
        <p:grpSp>
          <p:nvGrpSpPr>
            <p:cNvPr id="29712" name="Group 16"/>
            <p:cNvGrpSpPr>
              <a:grpSpLocks/>
            </p:cNvGrpSpPr>
            <p:nvPr/>
          </p:nvGrpSpPr>
          <p:grpSpPr bwMode="auto">
            <a:xfrm>
              <a:off x="3360" y="2928"/>
              <a:ext cx="779" cy="528"/>
              <a:chOff x="3360" y="2928"/>
              <a:chExt cx="779" cy="528"/>
            </a:xfrm>
          </p:grpSpPr>
          <p:grpSp>
            <p:nvGrpSpPr>
              <p:cNvPr id="29713" name="Group 17"/>
              <p:cNvGrpSpPr>
                <a:grpSpLocks/>
              </p:cNvGrpSpPr>
              <p:nvPr/>
            </p:nvGrpSpPr>
            <p:grpSpPr bwMode="auto">
              <a:xfrm>
                <a:off x="3360" y="2928"/>
                <a:ext cx="192" cy="528"/>
                <a:chOff x="3360" y="2928"/>
                <a:chExt cx="192" cy="528"/>
              </a:xfrm>
            </p:grpSpPr>
            <p:sp>
              <p:nvSpPr>
                <p:cNvPr id="29714" name="AutoShape 18"/>
                <p:cNvSpPr>
                  <a:spLocks noChangeArrowheads="1"/>
                </p:cNvSpPr>
                <p:nvPr/>
              </p:nvSpPr>
              <p:spPr bwMode="auto">
                <a:xfrm>
                  <a:off x="3408" y="2928"/>
                  <a:ext cx="144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15" name="Oval 19"/>
                <p:cNvSpPr>
                  <a:spLocks noChangeArrowheads="1"/>
                </p:cNvSpPr>
                <p:nvPr/>
              </p:nvSpPr>
              <p:spPr bwMode="auto">
                <a:xfrm>
                  <a:off x="3360" y="3264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716" name="Text Box 20"/>
              <p:cNvSpPr txBox="1">
                <a:spLocks noChangeArrowheads="1"/>
              </p:cNvSpPr>
              <p:nvPr/>
            </p:nvSpPr>
            <p:spPr bwMode="auto">
              <a:xfrm>
                <a:off x="3696" y="3024"/>
                <a:ext cx="44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AS</a:t>
                </a:r>
              </a:p>
            </p:txBody>
          </p:sp>
        </p:grpSp>
        <p:grpSp>
          <p:nvGrpSpPr>
            <p:cNvPr id="29717" name="Group 21"/>
            <p:cNvGrpSpPr>
              <a:grpSpLocks/>
            </p:cNvGrpSpPr>
            <p:nvPr/>
          </p:nvGrpSpPr>
          <p:grpSpPr bwMode="auto">
            <a:xfrm>
              <a:off x="4464" y="2160"/>
              <a:ext cx="688" cy="528"/>
              <a:chOff x="4464" y="2160"/>
              <a:chExt cx="688" cy="528"/>
            </a:xfrm>
          </p:grpSpPr>
          <p:sp>
            <p:nvSpPr>
              <p:cNvPr id="29718" name="AutoShape 22"/>
              <p:cNvSpPr>
                <a:spLocks noChangeArrowheads="1"/>
              </p:cNvSpPr>
              <p:nvPr/>
            </p:nvSpPr>
            <p:spPr bwMode="auto">
              <a:xfrm>
                <a:off x="4464" y="2160"/>
                <a:ext cx="240" cy="528"/>
              </a:xfrm>
              <a:prstGeom prst="moon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29719" name="Text Box 23"/>
              <p:cNvSpPr txBox="1">
                <a:spLocks noChangeArrowheads="1"/>
              </p:cNvSpPr>
              <p:nvPr/>
            </p:nvSpPr>
            <p:spPr bwMode="auto">
              <a:xfrm>
                <a:off x="4752" y="2208"/>
                <a:ext cx="40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SS</a:t>
                </a:r>
              </a:p>
            </p:txBody>
          </p:sp>
        </p:grpSp>
        <p:grpSp>
          <p:nvGrpSpPr>
            <p:cNvPr id="29720" name="Group 24"/>
            <p:cNvGrpSpPr>
              <a:grpSpLocks/>
            </p:cNvGrpSpPr>
            <p:nvPr/>
          </p:nvGrpSpPr>
          <p:grpSpPr bwMode="auto">
            <a:xfrm>
              <a:off x="4464" y="2880"/>
              <a:ext cx="688" cy="528"/>
              <a:chOff x="4464" y="2880"/>
              <a:chExt cx="688" cy="528"/>
            </a:xfrm>
          </p:grpSpPr>
          <p:sp>
            <p:nvSpPr>
              <p:cNvPr id="29721" name="AutoShape 25"/>
              <p:cNvSpPr>
                <a:spLocks noChangeArrowheads="1"/>
              </p:cNvSpPr>
              <p:nvPr/>
            </p:nvSpPr>
            <p:spPr bwMode="auto">
              <a:xfrm>
                <a:off x="4464" y="2880"/>
                <a:ext cx="240" cy="528"/>
              </a:xfrm>
              <a:prstGeom prst="moon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29722" name="Text Box 26"/>
              <p:cNvSpPr txBox="1">
                <a:spLocks noChangeArrowheads="1"/>
              </p:cNvSpPr>
              <p:nvPr/>
            </p:nvSpPr>
            <p:spPr bwMode="auto">
              <a:xfrm>
                <a:off x="4752" y="2928"/>
                <a:ext cx="40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SS</a:t>
                </a:r>
              </a:p>
            </p:txBody>
          </p:sp>
        </p:grpSp>
      </p:grp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057400" y="3276600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- AS (2) SS (2)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- ratio  1:1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981200" y="4800600"/>
            <a:ext cx="3087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- carrier (2); sick (2)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- ratio  1:1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057401" y="2819401"/>
            <a:ext cx="2360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  <a:cs typeface="Arial" panose="020B0604020202020204" pitchFamily="34" charset="0"/>
              </a:rPr>
              <a:t>GENOTYPES:</a:t>
            </a:r>
            <a:endParaRPr lang="en-US" altLang="en-US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057400" y="4419601"/>
            <a:ext cx="2559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  <a:cs typeface="Arial" panose="020B0604020202020204" pitchFamily="34" charset="0"/>
              </a:rPr>
              <a:t>PHENOTYPES:</a:t>
            </a:r>
          </a:p>
        </p:txBody>
      </p:sp>
    </p:spTree>
    <p:extLst>
      <p:ext uri="{BB962C8B-B14F-4D97-AF65-F5344CB8AC3E}">
        <p14:creationId xmlns:p14="http://schemas.microsoft.com/office/powerpoint/2010/main" val="5978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1" grpId="0" autoUpdateAnimBg="0"/>
      <p:bldP spid="8219" grpId="0" autoUpdateAnimBg="0"/>
      <p:bldP spid="822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en-US" sz="14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>
                <a:latin typeface="+mj-lt"/>
                <a:ea typeface="+mj-ea"/>
              </a:rPr>
              <a:t>Let’s Stop and Think…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7526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Let’s say there are two alleles for the hair color trait- red and blue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What would be the resulting phenotype of a heterozygous pair if the alleles showed </a:t>
            </a:r>
            <a:r>
              <a:rPr lang="en-US" altLang="en-US" u="sng" dirty="0"/>
              <a:t>incomplete</a:t>
            </a:r>
            <a:r>
              <a:rPr lang="en-US" altLang="en-US" dirty="0"/>
              <a:t> </a:t>
            </a:r>
            <a:r>
              <a:rPr lang="en-US" altLang="en-US" u="sng" dirty="0"/>
              <a:t>dominance</a:t>
            </a:r>
            <a:r>
              <a:rPr lang="en-US" alt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A.  Red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B.  Blue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C.  Purple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D.  Red and Blue patches</a:t>
            </a:r>
          </a:p>
        </p:txBody>
      </p:sp>
    </p:spTree>
    <p:extLst>
      <p:ext uri="{BB962C8B-B14F-4D97-AF65-F5344CB8AC3E}">
        <p14:creationId xmlns:p14="http://schemas.microsoft.com/office/powerpoint/2010/main" val="19877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en-US" sz="140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09800" y="604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latin typeface="Verdana" pitchFamily="16" charset="0"/>
              </a:rPr>
              <a:t>Let’s Stop and Think…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09800" y="1976438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</a:pPr>
            <a:r>
              <a:rPr lang="en-US" altLang="en-US" sz="3200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Let’s say there are two alleles for the hair color trait- red and blue</a:t>
            </a:r>
          </a:p>
          <a:p>
            <a:pPr eaLnBrk="1" hangingPunct="1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</a:pPr>
            <a:endParaRPr lang="en-US" altLang="en-US" sz="3200"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</a:pPr>
            <a:r>
              <a:rPr lang="en-US" altLang="en-US" sz="2800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would be the resulting phenotype of a heterozygous pair if the alleles showed </a:t>
            </a:r>
            <a:r>
              <a:rPr lang="en-US" altLang="en-US" sz="2800" u="sng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codominance</a:t>
            </a:r>
            <a:r>
              <a:rPr lang="en-US" altLang="en-US" sz="2800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?</a:t>
            </a:r>
          </a:p>
          <a:p>
            <a:pPr lvl="2" eaLnBrk="1" hangingPunct="1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</a:pPr>
            <a:r>
              <a:rPr lang="en-US" altLang="en-US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A.  Red</a:t>
            </a:r>
          </a:p>
          <a:p>
            <a:pPr lvl="2" eaLnBrk="1" hangingPunct="1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</a:pPr>
            <a:r>
              <a:rPr lang="en-US" altLang="en-US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B.  Blue</a:t>
            </a:r>
          </a:p>
          <a:p>
            <a:pPr lvl="2" eaLnBrk="1" hangingPunct="1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</a:pPr>
            <a:r>
              <a:rPr lang="en-US" altLang="en-US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C.  Purple</a:t>
            </a:r>
          </a:p>
          <a:p>
            <a:pPr lvl="2" eaLnBrk="1" hangingPunct="1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</a:pPr>
            <a:r>
              <a:rPr lang="en-US" altLang="en-US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D.  Red and Blue patches</a:t>
            </a:r>
          </a:p>
        </p:txBody>
      </p:sp>
    </p:spTree>
    <p:extLst>
      <p:ext uri="{BB962C8B-B14F-4D97-AF65-F5344CB8AC3E}">
        <p14:creationId xmlns:p14="http://schemas.microsoft.com/office/powerpoint/2010/main" val="18340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MULTIPLE ALLELES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CA" altLang="en-US" sz="2400" dirty="0"/>
              <a:t>Sometimes there are more than 2 alleles possible for a given gene.</a:t>
            </a:r>
          </a:p>
          <a:p>
            <a:endParaRPr lang="en-CA" altLang="en-US" sz="2400" dirty="0"/>
          </a:p>
          <a:p>
            <a:r>
              <a:rPr lang="en-CA" altLang="en-US" sz="2400" dirty="0"/>
              <a:t>This creates a larger number of genetic and phenotypic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3198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</a:rPr>
              <a:t>Blood TYPE in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3312" y="1587500"/>
            <a:ext cx="8946541" cy="4660899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latin typeface="+mn-lt"/>
              </a:rPr>
              <a:t>Blood types are A, B, O, and AB.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latin typeface="+mn-lt"/>
              </a:rPr>
              <a:t>AB blood is a co-dominant trait with a recessive allele also possible.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latin typeface="+mn-lt"/>
              </a:rPr>
              <a:t>Both the A blood and the B blood need to be dominant in order to make a combination of blood types, which is AB.	</a:t>
            </a: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latin typeface="+mn-lt"/>
              </a:rPr>
              <a:t>                                       					IA       </a:t>
            </a:r>
            <a:r>
              <a:rPr lang="en-US" dirty="0" err="1">
                <a:latin typeface="+mn-lt"/>
              </a:rPr>
              <a:t>IA</a:t>
            </a:r>
            <a:r>
              <a:rPr lang="en-US" dirty="0">
                <a:latin typeface="+mn-lt"/>
              </a:rPr>
              <a:t>            		IA   </a:t>
            </a: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latin typeface="+mn-lt"/>
              </a:rPr>
              <a:t>                                                   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latin typeface="+mn-lt"/>
              </a:rPr>
              <a:t>                                  					 IB                    		IB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latin typeface="+mn-lt"/>
              </a:rPr>
              <a:t>                                    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latin typeface="+mn-lt"/>
              </a:rPr>
              <a:t>                                  					 IB                    		 </a:t>
            </a:r>
            <a:r>
              <a:rPr lang="en-US" dirty="0" err="1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pic>
        <p:nvPicPr>
          <p:cNvPr id="40964" name="Picture 3" descr="bloodtype_cha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52799"/>
            <a:ext cx="3381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ame 7"/>
          <p:cNvSpPr/>
          <p:nvPr/>
        </p:nvSpPr>
        <p:spPr>
          <a:xfrm>
            <a:off x="1485900" y="4919729"/>
            <a:ext cx="3381375" cy="79526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0" y="4419600"/>
          <a:ext cx="1752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IA 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  IA IB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IA 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IA 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458200" y="4419600"/>
          <a:ext cx="1600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IA 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IB </a:t>
                      </a:r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IA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   ii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88" name="TextBox 10"/>
          <p:cNvSpPr txBox="1">
            <a:spLocks noChangeArrowheads="1"/>
          </p:cNvSpPr>
          <p:nvPr/>
        </p:nvSpPr>
        <p:spPr bwMode="auto">
          <a:xfrm>
            <a:off x="9448800" y="365760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rebuchet MS" panose="020B0603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7772400" y="37338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89514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765175"/>
          </a:xfrm>
        </p:spPr>
        <p:txBody>
          <a:bodyPr/>
          <a:lstStyle/>
          <a:p>
            <a:r>
              <a:rPr lang="en-US" altLang="en-US"/>
              <a:t>BLOOD TYPES</a:t>
            </a:r>
            <a:endParaRPr lang="en-US" altLang="en-US" sz="4000"/>
          </a:p>
        </p:txBody>
      </p:sp>
      <p:sp>
        <p:nvSpPr>
          <p:cNvPr id="47107" name="Text Box 19"/>
          <p:cNvSpPr txBox="1">
            <a:spLocks noChangeArrowheads="1"/>
          </p:cNvSpPr>
          <p:nvPr/>
        </p:nvSpPr>
        <p:spPr bwMode="auto">
          <a:xfrm>
            <a:off x="7772401" y="3276600"/>
            <a:ext cx="3376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 dirty="0">
                <a:latin typeface="Times New Roman" panose="02020603050405020304" pitchFamily="18" charset="0"/>
                <a:cs typeface="Arial" panose="020B0604020202020204" pitchFamily="34" charset="0"/>
              </a:rPr>
              <a:t>Antibody (plasma) </a:t>
            </a:r>
          </a:p>
        </p:txBody>
      </p:sp>
      <p:sp>
        <p:nvSpPr>
          <p:cNvPr id="47108" name="Text Box 20"/>
          <p:cNvSpPr txBox="1">
            <a:spLocks noChangeArrowheads="1"/>
          </p:cNvSpPr>
          <p:nvPr/>
        </p:nvSpPr>
        <p:spPr bwMode="auto">
          <a:xfrm>
            <a:off x="7848601" y="3810000"/>
            <a:ext cx="168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Anti – B </a:t>
            </a:r>
          </a:p>
        </p:txBody>
      </p:sp>
      <p:sp>
        <p:nvSpPr>
          <p:cNvPr id="47109" name="Text Box 21"/>
          <p:cNvSpPr txBox="1">
            <a:spLocks noChangeArrowheads="1"/>
          </p:cNvSpPr>
          <p:nvPr/>
        </p:nvSpPr>
        <p:spPr bwMode="auto">
          <a:xfrm>
            <a:off x="7848600" y="4343400"/>
            <a:ext cx="170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Anti – A </a:t>
            </a:r>
          </a:p>
        </p:txBody>
      </p:sp>
      <p:sp>
        <p:nvSpPr>
          <p:cNvPr id="47110" name="Text Box 22"/>
          <p:cNvSpPr txBox="1">
            <a:spLocks noChangeArrowheads="1"/>
          </p:cNvSpPr>
          <p:nvPr/>
        </p:nvSpPr>
        <p:spPr bwMode="auto">
          <a:xfrm>
            <a:off x="8153401" y="4876800"/>
            <a:ext cx="1166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None </a:t>
            </a:r>
          </a:p>
        </p:txBody>
      </p:sp>
      <p:sp>
        <p:nvSpPr>
          <p:cNvPr id="47111" name="Text Box 23"/>
          <p:cNvSpPr txBox="1">
            <a:spLocks noChangeArrowheads="1"/>
          </p:cNvSpPr>
          <p:nvPr/>
        </p:nvSpPr>
        <p:spPr bwMode="auto">
          <a:xfrm>
            <a:off x="7356476" y="548640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Anti – A, Anti – B </a:t>
            </a:r>
          </a:p>
        </p:txBody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1524000" y="70802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13" name="Text Box 14"/>
          <p:cNvSpPr txBox="1">
            <a:spLocks noChangeArrowheads="1"/>
          </p:cNvSpPr>
          <p:nvPr/>
        </p:nvSpPr>
        <p:spPr bwMode="auto">
          <a:xfrm>
            <a:off x="1774826" y="765175"/>
            <a:ext cx="3579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 4 ABO blood types</a:t>
            </a:r>
          </a:p>
        </p:txBody>
      </p:sp>
      <p:sp>
        <p:nvSpPr>
          <p:cNvPr id="47114" name="Text Box 15"/>
          <p:cNvSpPr txBox="1">
            <a:spLocks noChangeArrowheads="1"/>
          </p:cNvSpPr>
          <p:nvPr/>
        </p:nvSpPr>
        <p:spPr bwMode="auto">
          <a:xfrm>
            <a:off x="1847850" y="1341439"/>
            <a:ext cx="5761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3 alleles of the I gene</a:t>
            </a:r>
          </a:p>
        </p:txBody>
      </p:sp>
      <p:grpSp>
        <p:nvGrpSpPr>
          <p:cNvPr id="47115" name="Group 184"/>
          <p:cNvGrpSpPr>
            <a:grpSpLocks/>
          </p:cNvGrpSpPr>
          <p:nvPr/>
        </p:nvGrpSpPr>
        <p:grpSpPr bwMode="auto">
          <a:xfrm>
            <a:off x="2424113" y="1773239"/>
            <a:ext cx="4673600" cy="1443037"/>
            <a:chOff x="201" y="1162"/>
            <a:chExt cx="2944" cy="909"/>
          </a:xfrm>
        </p:grpSpPr>
        <p:sp>
          <p:nvSpPr>
            <p:cNvPr id="47116" name="Text Box 16"/>
            <p:cNvSpPr txBox="1">
              <a:spLocks noChangeArrowheads="1"/>
            </p:cNvSpPr>
            <p:nvPr/>
          </p:nvSpPr>
          <p:spPr bwMode="auto">
            <a:xfrm>
              <a:off x="201" y="1162"/>
              <a:ext cx="250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3200" b="1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 = A antigen on RBC</a:t>
              </a:r>
            </a:p>
          </p:txBody>
        </p:sp>
        <p:sp>
          <p:nvSpPr>
            <p:cNvPr id="47117" name="Text Box 17"/>
            <p:cNvSpPr txBox="1">
              <a:spLocks noChangeArrowheads="1"/>
            </p:cNvSpPr>
            <p:nvPr/>
          </p:nvSpPr>
          <p:spPr bwMode="auto">
            <a:xfrm>
              <a:off x="201" y="1434"/>
              <a:ext cx="251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3200" b="1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 = B antigen on RBC</a:t>
              </a:r>
            </a:p>
          </p:txBody>
        </p:sp>
        <p:sp>
          <p:nvSpPr>
            <p:cNvPr id="47118" name="Text Box 18"/>
            <p:cNvSpPr txBox="1">
              <a:spLocks noChangeArrowheads="1"/>
            </p:cNvSpPr>
            <p:nvPr/>
          </p:nvSpPr>
          <p:spPr bwMode="auto">
            <a:xfrm>
              <a:off x="204" y="1706"/>
              <a:ext cx="294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  <a:cs typeface="Arial" panose="020B0604020202020204" pitchFamily="34" charset="0"/>
                </a:rPr>
                <a:t>i 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 = neither A nor B antigen</a:t>
              </a:r>
            </a:p>
          </p:txBody>
        </p:sp>
      </p:grpSp>
      <p:grpSp>
        <p:nvGrpSpPr>
          <p:cNvPr id="47119" name="Group 180"/>
          <p:cNvGrpSpPr>
            <a:grpSpLocks/>
          </p:cNvGrpSpPr>
          <p:nvPr/>
        </p:nvGrpSpPr>
        <p:grpSpPr bwMode="auto">
          <a:xfrm>
            <a:off x="2063751" y="3316288"/>
            <a:ext cx="1882775" cy="3028950"/>
            <a:chOff x="340" y="2069"/>
            <a:chExt cx="1186" cy="1908"/>
          </a:xfrm>
        </p:grpSpPr>
        <p:sp>
          <p:nvSpPr>
            <p:cNvPr id="47120" name="Text Box 3"/>
            <p:cNvSpPr txBox="1">
              <a:spLocks noChangeArrowheads="1"/>
            </p:cNvSpPr>
            <p:nvPr/>
          </p:nvSpPr>
          <p:spPr bwMode="auto">
            <a:xfrm>
              <a:off x="340" y="2069"/>
              <a:ext cx="11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u="sng">
                  <a:latin typeface="Times New Roman" panose="02020603050405020304" pitchFamily="18" charset="0"/>
                  <a:cs typeface="Arial" panose="020B0604020202020204" pitchFamily="34" charset="0"/>
                </a:rPr>
                <a:t>Genotype </a:t>
              </a:r>
            </a:p>
          </p:txBody>
        </p:sp>
        <p:sp>
          <p:nvSpPr>
            <p:cNvPr id="47121" name="Text Box 5"/>
            <p:cNvSpPr txBox="1">
              <a:spLocks noChangeArrowheads="1"/>
            </p:cNvSpPr>
            <p:nvPr/>
          </p:nvSpPr>
          <p:spPr bwMode="auto">
            <a:xfrm>
              <a:off x="385" y="2387"/>
              <a:ext cx="11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3200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3200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r>
                <a:rPr lang="en-US" altLang="en-US" sz="3200" b="1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or I</a:t>
              </a:r>
              <a:r>
                <a:rPr lang="en-US" altLang="en-US" sz="3200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endParaRPr lang="en-US" altLang="en-US" sz="3200" b="1" baseline="30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122" name="Text Box 8"/>
            <p:cNvSpPr txBox="1">
              <a:spLocks noChangeArrowheads="1"/>
            </p:cNvSpPr>
            <p:nvPr/>
          </p:nvSpPr>
          <p:spPr bwMode="auto">
            <a:xfrm>
              <a:off x="340" y="2795"/>
              <a:ext cx="11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3200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3200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 or I</a:t>
              </a:r>
              <a:r>
                <a:rPr lang="en-US" altLang="en-US" sz="3200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47123" name="Text Box 10"/>
            <p:cNvSpPr txBox="1">
              <a:spLocks noChangeArrowheads="1"/>
            </p:cNvSpPr>
            <p:nvPr/>
          </p:nvSpPr>
          <p:spPr bwMode="auto">
            <a:xfrm>
              <a:off x="554" y="3158"/>
              <a:ext cx="5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3200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3200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24" name="Text Box 12"/>
            <p:cNvSpPr txBox="1">
              <a:spLocks noChangeArrowheads="1"/>
            </p:cNvSpPr>
            <p:nvPr/>
          </p:nvSpPr>
          <p:spPr bwMode="auto">
            <a:xfrm>
              <a:off x="662" y="361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ii</a:t>
              </a:r>
            </a:p>
          </p:txBody>
        </p:sp>
      </p:grpSp>
      <p:grpSp>
        <p:nvGrpSpPr>
          <p:cNvPr id="47125" name="Group 179"/>
          <p:cNvGrpSpPr>
            <a:grpSpLocks/>
          </p:cNvGrpSpPr>
          <p:nvPr/>
        </p:nvGrpSpPr>
        <p:grpSpPr bwMode="auto">
          <a:xfrm>
            <a:off x="4943476" y="3357564"/>
            <a:ext cx="2081213" cy="2865437"/>
            <a:chOff x="2173" y="2095"/>
            <a:chExt cx="1311" cy="1805"/>
          </a:xfrm>
        </p:grpSpPr>
        <p:sp>
          <p:nvSpPr>
            <p:cNvPr id="47126" name="Text Box 4"/>
            <p:cNvSpPr txBox="1">
              <a:spLocks noChangeArrowheads="1"/>
            </p:cNvSpPr>
            <p:nvPr/>
          </p:nvSpPr>
          <p:spPr bwMode="auto">
            <a:xfrm>
              <a:off x="2173" y="2095"/>
              <a:ext cx="131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u="sng">
                  <a:latin typeface="Times New Roman" panose="02020603050405020304" pitchFamily="18" charset="0"/>
                  <a:cs typeface="Arial" panose="020B0604020202020204" pitchFamily="34" charset="0"/>
                </a:rPr>
                <a:t>Blood type </a:t>
              </a:r>
            </a:p>
          </p:txBody>
        </p:sp>
        <p:sp>
          <p:nvSpPr>
            <p:cNvPr id="47127" name="Text Box 7"/>
            <p:cNvSpPr txBox="1">
              <a:spLocks noChangeArrowheads="1"/>
            </p:cNvSpPr>
            <p:nvPr/>
          </p:nvSpPr>
          <p:spPr bwMode="auto">
            <a:xfrm>
              <a:off x="2701" y="2431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28" name="Text Box 9"/>
            <p:cNvSpPr txBox="1">
              <a:spLocks noChangeArrowheads="1"/>
            </p:cNvSpPr>
            <p:nvPr/>
          </p:nvSpPr>
          <p:spPr bwMode="auto">
            <a:xfrm>
              <a:off x="2699" y="2750"/>
              <a:ext cx="2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29" name="Text Box 11"/>
            <p:cNvSpPr txBox="1">
              <a:spLocks noChangeArrowheads="1"/>
            </p:cNvSpPr>
            <p:nvPr/>
          </p:nvSpPr>
          <p:spPr bwMode="auto">
            <a:xfrm>
              <a:off x="2653" y="3172"/>
              <a:ext cx="4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AB</a:t>
              </a:r>
            </a:p>
          </p:txBody>
        </p:sp>
        <p:sp>
          <p:nvSpPr>
            <p:cNvPr id="47130" name="Text Box 13"/>
            <p:cNvSpPr txBox="1">
              <a:spLocks noChangeArrowheads="1"/>
            </p:cNvSpPr>
            <p:nvPr/>
          </p:nvSpPr>
          <p:spPr bwMode="auto">
            <a:xfrm>
              <a:off x="2757" y="3535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Arial" panose="020B0604020202020204" pitchFamily="34" charset="0"/>
                </a:rPr>
                <a:t>O</a:t>
              </a:r>
            </a:p>
          </p:txBody>
        </p:sp>
      </p:grpSp>
      <p:pic>
        <p:nvPicPr>
          <p:cNvPr id="47131" name="Picture 186" descr="blood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620714"/>
            <a:ext cx="31813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2" name="Text Box 187"/>
          <p:cNvSpPr txBox="1">
            <a:spLocks noChangeArrowheads="1"/>
          </p:cNvSpPr>
          <p:nvPr/>
        </p:nvSpPr>
        <p:spPr bwMode="auto">
          <a:xfrm>
            <a:off x="7104063" y="2997201"/>
            <a:ext cx="3370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>
                <a:cs typeface="Arial" panose="020B0604020202020204" pitchFamily="34" charset="0"/>
                <a:hlinkClick r:id="rId3"/>
              </a:rPr>
              <a:t>http://sydfish.files.wordpress.com/2008/02/bloodcells.jpg</a:t>
            </a:r>
            <a:r>
              <a:rPr lang="en-CA" altLang="en-US" sz="100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91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blood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3146"/>
          <a:stretch>
            <a:fillRect/>
          </a:stretch>
        </p:blipFill>
        <p:spPr bwMode="auto">
          <a:xfrm>
            <a:off x="1919289" y="446089"/>
            <a:ext cx="83534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919288" y="6092826"/>
            <a:ext cx="4030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>
                <a:cs typeface="Arial" panose="020B0604020202020204" pitchFamily="34" charset="0"/>
                <a:hlinkClick r:id="rId3"/>
              </a:rPr>
              <a:t>http://www.biologycorner.com/anatomy/blood/images/bloodtypes.jpg</a:t>
            </a:r>
            <a:r>
              <a:rPr lang="en-CA" altLang="en-US" sz="100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81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rules of probability to solve genetics problems</a:t>
            </a:r>
          </a:p>
          <a:p>
            <a:r>
              <a:rPr lang="en-US" dirty="0"/>
              <a:t>Understand inheritance from multiple alleles, codominance and incomplete dominance</a:t>
            </a:r>
          </a:p>
        </p:txBody>
      </p:sp>
    </p:spTree>
    <p:extLst>
      <p:ext uri="{BB962C8B-B14F-4D97-AF65-F5344CB8AC3E}">
        <p14:creationId xmlns:p14="http://schemas.microsoft.com/office/powerpoint/2010/main" val="253441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Punnett squares and Pedigree Charts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can give us information about inherited traits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136900"/>
            <a:ext cx="310896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136900"/>
            <a:ext cx="4449676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4149" y="5975388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www.rcsdk12.org/cms</a:t>
            </a:r>
          </a:p>
        </p:txBody>
      </p:sp>
    </p:spTree>
    <p:extLst>
      <p:ext uri="{BB962C8B-B14F-4D97-AF65-F5344CB8AC3E}">
        <p14:creationId xmlns:p14="http://schemas.microsoft.com/office/powerpoint/2010/main" val="147658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u="sng" dirty="0"/>
              <a:t>Punnett squares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6900" y="838200"/>
            <a:ext cx="6032500" cy="6019800"/>
          </a:xfrm>
        </p:spPr>
        <p:txBody>
          <a:bodyPr>
            <a:normAutofit/>
          </a:bodyPr>
          <a:lstStyle/>
          <a:p>
            <a:r>
              <a:rPr lang="en-US" sz="2400" dirty="0"/>
              <a:t>A chart that shows the chances or probability of a particular trait being expressed in offspring.</a:t>
            </a:r>
          </a:p>
          <a:p>
            <a:r>
              <a:rPr lang="en-US" sz="2400" dirty="0"/>
              <a:t>Each box of the Punnett square represents a chance for that trait being expressed.</a:t>
            </a:r>
          </a:p>
          <a:p>
            <a:r>
              <a:rPr lang="en-US" sz="2400" dirty="0"/>
              <a:t>Example: Cross </a:t>
            </a:r>
            <a:r>
              <a:rPr lang="en-US" sz="2400" dirty="0" err="1"/>
              <a:t>Tt</a:t>
            </a:r>
            <a:r>
              <a:rPr lang="en-US" sz="2400" dirty="0"/>
              <a:t> and </a:t>
            </a:r>
            <a:r>
              <a:rPr lang="en-US" sz="2400" dirty="0" err="1"/>
              <a:t>tt</a:t>
            </a:r>
            <a:endParaRPr lang="en-US" sz="2400" dirty="0"/>
          </a:p>
          <a:p>
            <a:r>
              <a:rPr lang="en-US" sz="2400" dirty="0"/>
              <a:t>T = dominant allele = tall</a:t>
            </a:r>
          </a:p>
          <a:p>
            <a:r>
              <a:rPr lang="en-US" sz="2400" dirty="0"/>
              <a:t>T = recessive allele = short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Tt</a:t>
            </a:r>
            <a:r>
              <a:rPr lang="en-US" sz="2400" dirty="0"/>
              <a:t> and </a:t>
            </a:r>
            <a:r>
              <a:rPr lang="en-US" sz="2400" dirty="0" err="1"/>
              <a:t>tt</a:t>
            </a:r>
            <a:r>
              <a:rPr lang="en-US" sz="2400" dirty="0"/>
              <a:t> along the top and sides of the Punnett square are the genotypes for the parents.</a:t>
            </a:r>
          </a:p>
          <a:p>
            <a:r>
              <a:rPr lang="en-US" sz="2400" dirty="0"/>
              <a:t>The genotypes for the offspring are inside of the Punnett square.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86" y="990601"/>
            <a:ext cx="3878715" cy="416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08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>
            <a:normAutofit/>
          </a:bodyPr>
          <a:lstStyle/>
          <a:p>
            <a:r>
              <a:rPr lang="en-US" u="sng" dirty="0"/>
              <a:t>Pedigree Charts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838200"/>
            <a:ext cx="5499100" cy="5422900"/>
          </a:xfrm>
        </p:spPr>
        <p:txBody>
          <a:bodyPr>
            <a:normAutofit/>
          </a:bodyPr>
          <a:lstStyle/>
          <a:p>
            <a:r>
              <a:rPr lang="en-US" sz="2400" dirty="0"/>
              <a:t>There are four generations shown on this pedigree chart.</a:t>
            </a:r>
          </a:p>
          <a:p>
            <a:r>
              <a:rPr lang="en-US" sz="2400" dirty="0"/>
              <a:t>Squares = males and circles = females</a:t>
            </a:r>
          </a:p>
          <a:p>
            <a:r>
              <a:rPr lang="en-US" sz="2400" dirty="0"/>
              <a:t>if the shape is totally shaded then he/she has the condition; if the shape is shaded ½ way then he/she is a carrier for that condition.</a:t>
            </a:r>
          </a:p>
          <a:p>
            <a:r>
              <a:rPr lang="en-US" sz="2400" dirty="0"/>
              <a:t>Generation I parents had 2 boys and 3 girls of which only 1 has the condition.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5791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hord 3"/>
          <p:cNvSpPr/>
          <p:nvPr/>
        </p:nvSpPr>
        <p:spPr>
          <a:xfrm rot="794431">
            <a:off x="9357250" y="1549142"/>
            <a:ext cx="166529" cy="302709"/>
          </a:xfrm>
          <a:prstGeom prst="chor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37600" y="1534094"/>
            <a:ext cx="139700" cy="3328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794431">
            <a:off x="10982850" y="4127242"/>
            <a:ext cx="166529" cy="302709"/>
          </a:xfrm>
          <a:prstGeom prst="chor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0" y="4150293"/>
            <a:ext cx="139700" cy="3328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3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92313" y="404813"/>
            <a:ext cx="4038600" cy="5721350"/>
          </a:xfrm>
        </p:spPr>
        <p:txBody>
          <a:bodyPr/>
          <a:lstStyle/>
          <a:p>
            <a:pPr eaLnBrk="1" hangingPunct="1"/>
            <a:r>
              <a:rPr lang="en-CA" altLang="en-US" sz="2800"/>
              <a:t>Snapdragons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5664200" y="6553200"/>
            <a:ext cx="422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400">
                <a:cs typeface="Arial" panose="020B0604020202020204" pitchFamily="34" charset="0"/>
                <a:hlinkClick r:id="rId2"/>
              </a:rPr>
              <a:t>http://faculty.pnc.edu/pwilkin/incompdominance.jpg</a:t>
            </a:r>
            <a:r>
              <a:rPr lang="en-CA" altLang="en-US" sz="140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7595" name="Picture 11" descr="Gregor%20Me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205039"/>
            <a:ext cx="29622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215901" y="5630704"/>
            <a:ext cx="54482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dirty="0">
                <a:cs typeface="Arial" panose="020B0604020202020204" pitchFamily="34" charset="0"/>
                <a:hlinkClick r:id="rId4"/>
              </a:rPr>
              <a:t>http://www.dobermann-review.com/info/genetics/mendels_genetic_laws/Gregor Mendel.jpg</a:t>
            </a:r>
            <a:r>
              <a:rPr lang="en-CA" altLang="en-US" sz="10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7599" name="Picture 15" descr="incompdominance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" b="49246"/>
          <a:stretch>
            <a:fillRect/>
          </a:stretch>
        </p:blipFill>
        <p:spPr>
          <a:xfrm>
            <a:off x="5808664" y="188914"/>
            <a:ext cx="4643437" cy="3311525"/>
          </a:xfrm>
        </p:spPr>
      </p:pic>
      <p:pic>
        <p:nvPicPr>
          <p:cNvPr id="67602" name="Picture 18" descr="incompdomin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188914"/>
            <a:ext cx="46259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4008438" y="2636838"/>
            <a:ext cx="1871662" cy="1008062"/>
          </a:xfrm>
          <a:prstGeom prst="wedgeEllipseCallout">
            <a:avLst>
              <a:gd name="adj1" fmla="val -53222"/>
              <a:gd name="adj2" fmla="val 1082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3200">
                <a:cs typeface="Arial" panose="020B0604020202020204" pitchFamily="34" charset="0"/>
              </a:rPr>
              <a:t>HUH?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126163"/>
            <a:ext cx="4563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msthompson1.weebly.com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84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build="p"/>
      <p:bldP spid="675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Incomplete Dominance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64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Neither allele is completely dominant over the other allele.</a:t>
            </a:r>
          </a:p>
          <a:p>
            <a:pPr eaLnBrk="1" hangingPunct="1"/>
            <a:r>
              <a:rPr lang="en-US" altLang="en-US" sz="2800" dirty="0"/>
              <a:t>A ‘heterozygous’ phenotype is a mixture or blending of the two</a:t>
            </a:r>
          </a:p>
        </p:txBody>
      </p:sp>
    </p:spTree>
    <p:extLst>
      <p:ext uri="{BB962C8B-B14F-4D97-AF65-F5344CB8AC3E}">
        <p14:creationId xmlns:p14="http://schemas.microsoft.com/office/powerpoint/2010/main" val="67023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/>
              <a:t>Four-o’ clock flowers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82296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Incomplete dominance</a:t>
            </a:r>
          </a:p>
          <a:p>
            <a:pPr eaLnBrk="1" hangingPunct="1"/>
            <a:r>
              <a:rPr lang="en-US" altLang="en-US" sz="2400" dirty="0"/>
              <a:t>Neither Red (R) or White (W) is dominant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When a homozygous red flower (RR) reproduces with a homozygous white flower (WW), the alleles blend in the hybrid (RW) to produce pink flowers </a:t>
            </a:r>
          </a:p>
        </p:txBody>
      </p:sp>
      <p:pic>
        <p:nvPicPr>
          <p:cNvPr id="4100" name="Picture 5" descr="4+o%27clock+flower+pic+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89" y="4935537"/>
            <a:ext cx="2012821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4+o%27clock+flower+pic+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2905918"/>
            <a:ext cx="20574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206494610_b45043dab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821532"/>
            <a:ext cx="2044414" cy="189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Andalusian Chickens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Incomplete dominance</a:t>
            </a:r>
          </a:p>
          <a:p>
            <a:pPr eaLnBrk="1" hangingPunct="1"/>
            <a:r>
              <a:rPr lang="en-US" altLang="en-US" dirty="0"/>
              <a:t>Neither Black (B) or White (W) are dominant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The offspring of a black feathered chicken (BB) and a white feathered chicken (WW) are blue (BW)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471" y="3846751"/>
            <a:ext cx="3868729" cy="26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831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Century Gothic</vt:lpstr>
      <vt:lpstr>Times New Roman</vt:lpstr>
      <vt:lpstr>Trebuchet MS</vt:lpstr>
      <vt:lpstr>Verdana</vt:lpstr>
      <vt:lpstr>Wingdings</vt:lpstr>
      <vt:lpstr>Wingdings 2</vt:lpstr>
      <vt:lpstr>Wingdings 3</vt:lpstr>
      <vt:lpstr>Ion</vt:lpstr>
      <vt:lpstr>Biology: More genetics</vt:lpstr>
      <vt:lpstr>Objectives</vt:lpstr>
      <vt:lpstr>Punnett squares and Pedigree Charts</vt:lpstr>
      <vt:lpstr>Punnett squares</vt:lpstr>
      <vt:lpstr>Pedigree Charts </vt:lpstr>
      <vt:lpstr>PowerPoint Presentation</vt:lpstr>
      <vt:lpstr>Incomplete Dominance</vt:lpstr>
      <vt:lpstr>Four-o’ clock flowers</vt:lpstr>
      <vt:lpstr>Andalusian Chickens</vt:lpstr>
      <vt:lpstr>Codominance</vt:lpstr>
      <vt:lpstr>Shorthorn Cattle</vt:lpstr>
      <vt:lpstr>Sickle- Cell Anemia</vt:lpstr>
      <vt:lpstr>Problem: Codominance</vt:lpstr>
      <vt:lpstr>Let’s Stop and Think…</vt:lpstr>
      <vt:lpstr>PowerPoint Presentation</vt:lpstr>
      <vt:lpstr>MULTIPLE ALLELES</vt:lpstr>
      <vt:lpstr>Blood TYPE in humans</vt:lpstr>
      <vt:lpstr>BLOOD TYPES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Biology: More genetics</dc:title>
  <dc:creator>Elizabet Greenman</dc:creator>
  <cp:lastModifiedBy>Elizabet Greenman</cp:lastModifiedBy>
  <cp:revision>5</cp:revision>
  <dcterms:created xsi:type="dcterms:W3CDTF">2016-12-04T22:26:42Z</dcterms:created>
  <dcterms:modified xsi:type="dcterms:W3CDTF">2016-12-04T23:30:05Z</dcterms:modified>
</cp:coreProperties>
</file>