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9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0" r:id="rId13"/>
    <p:sldId id="272" r:id="rId14"/>
    <p:sldId id="273" r:id="rId15"/>
    <p:sldId id="274" r:id="rId16"/>
    <p:sldId id="282" r:id="rId17"/>
    <p:sldId id="277" r:id="rId18"/>
    <p:sldId id="283" r:id="rId19"/>
    <p:sldId id="279" r:id="rId20"/>
    <p:sldId id="280" r:id="rId21"/>
    <p:sldId id="281" r:id="rId22"/>
    <p:sldId id="284" r:id="rId23"/>
  </p:sldIdLst>
  <p:sldSz cx="9144000" cy="6858000" type="screen4x3"/>
  <p:notesSz cx="68580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CB6FC-44A9-4EFA-A507-2191DD505DA2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780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30780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06478-808E-4206-BECB-48B18CC86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72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1"/>
            <a:ext cx="68580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6" tIns="47474" rIns="91296" bIns="47474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Garamond" panose="02020404030301010803" pitchFamily="18" charset="0"/>
              <a:buNone/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  <a:defRPr sz="1200">
                <a:solidFill>
                  <a:srgbClr val="000000"/>
                </a:solidFill>
                <a:latin typeface="Garamond" panose="02020404030301010803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6" tIns="47474" rIns="91296" bIns="47474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Garamond" panose="02020404030301010803" pitchFamily="18" charset="0"/>
              <a:buNone/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  <a:defRPr sz="1200">
                <a:solidFill>
                  <a:srgbClr val="000000"/>
                </a:solidFill>
                <a:latin typeface="Garamond" panose="02020404030301010803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96913"/>
            <a:ext cx="4643437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415791"/>
            <a:ext cx="5027613" cy="41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6" tIns="47474" rIns="91296" bIns="4747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1581"/>
            <a:ext cx="2970213" cy="4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6" tIns="47474" rIns="91296" bIns="47474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Garamond" panose="02020404030301010803" pitchFamily="18" charset="0"/>
              <a:buNone/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  <a:defRPr sz="1200">
                <a:solidFill>
                  <a:srgbClr val="000000"/>
                </a:solidFill>
                <a:latin typeface="Garamond" panose="02020404030301010803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831581"/>
            <a:ext cx="2970213" cy="4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6" tIns="47474" rIns="91296" bIns="47474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Garamond" panose="02020404030301010803" pitchFamily="18" charset="0"/>
              <a:buNone/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  <a:defRPr sz="1200">
                <a:solidFill>
                  <a:srgbClr val="000000"/>
                </a:solidFill>
                <a:latin typeface="Garamond" panose="02020404030301010803" pitchFamily="18" charset="0"/>
                <a:cs typeface="Lucida Sans Unicode" panose="020B0602030504020204" pitchFamily="34" charset="0"/>
              </a:defRPr>
            </a:lvl1pPr>
          </a:lstStyle>
          <a:p>
            <a:fld id="{D4A5D8A1-7CD7-46A3-B8C6-E8D54F46DD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BF02C6-88D1-4C7B-93E9-20624EC7D62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C2745F-B0B7-4A73-B6BE-A0060681AC60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2C97EC-691D-41E3-99C0-B96BFF1D0916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068CB8-A190-401D-84F5-D54BB0AA2641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43000" y="697230"/>
            <a:ext cx="45720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96" tIns="47474" rIns="91296" bIns="47474"/>
          <a:lstStyle/>
          <a:p>
            <a:pPr eaLnBrk="1" hangingPunct="1">
              <a:spcBef>
                <a:spcPts val="456"/>
              </a:spcBef>
              <a:buClr>
                <a:srgbClr val="000000"/>
              </a:buClr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</a:pPr>
            <a:r>
              <a:rPr lang="en-GB" altLang="en-US">
                <a:ea typeface="MS Gothic" panose="020B0609070205080204" pitchFamily="49" charset="-128"/>
              </a:rPr>
              <a:t>Figure 4.23 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A1D59B-1D45-431A-AA87-2BDF74950368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43000" y="697230"/>
            <a:ext cx="45720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96" tIns="47474" rIns="91296" bIns="47474"/>
          <a:lstStyle/>
          <a:p>
            <a:pPr eaLnBrk="1" hangingPunct="1">
              <a:spcBef>
                <a:spcPts val="456"/>
              </a:spcBef>
              <a:buClr>
                <a:srgbClr val="000000"/>
              </a:buClr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</a:pPr>
            <a:r>
              <a:rPr lang="en-GB" altLang="en-US">
                <a:ea typeface="MS Gothic" panose="020B0609070205080204" pitchFamily="49" charset="-128"/>
              </a:rPr>
              <a:t>Figure 4.23 b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4B2AA5-D0B9-41EA-A198-BD9790A3E8D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DFFCFD-3A2E-4ED7-9EAA-5AA0FEA47293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9CD60C-D2AA-46A4-ADDF-1CAA1F3548BD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18A653-3871-4ED1-9EEE-BA32E388E155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564141-A807-44BF-8C39-A2B2A6D012F6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97230"/>
            <a:ext cx="45720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/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96" tIns="47474" rIns="91296" bIns="47474"/>
          <a:lstStyle/>
          <a:p>
            <a:pPr eaLnBrk="1" hangingPunct="1">
              <a:spcBef>
                <a:spcPts val="456"/>
              </a:spcBef>
              <a:buClr>
                <a:srgbClr val="000000"/>
              </a:buClr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</a:pPr>
            <a:r>
              <a:rPr lang="en-GB" altLang="en-US">
                <a:ea typeface="MS Gothic" panose="020B0609070205080204" pitchFamily="49" charset="-128"/>
              </a:rPr>
              <a:t>Figure 4.2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C09F76-48FB-4E48-8250-9AC35B8CCF68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97230"/>
            <a:ext cx="45720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96" tIns="47474" rIns="91296" bIns="47474"/>
          <a:lstStyle/>
          <a:p>
            <a:pPr eaLnBrk="1" hangingPunct="1">
              <a:spcBef>
                <a:spcPts val="456"/>
              </a:spcBef>
              <a:buClr>
                <a:srgbClr val="000000"/>
              </a:buClr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</a:pPr>
            <a:r>
              <a:rPr lang="en-GB" altLang="en-US">
                <a:ea typeface="MS Gothic" panose="020B0609070205080204" pitchFamily="49" charset="-128"/>
              </a:rPr>
              <a:t>Figure 4.3a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BAB4A6-1188-4047-B70B-8B80F8C0D013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43000" y="697230"/>
            <a:ext cx="45720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96" tIns="47474" rIns="91296" bIns="47474"/>
          <a:lstStyle/>
          <a:p>
            <a:pPr eaLnBrk="1" hangingPunct="1">
              <a:spcBef>
                <a:spcPts val="456"/>
              </a:spcBef>
              <a:buClr>
                <a:srgbClr val="000000"/>
              </a:buClr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</a:pPr>
            <a:r>
              <a:rPr lang="en-GB" altLang="en-US">
                <a:ea typeface="MS Gothic" panose="020B0609070205080204" pitchFamily="49" charset="-128"/>
              </a:rPr>
              <a:t>Figure 4.3b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B54852-2901-4425-8E71-BE4CB7EF34A2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43000" y="697230"/>
            <a:ext cx="45720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96" tIns="47474" rIns="91296" bIns="47474"/>
          <a:lstStyle/>
          <a:p>
            <a:pPr eaLnBrk="1" hangingPunct="1">
              <a:spcBef>
                <a:spcPts val="456"/>
              </a:spcBef>
              <a:buClr>
                <a:srgbClr val="000000"/>
              </a:buClr>
              <a:tabLst>
                <a:tab pos="0" algn="l"/>
                <a:tab pos="927567" algn="l"/>
                <a:tab pos="1855135" algn="l"/>
                <a:tab pos="2782702" algn="l"/>
                <a:tab pos="3710269" algn="l"/>
                <a:tab pos="4637837" algn="l"/>
                <a:tab pos="5565404" algn="l"/>
                <a:tab pos="6492972" algn="l"/>
                <a:tab pos="7420539" algn="l"/>
                <a:tab pos="8348106" algn="l"/>
                <a:tab pos="9275674" algn="l"/>
                <a:tab pos="10203241" algn="l"/>
              </a:tabLst>
            </a:pPr>
            <a:r>
              <a:rPr lang="en-GB" altLang="en-US">
                <a:ea typeface="MS Gothic" panose="020B0609070205080204" pitchFamily="49" charset="-128"/>
              </a:rPr>
              <a:t>Figure 4.6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D82837-35AA-475A-BED9-B72E1F390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5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4A1774-5695-4A87-B756-7DF65286C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2121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4A1774-5695-4A87-B756-7DF65286C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09213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4A1774-5695-4A87-B756-7DF65286C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34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4A1774-5695-4A87-B756-7DF65286C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93326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4A1774-5695-4A87-B756-7DF65286C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86381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4A1774-5695-4A87-B756-7DF65286C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46732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279AF63-BFBB-476E-BC9A-D1A2C3724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0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F4F98E-19DC-46EA-9E43-B0FE5D56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4DB7B-0C7E-4A4E-A172-DE21CD3918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078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3EECC-BDD9-4A27-AEFB-4AA18A7D47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3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FA54113-53E4-4E2B-A8D1-931CF53C1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9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A53AD-134D-4531-89FB-0D08D4ABFF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6229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D9BA-E088-4785-9440-42A4290DEF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568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ED9AF-8891-48D1-8F21-AD45AF9750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5561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114F2-AD7C-41B8-9FB4-D84CC4CE1E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9144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281A1-E3F0-4C64-A51E-434E722CB7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0099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DF9BA-F46E-4E35-8BA1-B87AFA26D6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1163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8BC9D-5846-4AF1-BD56-AF909D108F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477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0BDD6-DC83-4BFB-880E-479F73DD48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984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81EBB-9DD7-4248-89C8-0E7D34FFAB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87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9FCE058-20E9-4520-9D9B-871AC8B0D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735433C-8BB3-4D2E-B322-34F5EC4B80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4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2E9127E-D879-4E2D-B769-C5C737A7E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B50CCAA-4687-4308-B543-8A12265C3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D772C48-16F5-411D-B831-D2C71D06D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D70DD8-1A24-45F0-95B2-3111B8987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6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299B717-6481-447B-9A49-64169D9A7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5EFA1B3-CEC5-42DD-BE83-537CD37D143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64A1774-5695-4A87-B756-7DF65286C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1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60C05A-6CE9-45AB-AA48-3CEA1F8524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200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www.youtube.com/watch?v=UNwWgig69-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dirty="0">
                <a:latin typeface="Arial" panose="020B0604020202020204" pitchFamily="34" charset="0"/>
              </a:rPr>
              <a:t>The Chromosome Theory of Inheritance</a:t>
            </a:r>
            <a:r>
              <a:rPr lang="en-GB" altLang="en-US" sz="4000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GB" altLang="en-US" sz="40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GB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http://</a:t>
            </a:r>
            <a:r>
              <a:rPr lang="en-GB" altLang="en-US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www.biology.usu.edu/courses/biol3060-wolf/</a:t>
            </a:r>
            <a:endParaRPr lang="en-GB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Chapter 8 section 3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8184042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dirty="0">
                <a:latin typeface="Arial" panose="020B0604020202020204" pitchFamily="34" charset="0"/>
              </a:rPr>
              <a:t>Karyotypes can be produced by cutting micrograph images of stained chromosomes and arranging them in matched pairs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9588" y="6254750"/>
            <a:ext cx="2930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Garamond" panose="02020404030301010803" pitchFamily="18" charset="0"/>
              <a:buNone/>
            </a:pPr>
            <a:r>
              <a:rPr lang="en-GB" altLang="en-US" sz="2400">
                <a:latin typeface="Garamond" panose="02020404030301010803" pitchFamily="18" charset="0"/>
              </a:rPr>
              <a:t>Human male karyotype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28800" y="16002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1200150" y="2202860"/>
            <a:ext cx="6629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556" b="55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848600" y="5783263"/>
            <a:ext cx="1295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Font typeface="Garamond" panose="02020404030301010803" pitchFamily="18" charset="0"/>
              <a:buNone/>
            </a:pPr>
            <a:r>
              <a:rPr lang="en-GB" altLang="en-US">
                <a:latin typeface="Garamond" panose="02020404030301010803" pitchFamily="18" charset="0"/>
              </a:rPr>
              <a:t>Fig 4.6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93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dirty="0">
                <a:latin typeface="Arial" panose="020B0604020202020204" pitchFamily="34" charset="0"/>
              </a:rPr>
              <a:t>Specific traits are transmitted with specific chromosomes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2362200"/>
            <a:ext cx="82296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A test of the chromosome theory.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If genes are on specific chromosomes, then traits determined by the gene should be transmitted with the chromosome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T.H. Morgan’s experiments demonstrating sex-linked inheritance of a gene determining eye-</a:t>
            </a:r>
            <a:r>
              <a:rPr lang="en-GB" altLang="en-US" sz="2800" dirty="0" err="1">
                <a:latin typeface="Arial" panose="020B0604020202020204" pitchFamily="34" charset="0"/>
              </a:rPr>
              <a:t>color</a:t>
            </a:r>
            <a:r>
              <a:rPr lang="en-GB" altLang="en-US" sz="2800" dirty="0">
                <a:latin typeface="Arial" panose="020B0604020202020204" pitchFamily="34" charset="0"/>
              </a:rPr>
              <a:t> demonstrate the transmission of traits with chromosomes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1910 – T.H. Morgan discovered a white – eyed male </a:t>
            </a:r>
            <a:r>
              <a:rPr lang="en-GB" altLang="en-US" sz="2800" i="1" dirty="0">
                <a:latin typeface="Arial" panose="020B0604020202020204" pitchFamily="34" charset="0"/>
              </a:rPr>
              <a:t>Drosophila melanogaster</a:t>
            </a:r>
            <a:r>
              <a:rPr lang="en-GB" altLang="en-US" sz="2800" dirty="0">
                <a:latin typeface="Arial" panose="020B0604020202020204" pitchFamily="34" charset="0"/>
              </a:rPr>
              <a:t> among his stocks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dirty="0">
                <a:latin typeface="Arial" panose="020B0604020202020204" pitchFamily="34" charset="0"/>
              </a:rPr>
              <a:t>X and Y linked traits in humans are identified by pedigree analysis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2514600"/>
            <a:ext cx="8229600" cy="3611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 smtClean="0">
                <a:latin typeface="Arial" panose="020B0604020202020204" pitchFamily="34" charset="0"/>
              </a:rPr>
              <a:t>X-linked recessive </a:t>
            </a:r>
            <a:r>
              <a:rPr lang="en-GB" altLang="en-US" sz="3200" dirty="0">
                <a:latin typeface="Arial" panose="020B0604020202020204" pitchFamily="34" charset="0"/>
              </a:rPr>
              <a:t>traits exhibit five characteristics seen in pedigrees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Trait appears in more males than females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Mutation and trait never pass from father to son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Affected male does pass X-linked mutation to all daughters, who are heterozygous carriers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Trait often seems to skip a generation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Trait only appears in successive generations if sister of an affected male is a carrier.  If so, one half of her sons will show trait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90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dirty="0">
                <a:latin typeface="Arial" panose="020B0604020202020204" pitchFamily="34" charset="0"/>
              </a:rPr>
              <a:t>Example of sex-linked recessive trait in human pedigree – </a:t>
            </a:r>
            <a:r>
              <a:rPr lang="en-GB" altLang="en-US" sz="3600" dirty="0" err="1">
                <a:latin typeface="Arial" panose="020B0604020202020204" pitchFamily="34" charset="0"/>
              </a:rPr>
              <a:t>hemophilia</a:t>
            </a:r>
            <a:endParaRPr lang="en-GB" altLang="en-US" sz="3600" dirty="0">
              <a:latin typeface="Arial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0" y="20574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457450" y="20574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6629400"/>
            <a:ext cx="228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78" y="1763503"/>
            <a:ext cx="6660043" cy="48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772400" cy="1330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dirty="0">
                <a:latin typeface="Arial" panose="020B0604020202020204" pitchFamily="34" charset="0"/>
              </a:rPr>
              <a:t>Example of sex-linked dominant trait in human pedigree </a:t>
            </a:r>
            <a:r>
              <a:rPr lang="en-GB" altLang="en-US" sz="3600" dirty="0" smtClean="0">
                <a:latin typeface="Arial" panose="020B0604020202020204" pitchFamily="34" charset="0"/>
              </a:rPr>
              <a:t>–x-linked hypophosphatemia</a:t>
            </a:r>
            <a:endParaRPr lang="en-GB" altLang="en-US" sz="3600" dirty="0">
              <a:latin typeface="Arial" panose="020B060402020202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0" y="26670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1752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Font typeface="Garamond" panose="02020404030301010803" pitchFamily="18" charset="0"/>
              <a:buNone/>
            </a:pPr>
            <a:r>
              <a:rPr lang="en-GB" altLang="en-US">
                <a:latin typeface="Garamond" panose="02020404030301010803" pitchFamily="18" charset="0"/>
              </a:rPr>
              <a:t>Fig. 4.23 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93956"/>
            <a:ext cx="3615811" cy="4664043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7" y="2193957"/>
            <a:ext cx="3615811" cy="466404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variation describes the situation in which there </a:t>
            </a:r>
            <a:r>
              <a:rPr lang="en-US" dirty="0" smtClean="0"/>
              <a:t>are a </a:t>
            </a:r>
            <a:r>
              <a:rPr lang="en-US" dirty="0"/>
              <a:t>great many intermediates between the </a:t>
            </a:r>
            <a:r>
              <a:rPr lang="en-US" dirty="0" smtClean="0"/>
              <a:t>extremes</a:t>
            </a:r>
          </a:p>
          <a:p>
            <a:r>
              <a:rPr lang="en-US" dirty="0" smtClean="0"/>
              <a:t>For </a:t>
            </a:r>
            <a:r>
              <a:rPr lang="en-US" dirty="0"/>
              <a:t>example, there is every shade of hair </a:t>
            </a:r>
            <a:r>
              <a:rPr lang="en-US" dirty="0" smtClean="0"/>
              <a:t>color </a:t>
            </a:r>
            <a:r>
              <a:rPr lang="en-US" dirty="0"/>
              <a:t>between </a:t>
            </a:r>
            <a:r>
              <a:rPr lang="en-US" dirty="0" smtClean="0"/>
              <a:t>black and </a:t>
            </a:r>
            <a:r>
              <a:rPr lang="en-US" dirty="0"/>
              <a:t>blond. People do not belong to one or other of a small </a:t>
            </a:r>
            <a:r>
              <a:rPr lang="en-US" dirty="0" smtClean="0"/>
              <a:t>number of </a:t>
            </a:r>
            <a:r>
              <a:rPr lang="en-US" dirty="0"/>
              <a:t>distinct </a:t>
            </a:r>
            <a:r>
              <a:rPr lang="en-US" dirty="0" smtClean="0"/>
              <a:t>categories.</a:t>
            </a:r>
          </a:p>
          <a:p>
            <a:r>
              <a:rPr lang="en-US" dirty="0"/>
              <a:t>Variations such as these are under genetic control but there are </a:t>
            </a:r>
            <a:r>
              <a:rPr lang="en-US" dirty="0" smtClean="0"/>
              <a:t>several </a:t>
            </a:r>
            <a:r>
              <a:rPr lang="en-US" dirty="0"/>
              <a:t>pairs of genes </a:t>
            </a:r>
            <a:r>
              <a:rPr lang="en-US" dirty="0" smtClean="0"/>
              <a:t>involved (multiple genes)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002C-3D54-49F9-A37A-46E630620C6C}" type="datetime1">
              <a:rPr lang="en-US" smtClean="0"/>
              <a:t>12/7/2016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5969" y="6365498"/>
            <a:ext cx="670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www.biology-resources.com/powerpoints/Genetics/07-variation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0" y="6858000"/>
            <a:ext cx="1524000" cy="304800"/>
          </a:xfrm>
        </p:spPr>
        <p:txBody>
          <a:bodyPr/>
          <a:lstStyle/>
          <a:p>
            <a:r>
              <a:rPr lang="en-GB" altLang="en-US" sz="1000"/>
              <a:t>Hair colour variation</a:t>
            </a:r>
          </a:p>
        </p:txBody>
      </p:sp>
      <p:pic>
        <p:nvPicPr>
          <p:cNvPr id="25607" name="Picture 7" descr="C:\Documents and Settings\Don\My Documents\Variation data\Hair colour 3.jpg"/>
          <p:cNvPicPr>
            <a:picLocks noChangeAspect="1" noChangeArrowheads="1"/>
          </p:cNvPicPr>
          <p:nvPr/>
        </p:nvPicPr>
        <p:blipFill>
          <a:blip r:embed="rId2">
            <a:lum bright="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6629400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1981200"/>
            <a:ext cx="23342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are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categories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hair </a:t>
            </a:r>
            <a:r>
              <a:rPr kumimoji="0" lang="en-GB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color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are children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655050" y="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713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variation also occurs when the </a:t>
            </a:r>
            <a:r>
              <a:rPr lang="en-US" dirty="0" smtClean="0"/>
              <a:t>characteristics are </a:t>
            </a:r>
            <a:r>
              <a:rPr lang="en-US" dirty="0"/>
              <a:t>controlled by the genes and the </a:t>
            </a:r>
            <a:r>
              <a:rPr lang="en-US" dirty="0" smtClean="0"/>
              <a:t>environment</a:t>
            </a:r>
          </a:p>
          <a:p>
            <a:r>
              <a:rPr lang="en-US" dirty="0"/>
              <a:t>For example, </a:t>
            </a:r>
            <a:r>
              <a:rPr lang="en-US" dirty="0" smtClean="0"/>
              <a:t>your </a:t>
            </a:r>
            <a:r>
              <a:rPr lang="en-US" dirty="0"/>
              <a:t>height will depend on the genes you inherit and on </a:t>
            </a:r>
            <a:r>
              <a:rPr lang="en-US" dirty="0" smtClean="0"/>
              <a:t>the </a:t>
            </a:r>
            <a:r>
              <a:rPr lang="en-US" dirty="0"/>
              <a:t>amount of food you eat during your growing </a:t>
            </a:r>
            <a:r>
              <a:rPr lang="en-US" dirty="0" smtClean="0"/>
              <a:t>period.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on\My Documents\Variation\Continuous variation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17220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135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thousands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of men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33800" y="5181600"/>
            <a:ext cx="194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height in inches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41325" y="5680075"/>
            <a:ext cx="802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seem to be distinct categories of height but this is because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measurements are made to the nearest inch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001000" y="6858000"/>
            <a:ext cx="1143000" cy="228600"/>
          </a:xfrm>
        </p:spPr>
        <p:txBody>
          <a:bodyPr/>
          <a:lstStyle/>
          <a:p>
            <a:r>
              <a:rPr lang="en-GB" altLang="en-US" sz="1000"/>
              <a:t>Graph of heights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670925" y="41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4875" y="282938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Height of Army Recruits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on\My Documents\Variation\Continuous variation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17220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Don\My Documents\Variation\Copy of 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EF"/>
              </a:clrFrom>
              <a:clrTo>
                <a:srgbClr val="F3F3EF">
                  <a:alpha val="0"/>
                </a:srgbClr>
              </a:clrTo>
            </a:clrChange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9530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717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measurements could  be made to the nearest millimetre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would be a smooth transition in the heights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518525" y="1174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302" y="300642"/>
            <a:ext cx="470042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Discuss the development of the chromosome theory of inheritance</a:t>
            </a:r>
          </a:p>
          <a:p>
            <a:r>
              <a:rPr lang="en-US" sz="2400" dirty="0" smtClean="0"/>
              <a:t>Use Punnett squares and/or pedigrees to solve problems involving sex-linked traits</a:t>
            </a:r>
          </a:p>
          <a:p>
            <a:r>
              <a:rPr lang="en-US" sz="2400" dirty="0" smtClean="0"/>
              <a:t>Explain the effect of the environment on gene expression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940-B1F3-47D1-8D45-99CCA9FFBECF}" type="datetime1">
              <a:rPr lang="en-US" smtClean="0"/>
              <a:t>12/7/2016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2057400" y="762000"/>
            <a:ext cx="5562600" cy="4495800"/>
            <a:chOff x="1200" y="816"/>
            <a:chExt cx="3408" cy="2736"/>
          </a:xfrm>
        </p:grpSpPr>
        <p:pic>
          <p:nvPicPr>
            <p:cNvPr id="5122" name="Picture 2" descr="C:\Documents and Settings\Don\My Documents\Variation\Copy of Continuous variation.jpg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864"/>
              <a:ext cx="3408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:\Documents and Settings\Don\My Documents\Variation\Copy of lin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3F3EF"/>
                </a:clrFrom>
                <a:clrTo>
                  <a:srgbClr val="F3F3EF">
                    <a:alpha val="0"/>
                  </a:srgbClr>
                </a:clrTo>
              </a:clrChange>
              <a:lum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16"/>
              <a:ext cx="2736" cy="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98525" y="5603875"/>
            <a:ext cx="719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how continuous variation would appear in a graph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594725" y="-349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648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Affect other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modifier gene is a gene that affects the function of a different gene</a:t>
            </a:r>
          </a:p>
          <a:p>
            <a:r>
              <a:rPr lang="en-US" dirty="0" smtClean="0"/>
              <a:t>Example:  Brown  vs blue eye color gene is modified by other genes affecting the amount of brown or distribution of brown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254500"/>
            <a:ext cx="4762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2846" y="673100"/>
            <a:ext cx="8229600" cy="1312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dirty="0">
                <a:latin typeface="Arial" panose="020B0604020202020204" pitchFamily="34" charset="0"/>
              </a:rPr>
              <a:t>Outline of Chromosome Theory of Inheritance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2209800"/>
            <a:ext cx="82296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latin typeface="Arial" panose="020B0604020202020204" pitchFamily="34" charset="0"/>
              </a:rPr>
              <a:t>Observations and experiments determined the hereditary material in the nucleus on the chromosomes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latin typeface="Arial" panose="020B0604020202020204" pitchFamily="34" charset="0"/>
              </a:rPr>
              <a:t>Mitosis ensures that every cell in an organism carries same set of chromosomes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latin typeface="Arial" panose="020B0604020202020204" pitchFamily="34" charset="0"/>
              </a:rPr>
              <a:t>Meiosis distributes one member of each chromosome pair to gamete cells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latin typeface="Arial" panose="020B0604020202020204" pitchFamily="34" charset="0"/>
              </a:rPr>
              <a:t>Validation of the chromosome theory of inheritance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312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dirty="0">
                <a:latin typeface="Arial" panose="020B0604020202020204" pitchFamily="34" charset="0"/>
              </a:rPr>
              <a:t>Evidence that Genes Reside in the Nucleus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2286000"/>
            <a:ext cx="8229600" cy="43081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1667 – Anton van Leeuwenhoek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Semen contains spermatozoa (sperm animals)</a:t>
            </a:r>
            <a:r>
              <a:rPr lang="ar-S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n-US" sz="2800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Hypothesized that sperm enter egg to achieve fertilization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1854-1874 – confirmation of fertilization through union of eggs and sperm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latin typeface="Arial" panose="020B0604020202020204" pitchFamily="34" charset="0"/>
              </a:rPr>
              <a:t>Recorded frog and sea urchin fertilization using microscopy and time-lapse drawings and micrographs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2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charRg st="2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charRg st="2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72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charRg st="72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charRg st="72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4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4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4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5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31" end="20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205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6146">
                                            <p:txEl>
                                              <p:charRg st="205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6146">
                                            <p:txEl>
                                              <p:charRg st="205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1149" y="533400"/>
            <a:ext cx="8229600" cy="1312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dirty="0">
                <a:latin typeface="Arial" panose="020B0604020202020204" pitchFamily="34" charset="0"/>
              </a:rPr>
              <a:t>Evidence that Genes Reside in Chromosomes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2438401"/>
            <a:ext cx="82296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1880s – innovations in microscopy and staining techniques identified thread-like structures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Follow movement of chromosomes during cell division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Mitosis – two daughter cells contained same number of chromosomes as parent cell (somatic cells)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Meiosis – daughter cells contained half the number of chromosomes as the parents (sperm and eggs)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312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dirty="0">
                <a:latin typeface="Arial" panose="020B0604020202020204" pitchFamily="34" charset="0"/>
              </a:rPr>
              <a:t>One Chromosome Pair Determines an Individual’s Sex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2362200"/>
            <a:ext cx="82296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Walter Sutton – Studied great lubber grasshopper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Parent cells contained 22 chromosomes plus an X and a Y </a:t>
            </a:r>
            <a:r>
              <a:rPr lang="en-GB" altLang="en-US" sz="3200" dirty="0" smtClean="0">
                <a:latin typeface="Arial" panose="020B0604020202020204" pitchFamily="34" charset="0"/>
              </a:rPr>
              <a:t>chromosome</a:t>
            </a:r>
          </a:p>
          <a:p>
            <a:pPr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000" dirty="0" smtClean="0">
                <a:latin typeface="Arial" panose="020B0604020202020204" pitchFamily="34" charset="0"/>
              </a:rPr>
              <a:t>X and Y were not the same size</a:t>
            </a:r>
            <a:endParaRPr lang="en-GB" altLang="en-US" sz="3000" dirty="0"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Daughter cells contained 11 chromosomes and X or Y in equal numbers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3200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677989" y="2358232"/>
            <a:ext cx="34290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After fertilization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Cells with XX were females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Cells with XY were males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" y="5867400"/>
            <a:ext cx="2895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Garamond" panose="02020404030301010803" pitchFamily="18" charset="0"/>
              <a:buNone/>
            </a:pPr>
            <a:r>
              <a:rPr lang="en-GB" altLang="en-US">
                <a:latin typeface="Garamond" panose="02020404030301010803" pitchFamily="18" charset="0"/>
              </a:rPr>
              <a:t>Great lubber grasshopper</a:t>
            </a:r>
          </a:p>
          <a:p>
            <a:pPr algn="ctr">
              <a:buFont typeface="Garamond" panose="02020404030301010803" pitchFamily="18" charset="0"/>
              <a:buNone/>
            </a:pPr>
            <a:r>
              <a:rPr lang="en-GB" altLang="en-US">
                <a:latin typeface="Garamond" panose="02020404030301010803" pitchFamily="18" charset="0"/>
              </a:rPr>
              <a:t>(</a:t>
            </a:r>
            <a:r>
              <a:rPr lang="en-GB" altLang="en-US" i="1">
                <a:latin typeface="Garamond" panose="02020404030301010803" pitchFamily="18" charset="0"/>
              </a:rPr>
              <a:t>Brachystola magna</a:t>
            </a:r>
            <a:r>
              <a:rPr lang="en-GB" altLang="en-US">
                <a:latin typeface="Garamond" panose="02020404030301010803" pitchFamily="18" charset="0"/>
              </a:rPr>
              <a:t>)</a:t>
            </a:r>
            <a:r>
              <a:rPr lang="ar-SA" altLang="en-US">
                <a:latin typeface="Garamond" panose="02020404030301010803" pitchFamily="18" charset="0"/>
                <a:cs typeface="Arial" panose="020B0604020202020204" pitchFamily="34" charset="0"/>
              </a:rPr>
              <a:t>‏</a:t>
            </a:r>
            <a:endParaRPr lang="en-GB" altLang="en-US">
              <a:latin typeface="Garamond" panose="02020404030301010803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381000" y="2235200"/>
            <a:ext cx="5334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556" b="55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57600" y="6088063"/>
            <a:ext cx="1447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Font typeface="Garamond" panose="02020404030301010803" pitchFamily="18" charset="0"/>
              <a:buNone/>
            </a:pPr>
            <a:r>
              <a:rPr lang="en-GB" altLang="en-US">
                <a:latin typeface="Garamond" panose="02020404030301010803" pitchFamily="18" charset="0"/>
              </a:rPr>
              <a:t>Fig. 4.2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0" y="2209800"/>
            <a:ext cx="41148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>
                <a:latin typeface="Arial" panose="020B0604020202020204" pitchFamily="34" charset="0"/>
              </a:rPr>
              <a:t>Sex chromosome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>
                <a:solidFill>
                  <a:schemeClr val="tx1"/>
                </a:solidFill>
                <a:latin typeface="Arial" panose="020B0604020202020204" pitchFamily="34" charset="0"/>
              </a:rPr>
              <a:t>Provide basis for sex determination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>
                <a:solidFill>
                  <a:schemeClr val="tx1"/>
                </a:solidFill>
                <a:latin typeface="Arial" panose="020B0604020202020204" pitchFamily="34" charset="0"/>
              </a:rPr>
              <a:t>One sex has matching pair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>
                <a:solidFill>
                  <a:schemeClr val="tx1"/>
                </a:solidFill>
                <a:latin typeface="Arial" panose="020B0604020202020204" pitchFamily="34" charset="0"/>
              </a:rPr>
              <a:t>Other sex has one of each type of chromosome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09638" y="5916613"/>
            <a:ext cx="26733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Garamond" panose="02020404030301010803" pitchFamily="18" charset="0"/>
              <a:buNone/>
            </a:pPr>
            <a:r>
              <a:rPr lang="en-GB" altLang="en-US">
                <a:latin typeface="Garamond" panose="02020404030301010803" pitchFamily="18" charset="0"/>
              </a:rPr>
              <a:t>Photomicrograph of human</a:t>
            </a:r>
          </a:p>
          <a:p>
            <a:pPr algn="ctr">
              <a:buFont typeface="Garamond" panose="02020404030301010803" pitchFamily="18" charset="0"/>
              <a:buNone/>
            </a:pPr>
            <a:r>
              <a:rPr lang="en-GB" altLang="en-US">
                <a:latin typeface="Garamond" panose="02020404030301010803" pitchFamily="18" charset="0"/>
              </a:rPr>
              <a:t>X and Y chromosome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771900" y="24574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673" r="25607" b="51791"/>
          <a:stretch>
            <a:fillRect/>
          </a:stretch>
        </p:blipFill>
        <p:spPr bwMode="auto">
          <a:xfrm>
            <a:off x="342900" y="533400"/>
            <a:ext cx="42052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111" t="2673" r="25607" b="51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15200" y="6164263"/>
            <a:ext cx="152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Font typeface="Garamond" panose="02020404030301010803" pitchFamily="18" charset="0"/>
              <a:buNone/>
            </a:pPr>
            <a:r>
              <a:rPr lang="en-GB" altLang="en-US">
                <a:latin typeface="Garamond" panose="02020404030301010803" pitchFamily="18" charset="0"/>
              </a:rPr>
              <a:t>Fig. 4.3a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05400" y="2286000"/>
            <a:ext cx="3581400" cy="3840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Sex determination in humans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Children receive only an X chromosome from mother but X or Y from father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A1B3-CEC5-42DD-BE83-537CD37D1434}" type="datetimeFigureOut">
              <a:rPr lang="en-US"/>
              <a:pPr/>
              <a:t>12/7/2016</a:t>
            </a:fld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771900" y="2381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50897" r="32074"/>
          <a:stretch>
            <a:fillRect/>
          </a:stretch>
        </p:blipFill>
        <p:spPr bwMode="auto">
          <a:xfrm>
            <a:off x="206375" y="381000"/>
            <a:ext cx="46545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44" t="50897" r="3207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05400" y="6088063"/>
            <a:ext cx="1981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Font typeface="Garamond" panose="02020404030301010803" pitchFamily="18" charset="0"/>
              <a:buNone/>
            </a:pPr>
            <a:r>
              <a:rPr lang="en-GB" altLang="en-US">
                <a:latin typeface="Garamond" panose="02020404030301010803" pitchFamily="18" charset="0"/>
              </a:rPr>
              <a:t>Fig. 4.3b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795</Words>
  <Application>Microsoft Office PowerPoint</Application>
  <PresentationFormat>On-screen Show (4:3)</PresentationFormat>
  <Paragraphs>128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Gothic</vt:lpstr>
      <vt:lpstr>Arial</vt:lpstr>
      <vt:lpstr>Century Gothic</vt:lpstr>
      <vt:lpstr>Garamond</vt:lpstr>
      <vt:lpstr>Lucida Sans Unicode</vt:lpstr>
      <vt:lpstr>Times New Roman</vt:lpstr>
      <vt:lpstr>Wingdings 3</vt:lpstr>
      <vt:lpstr>Ion Boardroom</vt:lpstr>
      <vt:lpstr>Default Design</vt:lpstr>
      <vt:lpstr>The Chromosome Theory of Inheritance http://www.biology.usu.edu/courses/biol3060-wolf/</vt:lpstr>
      <vt:lpstr>Objectives</vt:lpstr>
      <vt:lpstr>Outline of Chromosome Theory of Inheritance</vt:lpstr>
      <vt:lpstr>Evidence that Genes Reside in the Nucleus</vt:lpstr>
      <vt:lpstr>Evidence that Genes Reside in Chromosomes</vt:lpstr>
      <vt:lpstr>One Chromosome Pair Determines an Individual’s Sex</vt:lpstr>
      <vt:lpstr>PowerPoint Presentation</vt:lpstr>
      <vt:lpstr>PowerPoint Presentation</vt:lpstr>
      <vt:lpstr>PowerPoint Presentation</vt:lpstr>
      <vt:lpstr>Karyotypes can be produced by cutting micrograph images of stained chromosomes and arranging them in matched pairs</vt:lpstr>
      <vt:lpstr>Specific traits are transmitted with specific chromosomes</vt:lpstr>
      <vt:lpstr>X and Y linked traits in humans are identified by pedigree analysis</vt:lpstr>
      <vt:lpstr>Example of sex-linked recessive trait in human pedigree – hemophilia</vt:lpstr>
      <vt:lpstr>Example of sex-linked dominant trait in human pedigree –x-linked hypophosphatemia</vt:lpstr>
      <vt:lpstr>Continuous variation</vt:lpstr>
      <vt:lpstr>Hair colour variation</vt:lpstr>
      <vt:lpstr>Continuous variation</vt:lpstr>
      <vt:lpstr>Graph of heights</vt:lpstr>
      <vt:lpstr>PowerPoint Presentation</vt:lpstr>
      <vt:lpstr>PowerPoint Presentation</vt:lpstr>
      <vt:lpstr>Genes Affect other Genes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mdschug</dc:creator>
  <cp:lastModifiedBy>Elizabeth Greenman</cp:lastModifiedBy>
  <cp:revision>13</cp:revision>
  <dcterms:modified xsi:type="dcterms:W3CDTF">2016-12-07T15:55:45Z</dcterms:modified>
</cp:coreProperties>
</file>