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3" r:id="rId3"/>
    <p:sldId id="264" r:id="rId4"/>
    <p:sldId id="265" r:id="rId5"/>
    <p:sldId id="269" r:id="rId6"/>
    <p:sldId id="266" r:id="rId7"/>
    <p:sldId id="267" r:id="rId8"/>
    <p:sldId id="268" r:id="rId9"/>
    <p:sldId id="270" r:id="rId10"/>
    <p:sldId id="271" r:id="rId11"/>
    <p:sldId id="272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D6901-BC76-48DE-8817-B5C89BB7E4F9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345ED-B5BA-45A5-985A-3BFC93922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37F6065-4B83-4A06-8514-037FE2AC1720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540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80109-7255-441B-B9E8-DEAB1C4FE51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106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The energy rules the process.</a:t>
            </a:r>
          </a:p>
        </p:txBody>
      </p:sp>
    </p:spTree>
    <p:extLst>
      <p:ext uri="{BB962C8B-B14F-4D97-AF65-F5344CB8AC3E}">
        <p14:creationId xmlns:p14="http://schemas.microsoft.com/office/powerpoint/2010/main" val="1641666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2690C4D-F785-475B-BF9B-1E8A1EE54505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291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207CA59-F8CB-453A-AAFA-5599E6AEC729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5064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CA00EF6-DD58-41BF-B19D-333AB83092A8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6588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7166902-84D9-4ACC-8DEA-6DBA91EF8896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7869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40FB35-CD80-425A-AB22-98017C5A934B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259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2371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0C2F7-2FEE-44D5-9FE9-52F5DDD575A1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280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183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www.bath.ac.uk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345ED-B5BA-45A5-985A-3BFC93922A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15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F2477B3-64A2-4D4B-BEE1-C28F85AC58E2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4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B6479F-85E3-4D01-B0C4-98B171DAB87A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 altLang="en-US"/>
              <a:t>Figure 6.16</a:t>
            </a:r>
          </a:p>
        </p:txBody>
      </p:sp>
    </p:spTree>
    <p:extLst>
      <p:ext uri="{BB962C8B-B14F-4D97-AF65-F5344CB8AC3E}">
        <p14:creationId xmlns:p14="http://schemas.microsoft.com/office/powerpoint/2010/main" val="4268792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97C37CC-C239-4F67-BAD0-BDC982292479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238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896CE3-CCD4-47B4-A857-C0F7696C3B6F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653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D71F7D-DEF8-4929-A245-8EA2A98913F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003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900"/>
              <a:t>Enzymes </a:t>
            </a:r>
          </a:p>
          <a:p>
            <a:pPr lvl="1"/>
            <a:r>
              <a:rPr lang="en-US" altLang="en-US" sz="900"/>
              <a:t>more than a dozen enzymes &amp; other proteins participate in DNA replication</a:t>
            </a:r>
          </a:p>
        </p:txBody>
      </p:sp>
    </p:spTree>
    <p:extLst>
      <p:ext uri="{BB962C8B-B14F-4D97-AF65-F5344CB8AC3E}">
        <p14:creationId xmlns:p14="http://schemas.microsoft.com/office/powerpoint/2010/main" val="3419864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607E19-DC08-4C71-B22E-7385921A263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044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563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7B6BB7-6544-45BE-8B7B-C9AC31F22F2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08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Bealbio.wikispaces.com</a:t>
            </a:r>
          </a:p>
        </p:txBody>
      </p:sp>
    </p:spTree>
    <p:extLst>
      <p:ext uri="{BB962C8B-B14F-4D97-AF65-F5344CB8AC3E}">
        <p14:creationId xmlns:p14="http://schemas.microsoft.com/office/powerpoint/2010/main" val="528385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8440-EEF1-4F1B-9602-654932E844F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3204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70DB-C6D1-4B96-B7FC-FA4E72BCC2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06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0166-622E-45FD-8991-1ACB26D66C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7174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513DD87-0F86-4860-8E1E-16EF479C40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655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1955-5F46-4EFF-B259-E80DDFB096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3A5A0-8261-4996-824E-F3F343009CB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304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33FFE-F59D-43E0-9B99-0C7A141414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2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D6304-109F-4317-8C04-16E875D6903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10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9F13-B35C-4EE9-A796-DE436E91C6F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017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D0587-45FA-478B-BD19-33662428209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74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EA2E-49DF-4495-AF7C-E5C0C47650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784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8702-C1E4-42C9-89DC-B578C5120D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87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B939626-B18D-4020-9AB9-CF1216B269C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455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audio1.bin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audio" Target="../media/audio3.bin"/><Relationship Id="rId10" Type="http://schemas.openxmlformats.org/officeDocument/2006/relationships/image" Target="../media/image9.png"/><Relationship Id="rId4" Type="http://schemas.openxmlformats.org/officeDocument/2006/relationships/audio" Target="../media/audio2.bin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audio" Target="../media/audio1.bin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audio" Target="../media/audio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3.png"/><Relationship Id="rId18" Type="http://schemas.openxmlformats.org/officeDocument/2006/relationships/image" Target="../media/image20.png"/><Relationship Id="rId3" Type="http://schemas.openxmlformats.org/officeDocument/2006/relationships/audio" Target="../media/audio1.bin"/><Relationship Id="rId7" Type="http://schemas.openxmlformats.org/officeDocument/2006/relationships/audio" Target="../media/audio5.bin"/><Relationship Id="rId12" Type="http://schemas.openxmlformats.org/officeDocument/2006/relationships/image" Target="../media/image17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bin"/><Relationship Id="rId11" Type="http://schemas.openxmlformats.org/officeDocument/2006/relationships/image" Target="../media/image12.png"/><Relationship Id="rId5" Type="http://schemas.openxmlformats.org/officeDocument/2006/relationships/audio" Target="../media/audio2.bin"/><Relationship Id="rId15" Type="http://schemas.openxmlformats.org/officeDocument/2006/relationships/image" Target="../media/image10.png"/><Relationship Id="rId10" Type="http://schemas.openxmlformats.org/officeDocument/2006/relationships/image" Target="../media/image16.png"/><Relationship Id="rId4" Type="http://schemas.openxmlformats.org/officeDocument/2006/relationships/audio" Target="../media/audio3.bin"/><Relationship Id="rId9" Type="http://schemas.openxmlformats.org/officeDocument/2006/relationships/image" Target="../media/image15.png"/><Relationship Id="rId1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hmi.org/biointeractive/mismatch-repai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hmi.org/biointeractive/dna-replication-advanced-detai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en-US" sz="4400"/>
              <a:t>Role of DNA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3200" dirty="0"/>
              <a:t>Chapter 9 Section 1 Part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6477000" cy="10668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Replication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6477000" cy="47244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the 2 DNA strands open at the origin, </a:t>
            </a:r>
            <a:r>
              <a:rPr lang="en-US" sz="28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Replication Bubbles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form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rgbClr val="A50021"/>
                </a:solidFill>
              </a:rPr>
              <a:t>Prokaryotes</a:t>
            </a:r>
            <a:r>
              <a:rPr lang="en-US" sz="2800" b="1" dirty="0"/>
              <a:t> (bacteria) have a </a:t>
            </a:r>
            <a:r>
              <a:rPr lang="en-US" sz="2800" b="1" dirty="0">
                <a:solidFill>
                  <a:srgbClr val="000066"/>
                </a:solidFill>
              </a:rPr>
              <a:t>single</a:t>
            </a:r>
            <a:r>
              <a:rPr lang="en-US" sz="2800" b="1" dirty="0"/>
              <a:t> bubble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rgbClr val="A50021"/>
                </a:solidFill>
              </a:rPr>
              <a:t>Eukaryotic</a:t>
            </a:r>
            <a:r>
              <a:rPr lang="en-US" sz="2800" b="1" dirty="0"/>
              <a:t> chromosomes have </a:t>
            </a:r>
            <a:r>
              <a:rPr lang="en-US" sz="2800" b="1" dirty="0">
                <a:solidFill>
                  <a:srgbClr val="000066"/>
                </a:solidFill>
              </a:rPr>
              <a:t>MANY</a:t>
            </a:r>
            <a:r>
              <a:rPr lang="en-US" sz="2800" b="1" dirty="0"/>
              <a:t> bubbles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" y="4832350"/>
            <a:ext cx="8916988" cy="1474788"/>
            <a:chOff x="48" y="3044"/>
            <a:chExt cx="5617" cy="929"/>
          </a:xfrm>
        </p:grpSpPr>
        <p:sp>
          <p:nvSpPr>
            <p:cNvPr id="31751" name="Freeform 5"/>
            <p:cNvSpPr>
              <a:spLocks/>
            </p:cNvSpPr>
            <p:nvPr/>
          </p:nvSpPr>
          <p:spPr bwMode="auto">
            <a:xfrm>
              <a:off x="48" y="3132"/>
              <a:ext cx="5609" cy="445"/>
            </a:xfrm>
            <a:custGeom>
              <a:avLst/>
              <a:gdLst>
                <a:gd name="T0" fmla="*/ 132 w 5609"/>
                <a:gd name="T1" fmla="*/ 420 h 445"/>
                <a:gd name="T2" fmla="*/ 252 w 5609"/>
                <a:gd name="T3" fmla="*/ 420 h 445"/>
                <a:gd name="T4" fmla="*/ 408 w 5609"/>
                <a:gd name="T5" fmla="*/ 420 h 445"/>
                <a:gd name="T6" fmla="*/ 504 w 5609"/>
                <a:gd name="T7" fmla="*/ 372 h 445"/>
                <a:gd name="T8" fmla="*/ 540 w 5609"/>
                <a:gd name="T9" fmla="*/ 264 h 445"/>
                <a:gd name="T10" fmla="*/ 624 w 5609"/>
                <a:gd name="T11" fmla="*/ 168 h 445"/>
                <a:gd name="T12" fmla="*/ 744 w 5609"/>
                <a:gd name="T13" fmla="*/ 108 h 445"/>
                <a:gd name="T14" fmla="*/ 864 w 5609"/>
                <a:gd name="T15" fmla="*/ 84 h 445"/>
                <a:gd name="T16" fmla="*/ 996 w 5609"/>
                <a:gd name="T17" fmla="*/ 84 h 445"/>
                <a:gd name="T18" fmla="*/ 1116 w 5609"/>
                <a:gd name="T19" fmla="*/ 132 h 445"/>
                <a:gd name="T20" fmla="*/ 1212 w 5609"/>
                <a:gd name="T21" fmla="*/ 228 h 445"/>
                <a:gd name="T22" fmla="*/ 1284 w 5609"/>
                <a:gd name="T23" fmla="*/ 336 h 445"/>
                <a:gd name="T24" fmla="*/ 1356 w 5609"/>
                <a:gd name="T25" fmla="*/ 396 h 445"/>
                <a:gd name="T26" fmla="*/ 1464 w 5609"/>
                <a:gd name="T27" fmla="*/ 396 h 445"/>
                <a:gd name="T28" fmla="*/ 1572 w 5609"/>
                <a:gd name="T29" fmla="*/ 396 h 445"/>
                <a:gd name="T30" fmla="*/ 1680 w 5609"/>
                <a:gd name="T31" fmla="*/ 420 h 445"/>
                <a:gd name="T32" fmla="*/ 1800 w 5609"/>
                <a:gd name="T33" fmla="*/ 432 h 445"/>
                <a:gd name="T34" fmla="*/ 1908 w 5609"/>
                <a:gd name="T35" fmla="*/ 444 h 445"/>
                <a:gd name="T36" fmla="*/ 1956 w 5609"/>
                <a:gd name="T37" fmla="*/ 336 h 445"/>
                <a:gd name="T38" fmla="*/ 2040 w 5609"/>
                <a:gd name="T39" fmla="*/ 240 h 445"/>
                <a:gd name="T40" fmla="*/ 2148 w 5609"/>
                <a:gd name="T41" fmla="*/ 168 h 445"/>
                <a:gd name="T42" fmla="*/ 2256 w 5609"/>
                <a:gd name="T43" fmla="*/ 120 h 445"/>
                <a:gd name="T44" fmla="*/ 2364 w 5609"/>
                <a:gd name="T45" fmla="*/ 108 h 445"/>
                <a:gd name="T46" fmla="*/ 2520 w 5609"/>
                <a:gd name="T47" fmla="*/ 120 h 445"/>
                <a:gd name="T48" fmla="*/ 2628 w 5609"/>
                <a:gd name="T49" fmla="*/ 168 h 445"/>
                <a:gd name="T50" fmla="*/ 2688 w 5609"/>
                <a:gd name="T51" fmla="*/ 276 h 445"/>
                <a:gd name="T52" fmla="*/ 2760 w 5609"/>
                <a:gd name="T53" fmla="*/ 396 h 445"/>
                <a:gd name="T54" fmla="*/ 2844 w 5609"/>
                <a:gd name="T55" fmla="*/ 432 h 445"/>
                <a:gd name="T56" fmla="*/ 2964 w 5609"/>
                <a:gd name="T57" fmla="*/ 420 h 445"/>
                <a:gd name="T58" fmla="*/ 3084 w 5609"/>
                <a:gd name="T59" fmla="*/ 396 h 445"/>
                <a:gd name="T60" fmla="*/ 3288 w 5609"/>
                <a:gd name="T61" fmla="*/ 396 h 445"/>
                <a:gd name="T62" fmla="*/ 3420 w 5609"/>
                <a:gd name="T63" fmla="*/ 396 h 445"/>
                <a:gd name="T64" fmla="*/ 3516 w 5609"/>
                <a:gd name="T65" fmla="*/ 360 h 445"/>
                <a:gd name="T66" fmla="*/ 3552 w 5609"/>
                <a:gd name="T67" fmla="*/ 252 h 445"/>
                <a:gd name="T68" fmla="*/ 3600 w 5609"/>
                <a:gd name="T69" fmla="*/ 144 h 445"/>
                <a:gd name="T70" fmla="*/ 3720 w 5609"/>
                <a:gd name="T71" fmla="*/ 72 h 445"/>
                <a:gd name="T72" fmla="*/ 3924 w 5609"/>
                <a:gd name="T73" fmla="*/ 48 h 445"/>
                <a:gd name="T74" fmla="*/ 4140 w 5609"/>
                <a:gd name="T75" fmla="*/ 36 h 445"/>
                <a:gd name="T76" fmla="*/ 4260 w 5609"/>
                <a:gd name="T77" fmla="*/ 72 h 445"/>
                <a:gd name="T78" fmla="*/ 4344 w 5609"/>
                <a:gd name="T79" fmla="*/ 168 h 445"/>
                <a:gd name="T80" fmla="*/ 4392 w 5609"/>
                <a:gd name="T81" fmla="*/ 276 h 445"/>
                <a:gd name="T82" fmla="*/ 4452 w 5609"/>
                <a:gd name="T83" fmla="*/ 360 h 445"/>
                <a:gd name="T84" fmla="*/ 4560 w 5609"/>
                <a:gd name="T85" fmla="*/ 348 h 445"/>
                <a:gd name="T86" fmla="*/ 4716 w 5609"/>
                <a:gd name="T87" fmla="*/ 348 h 445"/>
                <a:gd name="T88" fmla="*/ 4824 w 5609"/>
                <a:gd name="T89" fmla="*/ 348 h 445"/>
                <a:gd name="T90" fmla="*/ 4932 w 5609"/>
                <a:gd name="T91" fmla="*/ 348 h 445"/>
                <a:gd name="T92" fmla="*/ 4992 w 5609"/>
                <a:gd name="T93" fmla="*/ 276 h 445"/>
                <a:gd name="T94" fmla="*/ 5040 w 5609"/>
                <a:gd name="T95" fmla="*/ 168 h 445"/>
                <a:gd name="T96" fmla="*/ 5148 w 5609"/>
                <a:gd name="T97" fmla="*/ 84 h 445"/>
                <a:gd name="T98" fmla="*/ 5256 w 5609"/>
                <a:gd name="T99" fmla="*/ 36 h 445"/>
                <a:gd name="T100" fmla="*/ 5364 w 5609"/>
                <a:gd name="T101" fmla="*/ 12 h 445"/>
                <a:gd name="T102" fmla="*/ 5496 w 5609"/>
                <a:gd name="T103" fmla="*/ 0 h 44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609"/>
                <a:gd name="T157" fmla="*/ 0 h 445"/>
                <a:gd name="T158" fmla="*/ 5609 w 5609"/>
                <a:gd name="T159" fmla="*/ 445 h 44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609" h="445">
                  <a:moveTo>
                    <a:pt x="0" y="420"/>
                  </a:moveTo>
                  <a:lnTo>
                    <a:pt x="36" y="420"/>
                  </a:lnTo>
                  <a:lnTo>
                    <a:pt x="132" y="420"/>
                  </a:lnTo>
                  <a:lnTo>
                    <a:pt x="180" y="420"/>
                  </a:lnTo>
                  <a:lnTo>
                    <a:pt x="216" y="420"/>
                  </a:lnTo>
                  <a:lnTo>
                    <a:pt x="252" y="420"/>
                  </a:lnTo>
                  <a:lnTo>
                    <a:pt x="288" y="420"/>
                  </a:lnTo>
                  <a:lnTo>
                    <a:pt x="336" y="420"/>
                  </a:lnTo>
                  <a:lnTo>
                    <a:pt x="408" y="420"/>
                  </a:lnTo>
                  <a:lnTo>
                    <a:pt x="444" y="420"/>
                  </a:lnTo>
                  <a:lnTo>
                    <a:pt x="480" y="420"/>
                  </a:lnTo>
                  <a:lnTo>
                    <a:pt x="504" y="372"/>
                  </a:lnTo>
                  <a:lnTo>
                    <a:pt x="516" y="336"/>
                  </a:lnTo>
                  <a:lnTo>
                    <a:pt x="528" y="300"/>
                  </a:lnTo>
                  <a:lnTo>
                    <a:pt x="540" y="264"/>
                  </a:lnTo>
                  <a:lnTo>
                    <a:pt x="564" y="228"/>
                  </a:lnTo>
                  <a:lnTo>
                    <a:pt x="588" y="192"/>
                  </a:lnTo>
                  <a:lnTo>
                    <a:pt x="624" y="168"/>
                  </a:lnTo>
                  <a:lnTo>
                    <a:pt x="660" y="144"/>
                  </a:lnTo>
                  <a:lnTo>
                    <a:pt x="696" y="132"/>
                  </a:lnTo>
                  <a:lnTo>
                    <a:pt x="744" y="108"/>
                  </a:lnTo>
                  <a:lnTo>
                    <a:pt x="792" y="96"/>
                  </a:lnTo>
                  <a:lnTo>
                    <a:pt x="828" y="84"/>
                  </a:lnTo>
                  <a:lnTo>
                    <a:pt x="864" y="84"/>
                  </a:lnTo>
                  <a:lnTo>
                    <a:pt x="900" y="84"/>
                  </a:lnTo>
                  <a:lnTo>
                    <a:pt x="948" y="84"/>
                  </a:lnTo>
                  <a:lnTo>
                    <a:pt x="996" y="84"/>
                  </a:lnTo>
                  <a:lnTo>
                    <a:pt x="1044" y="96"/>
                  </a:lnTo>
                  <a:lnTo>
                    <a:pt x="1080" y="108"/>
                  </a:lnTo>
                  <a:lnTo>
                    <a:pt x="1116" y="132"/>
                  </a:lnTo>
                  <a:lnTo>
                    <a:pt x="1152" y="156"/>
                  </a:lnTo>
                  <a:lnTo>
                    <a:pt x="1188" y="192"/>
                  </a:lnTo>
                  <a:lnTo>
                    <a:pt x="1212" y="228"/>
                  </a:lnTo>
                  <a:lnTo>
                    <a:pt x="1236" y="264"/>
                  </a:lnTo>
                  <a:lnTo>
                    <a:pt x="1260" y="300"/>
                  </a:lnTo>
                  <a:lnTo>
                    <a:pt x="1284" y="336"/>
                  </a:lnTo>
                  <a:lnTo>
                    <a:pt x="1284" y="372"/>
                  </a:lnTo>
                  <a:lnTo>
                    <a:pt x="1320" y="396"/>
                  </a:lnTo>
                  <a:lnTo>
                    <a:pt x="1356" y="396"/>
                  </a:lnTo>
                  <a:lnTo>
                    <a:pt x="1392" y="396"/>
                  </a:lnTo>
                  <a:lnTo>
                    <a:pt x="1428" y="396"/>
                  </a:lnTo>
                  <a:lnTo>
                    <a:pt x="1464" y="396"/>
                  </a:lnTo>
                  <a:lnTo>
                    <a:pt x="1500" y="396"/>
                  </a:lnTo>
                  <a:lnTo>
                    <a:pt x="1536" y="396"/>
                  </a:lnTo>
                  <a:lnTo>
                    <a:pt x="1572" y="396"/>
                  </a:lnTo>
                  <a:lnTo>
                    <a:pt x="1608" y="396"/>
                  </a:lnTo>
                  <a:lnTo>
                    <a:pt x="1644" y="408"/>
                  </a:lnTo>
                  <a:lnTo>
                    <a:pt x="1680" y="420"/>
                  </a:lnTo>
                  <a:lnTo>
                    <a:pt x="1728" y="420"/>
                  </a:lnTo>
                  <a:lnTo>
                    <a:pt x="1764" y="420"/>
                  </a:lnTo>
                  <a:lnTo>
                    <a:pt x="1800" y="432"/>
                  </a:lnTo>
                  <a:lnTo>
                    <a:pt x="1836" y="432"/>
                  </a:lnTo>
                  <a:lnTo>
                    <a:pt x="1872" y="444"/>
                  </a:lnTo>
                  <a:lnTo>
                    <a:pt x="1908" y="444"/>
                  </a:lnTo>
                  <a:lnTo>
                    <a:pt x="1920" y="408"/>
                  </a:lnTo>
                  <a:lnTo>
                    <a:pt x="1932" y="372"/>
                  </a:lnTo>
                  <a:lnTo>
                    <a:pt x="1956" y="336"/>
                  </a:lnTo>
                  <a:lnTo>
                    <a:pt x="1980" y="300"/>
                  </a:lnTo>
                  <a:lnTo>
                    <a:pt x="2016" y="276"/>
                  </a:lnTo>
                  <a:lnTo>
                    <a:pt x="2040" y="240"/>
                  </a:lnTo>
                  <a:lnTo>
                    <a:pt x="2076" y="216"/>
                  </a:lnTo>
                  <a:lnTo>
                    <a:pt x="2112" y="180"/>
                  </a:lnTo>
                  <a:lnTo>
                    <a:pt x="2148" y="168"/>
                  </a:lnTo>
                  <a:lnTo>
                    <a:pt x="2184" y="144"/>
                  </a:lnTo>
                  <a:lnTo>
                    <a:pt x="2220" y="132"/>
                  </a:lnTo>
                  <a:lnTo>
                    <a:pt x="2256" y="120"/>
                  </a:lnTo>
                  <a:lnTo>
                    <a:pt x="2292" y="120"/>
                  </a:lnTo>
                  <a:lnTo>
                    <a:pt x="2328" y="108"/>
                  </a:lnTo>
                  <a:lnTo>
                    <a:pt x="2364" y="108"/>
                  </a:lnTo>
                  <a:lnTo>
                    <a:pt x="2436" y="108"/>
                  </a:lnTo>
                  <a:lnTo>
                    <a:pt x="2484" y="108"/>
                  </a:lnTo>
                  <a:lnTo>
                    <a:pt x="2520" y="120"/>
                  </a:lnTo>
                  <a:lnTo>
                    <a:pt x="2556" y="132"/>
                  </a:lnTo>
                  <a:lnTo>
                    <a:pt x="2592" y="144"/>
                  </a:lnTo>
                  <a:lnTo>
                    <a:pt x="2628" y="168"/>
                  </a:lnTo>
                  <a:lnTo>
                    <a:pt x="2652" y="204"/>
                  </a:lnTo>
                  <a:lnTo>
                    <a:pt x="2676" y="240"/>
                  </a:lnTo>
                  <a:lnTo>
                    <a:pt x="2688" y="276"/>
                  </a:lnTo>
                  <a:lnTo>
                    <a:pt x="2712" y="312"/>
                  </a:lnTo>
                  <a:lnTo>
                    <a:pt x="2736" y="348"/>
                  </a:lnTo>
                  <a:lnTo>
                    <a:pt x="2760" y="396"/>
                  </a:lnTo>
                  <a:lnTo>
                    <a:pt x="2772" y="432"/>
                  </a:lnTo>
                  <a:lnTo>
                    <a:pt x="2808" y="444"/>
                  </a:lnTo>
                  <a:lnTo>
                    <a:pt x="2844" y="432"/>
                  </a:lnTo>
                  <a:lnTo>
                    <a:pt x="2880" y="432"/>
                  </a:lnTo>
                  <a:lnTo>
                    <a:pt x="2916" y="420"/>
                  </a:lnTo>
                  <a:lnTo>
                    <a:pt x="2964" y="420"/>
                  </a:lnTo>
                  <a:lnTo>
                    <a:pt x="3000" y="408"/>
                  </a:lnTo>
                  <a:lnTo>
                    <a:pt x="3036" y="408"/>
                  </a:lnTo>
                  <a:lnTo>
                    <a:pt x="3084" y="396"/>
                  </a:lnTo>
                  <a:lnTo>
                    <a:pt x="3120" y="396"/>
                  </a:lnTo>
                  <a:lnTo>
                    <a:pt x="3216" y="396"/>
                  </a:lnTo>
                  <a:lnTo>
                    <a:pt x="3288" y="396"/>
                  </a:lnTo>
                  <a:lnTo>
                    <a:pt x="3336" y="396"/>
                  </a:lnTo>
                  <a:lnTo>
                    <a:pt x="3384" y="396"/>
                  </a:lnTo>
                  <a:lnTo>
                    <a:pt x="3420" y="396"/>
                  </a:lnTo>
                  <a:lnTo>
                    <a:pt x="3456" y="396"/>
                  </a:lnTo>
                  <a:lnTo>
                    <a:pt x="3492" y="396"/>
                  </a:lnTo>
                  <a:lnTo>
                    <a:pt x="3516" y="360"/>
                  </a:lnTo>
                  <a:lnTo>
                    <a:pt x="3516" y="324"/>
                  </a:lnTo>
                  <a:lnTo>
                    <a:pt x="3540" y="288"/>
                  </a:lnTo>
                  <a:lnTo>
                    <a:pt x="3552" y="252"/>
                  </a:lnTo>
                  <a:lnTo>
                    <a:pt x="3564" y="216"/>
                  </a:lnTo>
                  <a:lnTo>
                    <a:pt x="3576" y="180"/>
                  </a:lnTo>
                  <a:lnTo>
                    <a:pt x="3600" y="144"/>
                  </a:lnTo>
                  <a:lnTo>
                    <a:pt x="3636" y="108"/>
                  </a:lnTo>
                  <a:lnTo>
                    <a:pt x="3684" y="84"/>
                  </a:lnTo>
                  <a:lnTo>
                    <a:pt x="3720" y="72"/>
                  </a:lnTo>
                  <a:lnTo>
                    <a:pt x="3804" y="60"/>
                  </a:lnTo>
                  <a:lnTo>
                    <a:pt x="3840" y="48"/>
                  </a:lnTo>
                  <a:lnTo>
                    <a:pt x="3924" y="48"/>
                  </a:lnTo>
                  <a:lnTo>
                    <a:pt x="3996" y="36"/>
                  </a:lnTo>
                  <a:lnTo>
                    <a:pt x="4092" y="36"/>
                  </a:lnTo>
                  <a:lnTo>
                    <a:pt x="4140" y="36"/>
                  </a:lnTo>
                  <a:lnTo>
                    <a:pt x="4176" y="36"/>
                  </a:lnTo>
                  <a:lnTo>
                    <a:pt x="4224" y="48"/>
                  </a:lnTo>
                  <a:lnTo>
                    <a:pt x="4260" y="72"/>
                  </a:lnTo>
                  <a:lnTo>
                    <a:pt x="4284" y="108"/>
                  </a:lnTo>
                  <a:lnTo>
                    <a:pt x="4320" y="132"/>
                  </a:lnTo>
                  <a:lnTo>
                    <a:pt x="4344" y="168"/>
                  </a:lnTo>
                  <a:lnTo>
                    <a:pt x="4368" y="204"/>
                  </a:lnTo>
                  <a:lnTo>
                    <a:pt x="4380" y="240"/>
                  </a:lnTo>
                  <a:lnTo>
                    <a:pt x="4392" y="276"/>
                  </a:lnTo>
                  <a:lnTo>
                    <a:pt x="4416" y="324"/>
                  </a:lnTo>
                  <a:lnTo>
                    <a:pt x="4416" y="360"/>
                  </a:lnTo>
                  <a:lnTo>
                    <a:pt x="4452" y="360"/>
                  </a:lnTo>
                  <a:lnTo>
                    <a:pt x="4488" y="360"/>
                  </a:lnTo>
                  <a:lnTo>
                    <a:pt x="4524" y="348"/>
                  </a:lnTo>
                  <a:lnTo>
                    <a:pt x="4560" y="348"/>
                  </a:lnTo>
                  <a:lnTo>
                    <a:pt x="4644" y="348"/>
                  </a:lnTo>
                  <a:lnTo>
                    <a:pt x="4680" y="348"/>
                  </a:lnTo>
                  <a:lnTo>
                    <a:pt x="4716" y="348"/>
                  </a:lnTo>
                  <a:lnTo>
                    <a:pt x="4752" y="348"/>
                  </a:lnTo>
                  <a:lnTo>
                    <a:pt x="4788" y="348"/>
                  </a:lnTo>
                  <a:lnTo>
                    <a:pt x="4824" y="348"/>
                  </a:lnTo>
                  <a:lnTo>
                    <a:pt x="4860" y="348"/>
                  </a:lnTo>
                  <a:lnTo>
                    <a:pt x="4896" y="348"/>
                  </a:lnTo>
                  <a:lnTo>
                    <a:pt x="4932" y="348"/>
                  </a:lnTo>
                  <a:lnTo>
                    <a:pt x="4968" y="348"/>
                  </a:lnTo>
                  <a:lnTo>
                    <a:pt x="4968" y="312"/>
                  </a:lnTo>
                  <a:lnTo>
                    <a:pt x="4992" y="276"/>
                  </a:lnTo>
                  <a:lnTo>
                    <a:pt x="4992" y="240"/>
                  </a:lnTo>
                  <a:lnTo>
                    <a:pt x="5016" y="204"/>
                  </a:lnTo>
                  <a:lnTo>
                    <a:pt x="5040" y="168"/>
                  </a:lnTo>
                  <a:lnTo>
                    <a:pt x="5076" y="132"/>
                  </a:lnTo>
                  <a:lnTo>
                    <a:pt x="5112" y="108"/>
                  </a:lnTo>
                  <a:lnTo>
                    <a:pt x="5148" y="84"/>
                  </a:lnTo>
                  <a:lnTo>
                    <a:pt x="5184" y="72"/>
                  </a:lnTo>
                  <a:lnTo>
                    <a:pt x="5220" y="60"/>
                  </a:lnTo>
                  <a:lnTo>
                    <a:pt x="5256" y="36"/>
                  </a:lnTo>
                  <a:lnTo>
                    <a:pt x="5292" y="36"/>
                  </a:lnTo>
                  <a:lnTo>
                    <a:pt x="5328" y="12"/>
                  </a:lnTo>
                  <a:lnTo>
                    <a:pt x="5364" y="12"/>
                  </a:lnTo>
                  <a:lnTo>
                    <a:pt x="5400" y="12"/>
                  </a:lnTo>
                  <a:lnTo>
                    <a:pt x="5448" y="0"/>
                  </a:lnTo>
                  <a:lnTo>
                    <a:pt x="5496" y="0"/>
                  </a:lnTo>
                  <a:lnTo>
                    <a:pt x="5532" y="0"/>
                  </a:lnTo>
                  <a:lnTo>
                    <a:pt x="5608" y="0"/>
                  </a:ln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2" name="Freeform 6"/>
            <p:cNvSpPr>
              <a:spLocks/>
            </p:cNvSpPr>
            <p:nvPr/>
          </p:nvSpPr>
          <p:spPr bwMode="auto">
            <a:xfrm>
              <a:off x="1488" y="3552"/>
              <a:ext cx="97" cy="1"/>
            </a:xfrm>
            <a:custGeom>
              <a:avLst/>
              <a:gdLst>
                <a:gd name="T0" fmla="*/ 0 w 97"/>
                <a:gd name="T1" fmla="*/ 0 h 1"/>
                <a:gd name="T2" fmla="*/ 96 w 97"/>
                <a:gd name="T3" fmla="*/ 0 h 1"/>
                <a:gd name="T4" fmla="*/ 0 60000 65536"/>
                <a:gd name="T5" fmla="*/ 0 60000 65536"/>
                <a:gd name="T6" fmla="*/ 0 w 97"/>
                <a:gd name="T7" fmla="*/ 0 h 1"/>
                <a:gd name="T8" fmla="*/ 97 w 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7" h="1">
                  <a:moveTo>
                    <a:pt x="0" y="0"/>
                  </a:moveTo>
                  <a:lnTo>
                    <a:pt x="9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3" name="Freeform 7"/>
            <p:cNvSpPr>
              <a:spLocks/>
            </p:cNvSpPr>
            <p:nvPr/>
          </p:nvSpPr>
          <p:spPr bwMode="auto">
            <a:xfrm>
              <a:off x="48" y="3636"/>
              <a:ext cx="5593" cy="337"/>
            </a:xfrm>
            <a:custGeom>
              <a:avLst/>
              <a:gdLst>
                <a:gd name="T0" fmla="*/ 72 w 5593"/>
                <a:gd name="T1" fmla="*/ 132 h 337"/>
                <a:gd name="T2" fmla="*/ 180 w 5593"/>
                <a:gd name="T3" fmla="*/ 132 h 337"/>
                <a:gd name="T4" fmla="*/ 288 w 5593"/>
                <a:gd name="T5" fmla="*/ 120 h 337"/>
                <a:gd name="T6" fmla="*/ 396 w 5593"/>
                <a:gd name="T7" fmla="*/ 108 h 337"/>
                <a:gd name="T8" fmla="*/ 492 w 5593"/>
                <a:gd name="T9" fmla="*/ 144 h 337"/>
                <a:gd name="T10" fmla="*/ 552 w 5593"/>
                <a:gd name="T11" fmla="*/ 252 h 337"/>
                <a:gd name="T12" fmla="*/ 672 w 5593"/>
                <a:gd name="T13" fmla="*/ 300 h 337"/>
                <a:gd name="T14" fmla="*/ 816 w 5593"/>
                <a:gd name="T15" fmla="*/ 324 h 337"/>
                <a:gd name="T16" fmla="*/ 948 w 5593"/>
                <a:gd name="T17" fmla="*/ 336 h 337"/>
                <a:gd name="T18" fmla="*/ 1068 w 5593"/>
                <a:gd name="T19" fmla="*/ 288 h 337"/>
                <a:gd name="T20" fmla="*/ 1164 w 5593"/>
                <a:gd name="T21" fmla="*/ 204 h 337"/>
                <a:gd name="T22" fmla="*/ 1248 w 5593"/>
                <a:gd name="T23" fmla="*/ 108 h 337"/>
                <a:gd name="T24" fmla="*/ 1332 w 5593"/>
                <a:gd name="T25" fmla="*/ 48 h 337"/>
                <a:gd name="T26" fmla="*/ 1440 w 5593"/>
                <a:gd name="T27" fmla="*/ 60 h 337"/>
                <a:gd name="T28" fmla="*/ 1548 w 5593"/>
                <a:gd name="T29" fmla="*/ 72 h 337"/>
                <a:gd name="T30" fmla="*/ 1656 w 5593"/>
                <a:gd name="T31" fmla="*/ 84 h 337"/>
                <a:gd name="T32" fmla="*/ 1764 w 5593"/>
                <a:gd name="T33" fmla="*/ 84 h 337"/>
                <a:gd name="T34" fmla="*/ 1872 w 5593"/>
                <a:gd name="T35" fmla="*/ 84 h 337"/>
                <a:gd name="T36" fmla="*/ 1908 w 5593"/>
                <a:gd name="T37" fmla="*/ 156 h 337"/>
                <a:gd name="T38" fmla="*/ 1968 w 5593"/>
                <a:gd name="T39" fmla="*/ 252 h 337"/>
                <a:gd name="T40" fmla="*/ 2112 w 5593"/>
                <a:gd name="T41" fmla="*/ 300 h 337"/>
                <a:gd name="T42" fmla="*/ 2232 w 5593"/>
                <a:gd name="T43" fmla="*/ 324 h 337"/>
                <a:gd name="T44" fmla="*/ 2400 w 5593"/>
                <a:gd name="T45" fmla="*/ 336 h 337"/>
                <a:gd name="T46" fmla="*/ 2544 w 5593"/>
                <a:gd name="T47" fmla="*/ 336 h 337"/>
                <a:gd name="T48" fmla="*/ 2664 w 5593"/>
                <a:gd name="T49" fmla="*/ 276 h 337"/>
                <a:gd name="T50" fmla="*/ 2748 w 5593"/>
                <a:gd name="T51" fmla="*/ 192 h 337"/>
                <a:gd name="T52" fmla="*/ 2784 w 5593"/>
                <a:gd name="T53" fmla="*/ 96 h 337"/>
                <a:gd name="T54" fmla="*/ 2940 w 5593"/>
                <a:gd name="T55" fmla="*/ 96 h 337"/>
                <a:gd name="T56" fmla="*/ 3048 w 5593"/>
                <a:gd name="T57" fmla="*/ 96 h 337"/>
                <a:gd name="T58" fmla="*/ 3228 w 5593"/>
                <a:gd name="T59" fmla="*/ 96 h 337"/>
                <a:gd name="T60" fmla="*/ 3420 w 5593"/>
                <a:gd name="T61" fmla="*/ 84 h 337"/>
                <a:gd name="T62" fmla="*/ 3504 w 5593"/>
                <a:gd name="T63" fmla="*/ 120 h 337"/>
                <a:gd name="T64" fmla="*/ 3612 w 5593"/>
                <a:gd name="T65" fmla="*/ 216 h 337"/>
                <a:gd name="T66" fmla="*/ 3732 w 5593"/>
                <a:gd name="T67" fmla="*/ 252 h 337"/>
                <a:gd name="T68" fmla="*/ 3888 w 5593"/>
                <a:gd name="T69" fmla="*/ 276 h 337"/>
                <a:gd name="T70" fmla="*/ 4044 w 5593"/>
                <a:gd name="T71" fmla="*/ 276 h 337"/>
                <a:gd name="T72" fmla="*/ 4236 w 5593"/>
                <a:gd name="T73" fmla="*/ 252 h 337"/>
                <a:gd name="T74" fmla="*/ 4344 w 5593"/>
                <a:gd name="T75" fmla="*/ 216 h 337"/>
                <a:gd name="T76" fmla="*/ 4380 w 5593"/>
                <a:gd name="T77" fmla="*/ 108 h 337"/>
                <a:gd name="T78" fmla="*/ 4392 w 5593"/>
                <a:gd name="T79" fmla="*/ 0 h 337"/>
                <a:gd name="T80" fmla="*/ 4500 w 5593"/>
                <a:gd name="T81" fmla="*/ 24 h 337"/>
                <a:gd name="T82" fmla="*/ 4680 w 5593"/>
                <a:gd name="T83" fmla="*/ 24 h 337"/>
                <a:gd name="T84" fmla="*/ 4860 w 5593"/>
                <a:gd name="T85" fmla="*/ 24 h 337"/>
                <a:gd name="T86" fmla="*/ 4968 w 5593"/>
                <a:gd name="T87" fmla="*/ 36 h 337"/>
                <a:gd name="T88" fmla="*/ 5064 w 5593"/>
                <a:gd name="T89" fmla="*/ 132 h 337"/>
                <a:gd name="T90" fmla="*/ 5172 w 5593"/>
                <a:gd name="T91" fmla="*/ 204 h 337"/>
                <a:gd name="T92" fmla="*/ 5280 w 5593"/>
                <a:gd name="T93" fmla="*/ 216 h 337"/>
                <a:gd name="T94" fmla="*/ 5448 w 5593"/>
                <a:gd name="T95" fmla="*/ 228 h 337"/>
                <a:gd name="T96" fmla="*/ 5556 w 5593"/>
                <a:gd name="T97" fmla="*/ 240 h 33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593"/>
                <a:gd name="T148" fmla="*/ 0 h 337"/>
                <a:gd name="T149" fmla="*/ 5593 w 5593"/>
                <a:gd name="T150" fmla="*/ 337 h 33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593" h="337">
                  <a:moveTo>
                    <a:pt x="0" y="108"/>
                  </a:moveTo>
                  <a:lnTo>
                    <a:pt x="36" y="120"/>
                  </a:lnTo>
                  <a:lnTo>
                    <a:pt x="72" y="132"/>
                  </a:lnTo>
                  <a:lnTo>
                    <a:pt x="108" y="132"/>
                  </a:lnTo>
                  <a:lnTo>
                    <a:pt x="144" y="132"/>
                  </a:lnTo>
                  <a:lnTo>
                    <a:pt x="180" y="132"/>
                  </a:lnTo>
                  <a:lnTo>
                    <a:pt x="216" y="120"/>
                  </a:lnTo>
                  <a:lnTo>
                    <a:pt x="252" y="120"/>
                  </a:lnTo>
                  <a:lnTo>
                    <a:pt x="288" y="120"/>
                  </a:lnTo>
                  <a:lnTo>
                    <a:pt x="324" y="120"/>
                  </a:lnTo>
                  <a:lnTo>
                    <a:pt x="360" y="120"/>
                  </a:lnTo>
                  <a:lnTo>
                    <a:pt x="396" y="108"/>
                  </a:lnTo>
                  <a:lnTo>
                    <a:pt x="432" y="108"/>
                  </a:lnTo>
                  <a:lnTo>
                    <a:pt x="468" y="108"/>
                  </a:lnTo>
                  <a:lnTo>
                    <a:pt x="492" y="144"/>
                  </a:lnTo>
                  <a:lnTo>
                    <a:pt x="504" y="180"/>
                  </a:lnTo>
                  <a:lnTo>
                    <a:pt x="516" y="216"/>
                  </a:lnTo>
                  <a:lnTo>
                    <a:pt x="552" y="252"/>
                  </a:lnTo>
                  <a:lnTo>
                    <a:pt x="588" y="276"/>
                  </a:lnTo>
                  <a:lnTo>
                    <a:pt x="624" y="288"/>
                  </a:lnTo>
                  <a:lnTo>
                    <a:pt x="672" y="300"/>
                  </a:lnTo>
                  <a:lnTo>
                    <a:pt x="744" y="312"/>
                  </a:lnTo>
                  <a:lnTo>
                    <a:pt x="780" y="324"/>
                  </a:lnTo>
                  <a:lnTo>
                    <a:pt x="816" y="324"/>
                  </a:lnTo>
                  <a:lnTo>
                    <a:pt x="864" y="336"/>
                  </a:lnTo>
                  <a:lnTo>
                    <a:pt x="912" y="336"/>
                  </a:lnTo>
                  <a:lnTo>
                    <a:pt x="948" y="336"/>
                  </a:lnTo>
                  <a:lnTo>
                    <a:pt x="984" y="324"/>
                  </a:lnTo>
                  <a:lnTo>
                    <a:pt x="1020" y="324"/>
                  </a:lnTo>
                  <a:lnTo>
                    <a:pt x="1068" y="288"/>
                  </a:lnTo>
                  <a:lnTo>
                    <a:pt x="1104" y="264"/>
                  </a:lnTo>
                  <a:lnTo>
                    <a:pt x="1140" y="240"/>
                  </a:lnTo>
                  <a:lnTo>
                    <a:pt x="1164" y="204"/>
                  </a:lnTo>
                  <a:lnTo>
                    <a:pt x="1200" y="180"/>
                  </a:lnTo>
                  <a:lnTo>
                    <a:pt x="1224" y="144"/>
                  </a:lnTo>
                  <a:lnTo>
                    <a:pt x="1248" y="108"/>
                  </a:lnTo>
                  <a:lnTo>
                    <a:pt x="1260" y="72"/>
                  </a:lnTo>
                  <a:lnTo>
                    <a:pt x="1296" y="48"/>
                  </a:lnTo>
                  <a:lnTo>
                    <a:pt x="1332" y="48"/>
                  </a:lnTo>
                  <a:lnTo>
                    <a:pt x="1368" y="48"/>
                  </a:lnTo>
                  <a:lnTo>
                    <a:pt x="1404" y="60"/>
                  </a:lnTo>
                  <a:lnTo>
                    <a:pt x="1440" y="60"/>
                  </a:lnTo>
                  <a:lnTo>
                    <a:pt x="1476" y="72"/>
                  </a:lnTo>
                  <a:lnTo>
                    <a:pt x="1512" y="72"/>
                  </a:lnTo>
                  <a:lnTo>
                    <a:pt x="1548" y="72"/>
                  </a:lnTo>
                  <a:lnTo>
                    <a:pt x="1584" y="84"/>
                  </a:lnTo>
                  <a:lnTo>
                    <a:pt x="1620" y="84"/>
                  </a:lnTo>
                  <a:lnTo>
                    <a:pt x="1656" y="84"/>
                  </a:lnTo>
                  <a:lnTo>
                    <a:pt x="1692" y="84"/>
                  </a:lnTo>
                  <a:lnTo>
                    <a:pt x="1728" y="84"/>
                  </a:lnTo>
                  <a:lnTo>
                    <a:pt x="1764" y="84"/>
                  </a:lnTo>
                  <a:lnTo>
                    <a:pt x="1800" y="84"/>
                  </a:lnTo>
                  <a:lnTo>
                    <a:pt x="1836" y="84"/>
                  </a:lnTo>
                  <a:lnTo>
                    <a:pt x="1872" y="84"/>
                  </a:lnTo>
                  <a:lnTo>
                    <a:pt x="1908" y="84"/>
                  </a:lnTo>
                  <a:lnTo>
                    <a:pt x="1908" y="120"/>
                  </a:lnTo>
                  <a:lnTo>
                    <a:pt x="1908" y="156"/>
                  </a:lnTo>
                  <a:lnTo>
                    <a:pt x="1908" y="192"/>
                  </a:lnTo>
                  <a:lnTo>
                    <a:pt x="1932" y="228"/>
                  </a:lnTo>
                  <a:lnTo>
                    <a:pt x="1968" y="252"/>
                  </a:lnTo>
                  <a:lnTo>
                    <a:pt x="2004" y="276"/>
                  </a:lnTo>
                  <a:lnTo>
                    <a:pt x="2076" y="276"/>
                  </a:lnTo>
                  <a:lnTo>
                    <a:pt x="2112" y="300"/>
                  </a:lnTo>
                  <a:lnTo>
                    <a:pt x="2148" y="312"/>
                  </a:lnTo>
                  <a:lnTo>
                    <a:pt x="2184" y="312"/>
                  </a:lnTo>
                  <a:lnTo>
                    <a:pt x="2232" y="324"/>
                  </a:lnTo>
                  <a:lnTo>
                    <a:pt x="2280" y="336"/>
                  </a:lnTo>
                  <a:lnTo>
                    <a:pt x="2328" y="336"/>
                  </a:lnTo>
                  <a:lnTo>
                    <a:pt x="2400" y="336"/>
                  </a:lnTo>
                  <a:lnTo>
                    <a:pt x="2472" y="336"/>
                  </a:lnTo>
                  <a:lnTo>
                    <a:pt x="2508" y="336"/>
                  </a:lnTo>
                  <a:lnTo>
                    <a:pt x="2544" y="336"/>
                  </a:lnTo>
                  <a:lnTo>
                    <a:pt x="2580" y="324"/>
                  </a:lnTo>
                  <a:lnTo>
                    <a:pt x="2628" y="300"/>
                  </a:lnTo>
                  <a:lnTo>
                    <a:pt x="2664" y="276"/>
                  </a:lnTo>
                  <a:lnTo>
                    <a:pt x="2700" y="252"/>
                  </a:lnTo>
                  <a:lnTo>
                    <a:pt x="2736" y="228"/>
                  </a:lnTo>
                  <a:lnTo>
                    <a:pt x="2748" y="192"/>
                  </a:lnTo>
                  <a:lnTo>
                    <a:pt x="2748" y="156"/>
                  </a:lnTo>
                  <a:lnTo>
                    <a:pt x="2748" y="120"/>
                  </a:lnTo>
                  <a:lnTo>
                    <a:pt x="2784" y="96"/>
                  </a:lnTo>
                  <a:lnTo>
                    <a:pt x="2820" y="96"/>
                  </a:lnTo>
                  <a:lnTo>
                    <a:pt x="2868" y="96"/>
                  </a:lnTo>
                  <a:lnTo>
                    <a:pt x="2940" y="96"/>
                  </a:lnTo>
                  <a:lnTo>
                    <a:pt x="2976" y="96"/>
                  </a:lnTo>
                  <a:lnTo>
                    <a:pt x="3012" y="96"/>
                  </a:lnTo>
                  <a:lnTo>
                    <a:pt x="3048" y="96"/>
                  </a:lnTo>
                  <a:lnTo>
                    <a:pt x="3120" y="96"/>
                  </a:lnTo>
                  <a:lnTo>
                    <a:pt x="3156" y="96"/>
                  </a:lnTo>
                  <a:lnTo>
                    <a:pt x="3228" y="96"/>
                  </a:lnTo>
                  <a:lnTo>
                    <a:pt x="3300" y="96"/>
                  </a:lnTo>
                  <a:lnTo>
                    <a:pt x="3372" y="96"/>
                  </a:lnTo>
                  <a:lnTo>
                    <a:pt x="3420" y="84"/>
                  </a:lnTo>
                  <a:lnTo>
                    <a:pt x="3456" y="84"/>
                  </a:lnTo>
                  <a:lnTo>
                    <a:pt x="3492" y="84"/>
                  </a:lnTo>
                  <a:lnTo>
                    <a:pt x="3504" y="120"/>
                  </a:lnTo>
                  <a:lnTo>
                    <a:pt x="3516" y="156"/>
                  </a:lnTo>
                  <a:lnTo>
                    <a:pt x="3564" y="180"/>
                  </a:lnTo>
                  <a:lnTo>
                    <a:pt x="3612" y="216"/>
                  </a:lnTo>
                  <a:lnTo>
                    <a:pt x="3660" y="228"/>
                  </a:lnTo>
                  <a:lnTo>
                    <a:pt x="3696" y="240"/>
                  </a:lnTo>
                  <a:lnTo>
                    <a:pt x="3732" y="252"/>
                  </a:lnTo>
                  <a:lnTo>
                    <a:pt x="3780" y="264"/>
                  </a:lnTo>
                  <a:lnTo>
                    <a:pt x="3816" y="276"/>
                  </a:lnTo>
                  <a:lnTo>
                    <a:pt x="3888" y="276"/>
                  </a:lnTo>
                  <a:lnTo>
                    <a:pt x="3960" y="276"/>
                  </a:lnTo>
                  <a:lnTo>
                    <a:pt x="4008" y="276"/>
                  </a:lnTo>
                  <a:lnTo>
                    <a:pt x="4044" y="276"/>
                  </a:lnTo>
                  <a:lnTo>
                    <a:pt x="4092" y="276"/>
                  </a:lnTo>
                  <a:lnTo>
                    <a:pt x="4140" y="264"/>
                  </a:lnTo>
                  <a:lnTo>
                    <a:pt x="4236" y="252"/>
                  </a:lnTo>
                  <a:lnTo>
                    <a:pt x="4272" y="252"/>
                  </a:lnTo>
                  <a:lnTo>
                    <a:pt x="4308" y="240"/>
                  </a:lnTo>
                  <a:lnTo>
                    <a:pt x="4344" y="216"/>
                  </a:lnTo>
                  <a:lnTo>
                    <a:pt x="4368" y="180"/>
                  </a:lnTo>
                  <a:lnTo>
                    <a:pt x="4380" y="144"/>
                  </a:lnTo>
                  <a:lnTo>
                    <a:pt x="4380" y="108"/>
                  </a:lnTo>
                  <a:lnTo>
                    <a:pt x="4392" y="72"/>
                  </a:lnTo>
                  <a:lnTo>
                    <a:pt x="4392" y="36"/>
                  </a:lnTo>
                  <a:lnTo>
                    <a:pt x="4392" y="0"/>
                  </a:lnTo>
                  <a:lnTo>
                    <a:pt x="4428" y="12"/>
                  </a:lnTo>
                  <a:lnTo>
                    <a:pt x="4464" y="24"/>
                  </a:lnTo>
                  <a:lnTo>
                    <a:pt x="4500" y="24"/>
                  </a:lnTo>
                  <a:lnTo>
                    <a:pt x="4536" y="24"/>
                  </a:lnTo>
                  <a:lnTo>
                    <a:pt x="4632" y="24"/>
                  </a:lnTo>
                  <a:lnTo>
                    <a:pt x="4680" y="24"/>
                  </a:lnTo>
                  <a:lnTo>
                    <a:pt x="4716" y="24"/>
                  </a:lnTo>
                  <a:lnTo>
                    <a:pt x="4764" y="24"/>
                  </a:lnTo>
                  <a:lnTo>
                    <a:pt x="4860" y="24"/>
                  </a:lnTo>
                  <a:lnTo>
                    <a:pt x="4896" y="12"/>
                  </a:lnTo>
                  <a:lnTo>
                    <a:pt x="4932" y="12"/>
                  </a:lnTo>
                  <a:lnTo>
                    <a:pt x="4968" y="36"/>
                  </a:lnTo>
                  <a:lnTo>
                    <a:pt x="5004" y="72"/>
                  </a:lnTo>
                  <a:lnTo>
                    <a:pt x="5028" y="108"/>
                  </a:lnTo>
                  <a:lnTo>
                    <a:pt x="5064" y="132"/>
                  </a:lnTo>
                  <a:lnTo>
                    <a:pt x="5100" y="168"/>
                  </a:lnTo>
                  <a:lnTo>
                    <a:pt x="5136" y="192"/>
                  </a:lnTo>
                  <a:lnTo>
                    <a:pt x="5172" y="204"/>
                  </a:lnTo>
                  <a:lnTo>
                    <a:pt x="5208" y="216"/>
                  </a:lnTo>
                  <a:lnTo>
                    <a:pt x="5244" y="216"/>
                  </a:lnTo>
                  <a:lnTo>
                    <a:pt x="5280" y="216"/>
                  </a:lnTo>
                  <a:lnTo>
                    <a:pt x="5328" y="216"/>
                  </a:lnTo>
                  <a:lnTo>
                    <a:pt x="5376" y="228"/>
                  </a:lnTo>
                  <a:lnTo>
                    <a:pt x="5448" y="228"/>
                  </a:lnTo>
                  <a:lnTo>
                    <a:pt x="5484" y="228"/>
                  </a:lnTo>
                  <a:lnTo>
                    <a:pt x="5520" y="240"/>
                  </a:lnTo>
                  <a:lnTo>
                    <a:pt x="5556" y="240"/>
                  </a:lnTo>
                  <a:lnTo>
                    <a:pt x="5592" y="240"/>
                  </a:ln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4" name="Freeform 8"/>
            <p:cNvSpPr>
              <a:spLocks/>
            </p:cNvSpPr>
            <p:nvPr/>
          </p:nvSpPr>
          <p:spPr bwMode="auto">
            <a:xfrm>
              <a:off x="696" y="3348"/>
              <a:ext cx="553" cy="205"/>
            </a:xfrm>
            <a:custGeom>
              <a:avLst/>
              <a:gdLst>
                <a:gd name="T0" fmla="*/ 552 w 553"/>
                <a:gd name="T1" fmla="*/ 204 h 205"/>
                <a:gd name="T2" fmla="*/ 528 w 553"/>
                <a:gd name="T3" fmla="*/ 168 h 205"/>
                <a:gd name="T4" fmla="*/ 516 w 553"/>
                <a:gd name="T5" fmla="*/ 132 h 205"/>
                <a:gd name="T6" fmla="*/ 480 w 553"/>
                <a:gd name="T7" fmla="*/ 108 h 205"/>
                <a:gd name="T8" fmla="*/ 468 w 553"/>
                <a:gd name="T9" fmla="*/ 72 h 205"/>
                <a:gd name="T10" fmla="*/ 432 w 553"/>
                <a:gd name="T11" fmla="*/ 48 h 205"/>
                <a:gd name="T12" fmla="*/ 396 w 553"/>
                <a:gd name="T13" fmla="*/ 24 h 205"/>
                <a:gd name="T14" fmla="*/ 360 w 553"/>
                <a:gd name="T15" fmla="*/ 0 h 205"/>
                <a:gd name="T16" fmla="*/ 324 w 553"/>
                <a:gd name="T17" fmla="*/ 0 h 205"/>
                <a:gd name="T18" fmla="*/ 288 w 553"/>
                <a:gd name="T19" fmla="*/ 0 h 205"/>
                <a:gd name="T20" fmla="*/ 252 w 553"/>
                <a:gd name="T21" fmla="*/ 0 h 205"/>
                <a:gd name="T22" fmla="*/ 216 w 553"/>
                <a:gd name="T23" fmla="*/ 0 h 205"/>
                <a:gd name="T24" fmla="*/ 180 w 553"/>
                <a:gd name="T25" fmla="*/ 0 h 205"/>
                <a:gd name="T26" fmla="*/ 144 w 553"/>
                <a:gd name="T27" fmla="*/ 0 h 205"/>
                <a:gd name="T28" fmla="*/ 108 w 553"/>
                <a:gd name="T29" fmla="*/ 0 h 205"/>
                <a:gd name="T30" fmla="*/ 72 w 553"/>
                <a:gd name="T31" fmla="*/ 24 h 205"/>
                <a:gd name="T32" fmla="*/ 36 w 553"/>
                <a:gd name="T33" fmla="*/ 48 h 205"/>
                <a:gd name="T34" fmla="*/ 12 w 553"/>
                <a:gd name="T35" fmla="*/ 84 h 205"/>
                <a:gd name="T36" fmla="*/ 0 w 553"/>
                <a:gd name="T37" fmla="*/ 120 h 20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53"/>
                <a:gd name="T58" fmla="*/ 0 h 205"/>
                <a:gd name="T59" fmla="*/ 553 w 553"/>
                <a:gd name="T60" fmla="*/ 205 h 20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53" h="205">
                  <a:moveTo>
                    <a:pt x="552" y="204"/>
                  </a:moveTo>
                  <a:lnTo>
                    <a:pt x="528" y="168"/>
                  </a:lnTo>
                  <a:lnTo>
                    <a:pt x="516" y="132"/>
                  </a:lnTo>
                  <a:lnTo>
                    <a:pt x="480" y="108"/>
                  </a:lnTo>
                  <a:lnTo>
                    <a:pt x="468" y="72"/>
                  </a:lnTo>
                  <a:lnTo>
                    <a:pt x="432" y="48"/>
                  </a:lnTo>
                  <a:lnTo>
                    <a:pt x="396" y="24"/>
                  </a:lnTo>
                  <a:lnTo>
                    <a:pt x="360" y="0"/>
                  </a:lnTo>
                  <a:lnTo>
                    <a:pt x="324" y="0"/>
                  </a:lnTo>
                  <a:lnTo>
                    <a:pt x="288" y="0"/>
                  </a:lnTo>
                  <a:lnTo>
                    <a:pt x="252" y="0"/>
                  </a:lnTo>
                  <a:lnTo>
                    <a:pt x="216" y="0"/>
                  </a:lnTo>
                  <a:lnTo>
                    <a:pt x="180" y="0"/>
                  </a:lnTo>
                  <a:lnTo>
                    <a:pt x="144" y="0"/>
                  </a:lnTo>
                  <a:lnTo>
                    <a:pt x="108" y="0"/>
                  </a:lnTo>
                  <a:lnTo>
                    <a:pt x="72" y="24"/>
                  </a:lnTo>
                  <a:lnTo>
                    <a:pt x="36" y="48"/>
                  </a:lnTo>
                  <a:lnTo>
                    <a:pt x="12" y="84"/>
                  </a:lnTo>
                  <a:lnTo>
                    <a:pt x="0" y="120"/>
                  </a:lnTo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5" name="Freeform 9"/>
            <p:cNvSpPr>
              <a:spLocks/>
            </p:cNvSpPr>
            <p:nvPr/>
          </p:nvSpPr>
          <p:spPr bwMode="auto">
            <a:xfrm>
              <a:off x="2184" y="3396"/>
              <a:ext cx="553" cy="205"/>
            </a:xfrm>
            <a:custGeom>
              <a:avLst/>
              <a:gdLst>
                <a:gd name="T0" fmla="*/ 552 w 553"/>
                <a:gd name="T1" fmla="*/ 204 h 205"/>
                <a:gd name="T2" fmla="*/ 528 w 553"/>
                <a:gd name="T3" fmla="*/ 168 h 205"/>
                <a:gd name="T4" fmla="*/ 516 w 553"/>
                <a:gd name="T5" fmla="*/ 132 h 205"/>
                <a:gd name="T6" fmla="*/ 480 w 553"/>
                <a:gd name="T7" fmla="*/ 108 h 205"/>
                <a:gd name="T8" fmla="*/ 468 w 553"/>
                <a:gd name="T9" fmla="*/ 72 h 205"/>
                <a:gd name="T10" fmla="*/ 432 w 553"/>
                <a:gd name="T11" fmla="*/ 48 h 205"/>
                <a:gd name="T12" fmla="*/ 396 w 553"/>
                <a:gd name="T13" fmla="*/ 24 h 205"/>
                <a:gd name="T14" fmla="*/ 360 w 553"/>
                <a:gd name="T15" fmla="*/ 0 h 205"/>
                <a:gd name="T16" fmla="*/ 324 w 553"/>
                <a:gd name="T17" fmla="*/ 0 h 205"/>
                <a:gd name="T18" fmla="*/ 288 w 553"/>
                <a:gd name="T19" fmla="*/ 0 h 205"/>
                <a:gd name="T20" fmla="*/ 252 w 553"/>
                <a:gd name="T21" fmla="*/ 0 h 205"/>
                <a:gd name="T22" fmla="*/ 216 w 553"/>
                <a:gd name="T23" fmla="*/ 0 h 205"/>
                <a:gd name="T24" fmla="*/ 180 w 553"/>
                <a:gd name="T25" fmla="*/ 0 h 205"/>
                <a:gd name="T26" fmla="*/ 144 w 553"/>
                <a:gd name="T27" fmla="*/ 0 h 205"/>
                <a:gd name="T28" fmla="*/ 108 w 553"/>
                <a:gd name="T29" fmla="*/ 0 h 205"/>
                <a:gd name="T30" fmla="*/ 72 w 553"/>
                <a:gd name="T31" fmla="*/ 24 h 205"/>
                <a:gd name="T32" fmla="*/ 36 w 553"/>
                <a:gd name="T33" fmla="*/ 48 h 205"/>
                <a:gd name="T34" fmla="*/ 12 w 553"/>
                <a:gd name="T35" fmla="*/ 84 h 205"/>
                <a:gd name="T36" fmla="*/ 0 w 553"/>
                <a:gd name="T37" fmla="*/ 120 h 20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53"/>
                <a:gd name="T58" fmla="*/ 0 h 205"/>
                <a:gd name="T59" fmla="*/ 553 w 553"/>
                <a:gd name="T60" fmla="*/ 205 h 20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53" h="205">
                  <a:moveTo>
                    <a:pt x="552" y="204"/>
                  </a:moveTo>
                  <a:lnTo>
                    <a:pt x="528" y="168"/>
                  </a:lnTo>
                  <a:lnTo>
                    <a:pt x="516" y="132"/>
                  </a:lnTo>
                  <a:lnTo>
                    <a:pt x="480" y="108"/>
                  </a:lnTo>
                  <a:lnTo>
                    <a:pt x="468" y="72"/>
                  </a:lnTo>
                  <a:lnTo>
                    <a:pt x="432" y="48"/>
                  </a:lnTo>
                  <a:lnTo>
                    <a:pt x="396" y="24"/>
                  </a:lnTo>
                  <a:lnTo>
                    <a:pt x="360" y="0"/>
                  </a:lnTo>
                  <a:lnTo>
                    <a:pt x="324" y="0"/>
                  </a:lnTo>
                  <a:lnTo>
                    <a:pt x="288" y="0"/>
                  </a:lnTo>
                  <a:lnTo>
                    <a:pt x="252" y="0"/>
                  </a:lnTo>
                  <a:lnTo>
                    <a:pt x="216" y="0"/>
                  </a:lnTo>
                  <a:lnTo>
                    <a:pt x="180" y="0"/>
                  </a:lnTo>
                  <a:lnTo>
                    <a:pt x="144" y="0"/>
                  </a:lnTo>
                  <a:lnTo>
                    <a:pt x="108" y="0"/>
                  </a:lnTo>
                  <a:lnTo>
                    <a:pt x="72" y="24"/>
                  </a:lnTo>
                  <a:lnTo>
                    <a:pt x="36" y="48"/>
                  </a:lnTo>
                  <a:lnTo>
                    <a:pt x="12" y="84"/>
                  </a:lnTo>
                  <a:lnTo>
                    <a:pt x="0" y="120"/>
                  </a:lnTo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6" name="Freeform 10"/>
            <p:cNvSpPr>
              <a:spLocks/>
            </p:cNvSpPr>
            <p:nvPr/>
          </p:nvSpPr>
          <p:spPr bwMode="auto">
            <a:xfrm>
              <a:off x="3768" y="3300"/>
              <a:ext cx="553" cy="205"/>
            </a:xfrm>
            <a:custGeom>
              <a:avLst/>
              <a:gdLst>
                <a:gd name="T0" fmla="*/ 552 w 553"/>
                <a:gd name="T1" fmla="*/ 204 h 205"/>
                <a:gd name="T2" fmla="*/ 528 w 553"/>
                <a:gd name="T3" fmla="*/ 168 h 205"/>
                <a:gd name="T4" fmla="*/ 516 w 553"/>
                <a:gd name="T5" fmla="*/ 132 h 205"/>
                <a:gd name="T6" fmla="*/ 480 w 553"/>
                <a:gd name="T7" fmla="*/ 108 h 205"/>
                <a:gd name="T8" fmla="*/ 468 w 553"/>
                <a:gd name="T9" fmla="*/ 72 h 205"/>
                <a:gd name="T10" fmla="*/ 432 w 553"/>
                <a:gd name="T11" fmla="*/ 48 h 205"/>
                <a:gd name="T12" fmla="*/ 396 w 553"/>
                <a:gd name="T13" fmla="*/ 24 h 205"/>
                <a:gd name="T14" fmla="*/ 360 w 553"/>
                <a:gd name="T15" fmla="*/ 0 h 205"/>
                <a:gd name="T16" fmla="*/ 324 w 553"/>
                <a:gd name="T17" fmla="*/ 0 h 205"/>
                <a:gd name="T18" fmla="*/ 288 w 553"/>
                <a:gd name="T19" fmla="*/ 0 h 205"/>
                <a:gd name="T20" fmla="*/ 252 w 553"/>
                <a:gd name="T21" fmla="*/ 0 h 205"/>
                <a:gd name="T22" fmla="*/ 216 w 553"/>
                <a:gd name="T23" fmla="*/ 0 h 205"/>
                <a:gd name="T24" fmla="*/ 180 w 553"/>
                <a:gd name="T25" fmla="*/ 0 h 205"/>
                <a:gd name="T26" fmla="*/ 144 w 553"/>
                <a:gd name="T27" fmla="*/ 0 h 205"/>
                <a:gd name="T28" fmla="*/ 108 w 553"/>
                <a:gd name="T29" fmla="*/ 0 h 205"/>
                <a:gd name="T30" fmla="*/ 72 w 553"/>
                <a:gd name="T31" fmla="*/ 24 h 205"/>
                <a:gd name="T32" fmla="*/ 36 w 553"/>
                <a:gd name="T33" fmla="*/ 48 h 205"/>
                <a:gd name="T34" fmla="*/ 12 w 553"/>
                <a:gd name="T35" fmla="*/ 84 h 205"/>
                <a:gd name="T36" fmla="*/ 0 w 553"/>
                <a:gd name="T37" fmla="*/ 120 h 20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53"/>
                <a:gd name="T58" fmla="*/ 0 h 205"/>
                <a:gd name="T59" fmla="*/ 553 w 553"/>
                <a:gd name="T60" fmla="*/ 205 h 20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53" h="205">
                  <a:moveTo>
                    <a:pt x="552" y="204"/>
                  </a:moveTo>
                  <a:lnTo>
                    <a:pt x="528" y="168"/>
                  </a:lnTo>
                  <a:lnTo>
                    <a:pt x="516" y="132"/>
                  </a:lnTo>
                  <a:lnTo>
                    <a:pt x="480" y="108"/>
                  </a:lnTo>
                  <a:lnTo>
                    <a:pt x="468" y="72"/>
                  </a:lnTo>
                  <a:lnTo>
                    <a:pt x="432" y="48"/>
                  </a:lnTo>
                  <a:lnTo>
                    <a:pt x="396" y="24"/>
                  </a:lnTo>
                  <a:lnTo>
                    <a:pt x="360" y="0"/>
                  </a:lnTo>
                  <a:lnTo>
                    <a:pt x="324" y="0"/>
                  </a:lnTo>
                  <a:lnTo>
                    <a:pt x="288" y="0"/>
                  </a:lnTo>
                  <a:lnTo>
                    <a:pt x="252" y="0"/>
                  </a:lnTo>
                  <a:lnTo>
                    <a:pt x="216" y="0"/>
                  </a:lnTo>
                  <a:lnTo>
                    <a:pt x="180" y="0"/>
                  </a:lnTo>
                  <a:lnTo>
                    <a:pt x="144" y="0"/>
                  </a:lnTo>
                  <a:lnTo>
                    <a:pt x="108" y="0"/>
                  </a:lnTo>
                  <a:lnTo>
                    <a:pt x="72" y="24"/>
                  </a:lnTo>
                  <a:lnTo>
                    <a:pt x="36" y="48"/>
                  </a:lnTo>
                  <a:lnTo>
                    <a:pt x="12" y="84"/>
                  </a:lnTo>
                  <a:lnTo>
                    <a:pt x="0" y="120"/>
                  </a:lnTo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7" name="Freeform 11"/>
            <p:cNvSpPr>
              <a:spLocks/>
            </p:cNvSpPr>
            <p:nvPr/>
          </p:nvSpPr>
          <p:spPr bwMode="auto">
            <a:xfrm>
              <a:off x="5172" y="3240"/>
              <a:ext cx="493" cy="217"/>
            </a:xfrm>
            <a:custGeom>
              <a:avLst/>
              <a:gdLst>
                <a:gd name="T0" fmla="*/ 492 w 493"/>
                <a:gd name="T1" fmla="*/ 24 h 217"/>
                <a:gd name="T2" fmla="*/ 456 w 493"/>
                <a:gd name="T3" fmla="*/ 0 h 217"/>
                <a:gd name="T4" fmla="*/ 420 w 493"/>
                <a:gd name="T5" fmla="*/ 0 h 217"/>
                <a:gd name="T6" fmla="*/ 384 w 493"/>
                <a:gd name="T7" fmla="*/ 0 h 217"/>
                <a:gd name="T8" fmla="*/ 348 w 493"/>
                <a:gd name="T9" fmla="*/ 12 h 217"/>
                <a:gd name="T10" fmla="*/ 312 w 493"/>
                <a:gd name="T11" fmla="*/ 24 h 217"/>
                <a:gd name="T12" fmla="*/ 276 w 493"/>
                <a:gd name="T13" fmla="*/ 36 h 217"/>
                <a:gd name="T14" fmla="*/ 240 w 493"/>
                <a:gd name="T15" fmla="*/ 48 h 217"/>
                <a:gd name="T16" fmla="*/ 204 w 493"/>
                <a:gd name="T17" fmla="*/ 60 h 217"/>
                <a:gd name="T18" fmla="*/ 168 w 493"/>
                <a:gd name="T19" fmla="*/ 72 h 217"/>
                <a:gd name="T20" fmla="*/ 132 w 493"/>
                <a:gd name="T21" fmla="*/ 84 h 217"/>
                <a:gd name="T22" fmla="*/ 96 w 493"/>
                <a:gd name="T23" fmla="*/ 96 h 217"/>
                <a:gd name="T24" fmla="*/ 60 w 493"/>
                <a:gd name="T25" fmla="*/ 120 h 217"/>
                <a:gd name="T26" fmla="*/ 24 w 493"/>
                <a:gd name="T27" fmla="*/ 144 h 217"/>
                <a:gd name="T28" fmla="*/ 12 w 493"/>
                <a:gd name="T29" fmla="*/ 180 h 217"/>
                <a:gd name="T30" fmla="*/ 0 w 493"/>
                <a:gd name="T31" fmla="*/ 216 h 2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3"/>
                <a:gd name="T49" fmla="*/ 0 h 217"/>
                <a:gd name="T50" fmla="*/ 493 w 493"/>
                <a:gd name="T51" fmla="*/ 217 h 2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3" h="217">
                  <a:moveTo>
                    <a:pt x="492" y="24"/>
                  </a:moveTo>
                  <a:lnTo>
                    <a:pt x="456" y="0"/>
                  </a:lnTo>
                  <a:lnTo>
                    <a:pt x="420" y="0"/>
                  </a:lnTo>
                  <a:lnTo>
                    <a:pt x="384" y="0"/>
                  </a:lnTo>
                  <a:lnTo>
                    <a:pt x="348" y="12"/>
                  </a:lnTo>
                  <a:lnTo>
                    <a:pt x="312" y="24"/>
                  </a:lnTo>
                  <a:lnTo>
                    <a:pt x="276" y="36"/>
                  </a:lnTo>
                  <a:lnTo>
                    <a:pt x="240" y="48"/>
                  </a:lnTo>
                  <a:lnTo>
                    <a:pt x="204" y="60"/>
                  </a:lnTo>
                  <a:lnTo>
                    <a:pt x="168" y="72"/>
                  </a:lnTo>
                  <a:lnTo>
                    <a:pt x="132" y="84"/>
                  </a:lnTo>
                  <a:lnTo>
                    <a:pt x="96" y="96"/>
                  </a:lnTo>
                  <a:lnTo>
                    <a:pt x="60" y="120"/>
                  </a:lnTo>
                  <a:lnTo>
                    <a:pt x="24" y="144"/>
                  </a:lnTo>
                  <a:lnTo>
                    <a:pt x="12" y="180"/>
                  </a:lnTo>
                  <a:lnTo>
                    <a:pt x="0" y="216"/>
                  </a:lnTo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8" name="Freeform 12"/>
            <p:cNvSpPr>
              <a:spLocks/>
            </p:cNvSpPr>
            <p:nvPr/>
          </p:nvSpPr>
          <p:spPr bwMode="auto">
            <a:xfrm>
              <a:off x="612" y="3744"/>
              <a:ext cx="253" cy="133"/>
            </a:xfrm>
            <a:custGeom>
              <a:avLst/>
              <a:gdLst>
                <a:gd name="T0" fmla="*/ 12 w 253"/>
                <a:gd name="T1" fmla="*/ 0 h 133"/>
                <a:gd name="T2" fmla="*/ 0 w 253"/>
                <a:gd name="T3" fmla="*/ 36 h 133"/>
                <a:gd name="T4" fmla="*/ 36 w 253"/>
                <a:gd name="T5" fmla="*/ 60 h 133"/>
                <a:gd name="T6" fmla="*/ 72 w 253"/>
                <a:gd name="T7" fmla="*/ 84 h 133"/>
                <a:gd name="T8" fmla="*/ 108 w 253"/>
                <a:gd name="T9" fmla="*/ 108 h 133"/>
                <a:gd name="T10" fmla="*/ 144 w 253"/>
                <a:gd name="T11" fmla="*/ 108 h 133"/>
                <a:gd name="T12" fmla="*/ 180 w 253"/>
                <a:gd name="T13" fmla="*/ 120 h 133"/>
                <a:gd name="T14" fmla="*/ 216 w 253"/>
                <a:gd name="T15" fmla="*/ 132 h 133"/>
                <a:gd name="T16" fmla="*/ 252 w 253"/>
                <a:gd name="T17" fmla="*/ 132 h 1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3"/>
                <a:gd name="T28" fmla="*/ 0 h 133"/>
                <a:gd name="T29" fmla="*/ 253 w 253"/>
                <a:gd name="T30" fmla="*/ 133 h 13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3" h="133">
                  <a:moveTo>
                    <a:pt x="12" y="0"/>
                  </a:moveTo>
                  <a:lnTo>
                    <a:pt x="0" y="36"/>
                  </a:lnTo>
                  <a:lnTo>
                    <a:pt x="36" y="60"/>
                  </a:lnTo>
                  <a:lnTo>
                    <a:pt x="72" y="84"/>
                  </a:lnTo>
                  <a:lnTo>
                    <a:pt x="108" y="108"/>
                  </a:lnTo>
                  <a:lnTo>
                    <a:pt x="144" y="108"/>
                  </a:lnTo>
                  <a:lnTo>
                    <a:pt x="180" y="120"/>
                  </a:lnTo>
                  <a:lnTo>
                    <a:pt x="216" y="132"/>
                  </a:lnTo>
                  <a:lnTo>
                    <a:pt x="252" y="132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9" name="Freeform 13"/>
            <p:cNvSpPr>
              <a:spLocks/>
            </p:cNvSpPr>
            <p:nvPr/>
          </p:nvSpPr>
          <p:spPr bwMode="auto">
            <a:xfrm>
              <a:off x="960" y="3696"/>
              <a:ext cx="265" cy="193"/>
            </a:xfrm>
            <a:custGeom>
              <a:avLst/>
              <a:gdLst>
                <a:gd name="T0" fmla="*/ 0 w 265"/>
                <a:gd name="T1" fmla="*/ 192 h 193"/>
                <a:gd name="T2" fmla="*/ 36 w 265"/>
                <a:gd name="T3" fmla="*/ 180 h 193"/>
                <a:gd name="T4" fmla="*/ 72 w 265"/>
                <a:gd name="T5" fmla="*/ 168 h 193"/>
                <a:gd name="T6" fmla="*/ 108 w 265"/>
                <a:gd name="T7" fmla="*/ 144 h 193"/>
                <a:gd name="T8" fmla="*/ 144 w 265"/>
                <a:gd name="T9" fmla="*/ 120 h 193"/>
                <a:gd name="T10" fmla="*/ 180 w 265"/>
                <a:gd name="T11" fmla="*/ 96 h 193"/>
                <a:gd name="T12" fmla="*/ 216 w 265"/>
                <a:gd name="T13" fmla="*/ 72 h 193"/>
                <a:gd name="T14" fmla="*/ 240 w 265"/>
                <a:gd name="T15" fmla="*/ 36 h 193"/>
                <a:gd name="T16" fmla="*/ 264 w 265"/>
                <a:gd name="T17" fmla="*/ 0 h 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5"/>
                <a:gd name="T28" fmla="*/ 0 h 193"/>
                <a:gd name="T29" fmla="*/ 265 w 265"/>
                <a:gd name="T30" fmla="*/ 193 h 19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5" h="193">
                  <a:moveTo>
                    <a:pt x="0" y="192"/>
                  </a:moveTo>
                  <a:lnTo>
                    <a:pt x="36" y="180"/>
                  </a:lnTo>
                  <a:lnTo>
                    <a:pt x="72" y="168"/>
                  </a:lnTo>
                  <a:lnTo>
                    <a:pt x="108" y="144"/>
                  </a:lnTo>
                  <a:lnTo>
                    <a:pt x="144" y="120"/>
                  </a:lnTo>
                  <a:lnTo>
                    <a:pt x="180" y="96"/>
                  </a:lnTo>
                  <a:lnTo>
                    <a:pt x="216" y="72"/>
                  </a:lnTo>
                  <a:lnTo>
                    <a:pt x="240" y="36"/>
                  </a:lnTo>
                  <a:lnTo>
                    <a:pt x="264" y="0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0" name="Freeform 14"/>
            <p:cNvSpPr>
              <a:spLocks/>
            </p:cNvSpPr>
            <p:nvPr/>
          </p:nvSpPr>
          <p:spPr bwMode="auto">
            <a:xfrm>
              <a:off x="5124" y="3648"/>
              <a:ext cx="253" cy="133"/>
            </a:xfrm>
            <a:custGeom>
              <a:avLst/>
              <a:gdLst>
                <a:gd name="T0" fmla="*/ 12 w 253"/>
                <a:gd name="T1" fmla="*/ 0 h 133"/>
                <a:gd name="T2" fmla="*/ 0 w 253"/>
                <a:gd name="T3" fmla="*/ 36 h 133"/>
                <a:gd name="T4" fmla="*/ 36 w 253"/>
                <a:gd name="T5" fmla="*/ 60 h 133"/>
                <a:gd name="T6" fmla="*/ 72 w 253"/>
                <a:gd name="T7" fmla="*/ 84 h 133"/>
                <a:gd name="T8" fmla="*/ 108 w 253"/>
                <a:gd name="T9" fmla="*/ 108 h 133"/>
                <a:gd name="T10" fmla="*/ 144 w 253"/>
                <a:gd name="T11" fmla="*/ 108 h 133"/>
                <a:gd name="T12" fmla="*/ 180 w 253"/>
                <a:gd name="T13" fmla="*/ 120 h 133"/>
                <a:gd name="T14" fmla="*/ 216 w 253"/>
                <a:gd name="T15" fmla="*/ 132 h 133"/>
                <a:gd name="T16" fmla="*/ 252 w 253"/>
                <a:gd name="T17" fmla="*/ 132 h 1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3"/>
                <a:gd name="T28" fmla="*/ 0 h 133"/>
                <a:gd name="T29" fmla="*/ 253 w 253"/>
                <a:gd name="T30" fmla="*/ 133 h 13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3" h="133">
                  <a:moveTo>
                    <a:pt x="12" y="0"/>
                  </a:moveTo>
                  <a:lnTo>
                    <a:pt x="0" y="36"/>
                  </a:lnTo>
                  <a:lnTo>
                    <a:pt x="36" y="60"/>
                  </a:lnTo>
                  <a:lnTo>
                    <a:pt x="72" y="84"/>
                  </a:lnTo>
                  <a:lnTo>
                    <a:pt x="108" y="108"/>
                  </a:lnTo>
                  <a:lnTo>
                    <a:pt x="144" y="108"/>
                  </a:lnTo>
                  <a:lnTo>
                    <a:pt x="180" y="120"/>
                  </a:lnTo>
                  <a:lnTo>
                    <a:pt x="216" y="132"/>
                  </a:lnTo>
                  <a:lnTo>
                    <a:pt x="252" y="132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1" name="Freeform 15"/>
            <p:cNvSpPr>
              <a:spLocks/>
            </p:cNvSpPr>
            <p:nvPr/>
          </p:nvSpPr>
          <p:spPr bwMode="auto">
            <a:xfrm>
              <a:off x="3684" y="3696"/>
              <a:ext cx="253" cy="133"/>
            </a:xfrm>
            <a:custGeom>
              <a:avLst/>
              <a:gdLst>
                <a:gd name="T0" fmla="*/ 12 w 253"/>
                <a:gd name="T1" fmla="*/ 0 h 133"/>
                <a:gd name="T2" fmla="*/ 0 w 253"/>
                <a:gd name="T3" fmla="*/ 36 h 133"/>
                <a:gd name="T4" fmla="*/ 36 w 253"/>
                <a:gd name="T5" fmla="*/ 60 h 133"/>
                <a:gd name="T6" fmla="*/ 72 w 253"/>
                <a:gd name="T7" fmla="*/ 84 h 133"/>
                <a:gd name="T8" fmla="*/ 108 w 253"/>
                <a:gd name="T9" fmla="*/ 108 h 133"/>
                <a:gd name="T10" fmla="*/ 144 w 253"/>
                <a:gd name="T11" fmla="*/ 108 h 133"/>
                <a:gd name="T12" fmla="*/ 180 w 253"/>
                <a:gd name="T13" fmla="*/ 120 h 133"/>
                <a:gd name="T14" fmla="*/ 216 w 253"/>
                <a:gd name="T15" fmla="*/ 132 h 133"/>
                <a:gd name="T16" fmla="*/ 252 w 253"/>
                <a:gd name="T17" fmla="*/ 132 h 1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3"/>
                <a:gd name="T28" fmla="*/ 0 h 133"/>
                <a:gd name="T29" fmla="*/ 253 w 253"/>
                <a:gd name="T30" fmla="*/ 133 h 13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3" h="133">
                  <a:moveTo>
                    <a:pt x="12" y="0"/>
                  </a:moveTo>
                  <a:lnTo>
                    <a:pt x="0" y="36"/>
                  </a:lnTo>
                  <a:lnTo>
                    <a:pt x="36" y="60"/>
                  </a:lnTo>
                  <a:lnTo>
                    <a:pt x="72" y="84"/>
                  </a:lnTo>
                  <a:lnTo>
                    <a:pt x="108" y="108"/>
                  </a:lnTo>
                  <a:lnTo>
                    <a:pt x="144" y="108"/>
                  </a:lnTo>
                  <a:lnTo>
                    <a:pt x="180" y="120"/>
                  </a:lnTo>
                  <a:lnTo>
                    <a:pt x="216" y="132"/>
                  </a:lnTo>
                  <a:lnTo>
                    <a:pt x="252" y="132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2" name="Freeform 16"/>
            <p:cNvSpPr>
              <a:spLocks/>
            </p:cNvSpPr>
            <p:nvPr/>
          </p:nvSpPr>
          <p:spPr bwMode="auto">
            <a:xfrm>
              <a:off x="2004" y="3744"/>
              <a:ext cx="253" cy="133"/>
            </a:xfrm>
            <a:custGeom>
              <a:avLst/>
              <a:gdLst>
                <a:gd name="T0" fmla="*/ 12 w 253"/>
                <a:gd name="T1" fmla="*/ 0 h 133"/>
                <a:gd name="T2" fmla="*/ 0 w 253"/>
                <a:gd name="T3" fmla="*/ 36 h 133"/>
                <a:gd name="T4" fmla="*/ 36 w 253"/>
                <a:gd name="T5" fmla="*/ 60 h 133"/>
                <a:gd name="T6" fmla="*/ 72 w 253"/>
                <a:gd name="T7" fmla="*/ 84 h 133"/>
                <a:gd name="T8" fmla="*/ 108 w 253"/>
                <a:gd name="T9" fmla="*/ 108 h 133"/>
                <a:gd name="T10" fmla="*/ 144 w 253"/>
                <a:gd name="T11" fmla="*/ 108 h 133"/>
                <a:gd name="T12" fmla="*/ 180 w 253"/>
                <a:gd name="T13" fmla="*/ 120 h 133"/>
                <a:gd name="T14" fmla="*/ 216 w 253"/>
                <a:gd name="T15" fmla="*/ 132 h 133"/>
                <a:gd name="T16" fmla="*/ 252 w 253"/>
                <a:gd name="T17" fmla="*/ 132 h 1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3"/>
                <a:gd name="T28" fmla="*/ 0 h 133"/>
                <a:gd name="T29" fmla="*/ 253 w 253"/>
                <a:gd name="T30" fmla="*/ 133 h 13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3" h="133">
                  <a:moveTo>
                    <a:pt x="12" y="0"/>
                  </a:moveTo>
                  <a:lnTo>
                    <a:pt x="0" y="36"/>
                  </a:lnTo>
                  <a:lnTo>
                    <a:pt x="36" y="60"/>
                  </a:lnTo>
                  <a:lnTo>
                    <a:pt x="72" y="84"/>
                  </a:lnTo>
                  <a:lnTo>
                    <a:pt x="108" y="108"/>
                  </a:lnTo>
                  <a:lnTo>
                    <a:pt x="144" y="108"/>
                  </a:lnTo>
                  <a:lnTo>
                    <a:pt x="180" y="120"/>
                  </a:lnTo>
                  <a:lnTo>
                    <a:pt x="216" y="132"/>
                  </a:lnTo>
                  <a:lnTo>
                    <a:pt x="252" y="132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3" name="Freeform 17"/>
            <p:cNvSpPr>
              <a:spLocks/>
            </p:cNvSpPr>
            <p:nvPr/>
          </p:nvSpPr>
          <p:spPr bwMode="auto">
            <a:xfrm>
              <a:off x="4080" y="3648"/>
              <a:ext cx="265" cy="193"/>
            </a:xfrm>
            <a:custGeom>
              <a:avLst/>
              <a:gdLst>
                <a:gd name="T0" fmla="*/ 0 w 265"/>
                <a:gd name="T1" fmla="*/ 192 h 193"/>
                <a:gd name="T2" fmla="*/ 36 w 265"/>
                <a:gd name="T3" fmla="*/ 180 h 193"/>
                <a:gd name="T4" fmla="*/ 72 w 265"/>
                <a:gd name="T5" fmla="*/ 168 h 193"/>
                <a:gd name="T6" fmla="*/ 108 w 265"/>
                <a:gd name="T7" fmla="*/ 144 h 193"/>
                <a:gd name="T8" fmla="*/ 144 w 265"/>
                <a:gd name="T9" fmla="*/ 120 h 193"/>
                <a:gd name="T10" fmla="*/ 180 w 265"/>
                <a:gd name="T11" fmla="*/ 96 h 193"/>
                <a:gd name="T12" fmla="*/ 216 w 265"/>
                <a:gd name="T13" fmla="*/ 72 h 193"/>
                <a:gd name="T14" fmla="*/ 240 w 265"/>
                <a:gd name="T15" fmla="*/ 36 h 193"/>
                <a:gd name="T16" fmla="*/ 264 w 265"/>
                <a:gd name="T17" fmla="*/ 0 h 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5"/>
                <a:gd name="T28" fmla="*/ 0 h 193"/>
                <a:gd name="T29" fmla="*/ 265 w 265"/>
                <a:gd name="T30" fmla="*/ 193 h 19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5" h="193">
                  <a:moveTo>
                    <a:pt x="0" y="192"/>
                  </a:moveTo>
                  <a:lnTo>
                    <a:pt x="36" y="180"/>
                  </a:lnTo>
                  <a:lnTo>
                    <a:pt x="72" y="168"/>
                  </a:lnTo>
                  <a:lnTo>
                    <a:pt x="108" y="144"/>
                  </a:lnTo>
                  <a:lnTo>
                    <a:pt x="144" y="120"/>
                  </a:lnTo>
                  <a:lnTo>
                    <a:pt x="180" y="96"/>
                  </a:lnTo>
                  <a:lnTo>
                    <a:pt x="216" y="72"/>
                  </a:lnTo>
                  <a:lnTo>
                    <a:pt x="240" y="36"/>
                  </a:lnTo>
                  <a:lnTo>
                    <a:pt x="264" y="0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4" name="Freeform 18"/>
            <p:cNvSpPr>
              <a:spLocks/>
            </p:cNvSpPr>
            <p:nvPr/>
          </p:nvSpPr>
          <p:spPr bwMode="auto">
            <a:xfrm>
              <a:off x="2448" y="3696"/>
              <a:ext cx="265" cy="193"/>
            </a:xfrm>
            <a:custGeom>
              <a:avLst/>
              <a:gdLst>
                <a:gd name="T0" fmla="*/ 0 w 265"/>
                <a:gd name="T1" fmla="*/ 192 h 193"/>
                <a:gd name="T2" fmla="*/ 36 w 265"/>
                <a:gd name="T3" fmla="*/ 180 h 193"/>
                <a:gd name="T4" fmla="*/ 72 w 265"/>
                <a:gd name="T5" fmla="*/ 168 h 193"/>
                <a:gd name="T6" fmla="*/ 108 w 265"/>
                <a:gd name="T7" fmla="*/ 144 h 193"/>
                <a:gd name="T8" fmla="*/ 144 w 265"/>
                <a:gd name="T9" fmla="*/ 120 h 193"/>
                <a:gd name="T10" fmla="*/ 180 w 265"/>
                <a:gd name="T11" fmla="*/ 96 h 193"/>
                <a:gd name="T12" fmla="*/ 216 w 265"/>
                <a:gd name="T13" fmla="*/ 72 h 193"/>
                <a:gd name="T14" fmla="*/ 240 w 265"/>
                <a:gd name="T15" fmla="*/ 36 h 193"/>
                <a:gd name="T16" fmla="*/ 264 w 265"/>
                <a:gd name="T17" fmla="*/ 0 h 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5"/>
                <a:gd name="T28" fmla="*/ 0 h 193"/>
                <a:gd name="T29" fmla="*/ 265 w 265"/>
                <a:gd name="T30" fmla="*/ 193 h 19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5" h="193">
                  <a:moveTo>
                    <a:pt x="0" y="192"/>
                  </a:moveTo>
                  <a:lnTo>
                    <a:pt x="36" y="180"/>
                  </a:lnTo>
                  <a:lnTo>
                    <a:pt x="72" y="168"/>
                  </a:lnTo>
                  <a:lnTo>
                    <a:pt x="108" y="144"/>
                  </a:lnTo>
                  <a:lnTo>
                    <a:pt x="144" y="120"/>
                  </a:lnTo>
                  <a:lnTo>
                    <a:pt x="180" y="96"/>
                  </a:lnTo>
                  <a:lnTo>
                    <a:pt x="216" y="72"/>
                  </a:lnTo>
                  <a:lnTo>
                    <a:pt x="240" y="36"/>
                  </a:lnTo>
                  <a:lnTo>
                    <a:pt x="264" y="0"/>
                  </a:lnTo>
                </a:path>
              </a:pathLst>
            </a:custGeom>
            <a:noFill/>
            <a:ln w="50800" cap="rnd">
              <a:solidFill>
                <a:srgbClr val="00279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65" name="Rectangle 19"/>
            <p:cNvSpPr>
              <a:spLocks noChangeArrowheads="1"/>
            </p:cNvSpPr>
            <p:nvPr/>
          </p:nvSpPr>
          <p:spPr bwMode="auto">
            <a:xfrm>
              <a:off x="1287" y="3044"/>
              <a:ext cx="69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>
                  <a:solidFill>
                    <a:srgbClr val="00279F"/>
                  </a:solidFill>
                  <a:latin typeface="Comic Sans MS" panose="030F0702030302020204" pitchFamily="66" charset="0"/>
                </a:rPr>
                <a:t>Bubbles</a:t>
              </a:r>
            </a:p>
          </p:txBody>
        </p:sp>
        <p:sp>
          <p:nvSpPr>
            <p:cNvPr id="31766" name="Rectangle 20"/>
            <p:cNvSpPr>
              <a:spLocks noChangeArrowheads="1"/>
            </p:cNvSpPr>
            <p:nvPr/>
          </p:nvSpPr>
          <p:spPr bwMode="auto">
            <a:xfrm>
              <a:off x="2823" y="3068"/>
              <a:ext cx="69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>
                  <a:solidFill>
                    <a:srgbClr val="00279F"/>
                  </a:solidFill>
                  <a:latin typeface="Comic Sans MS" panose="030F0702030302020204" pitchFamily="66" charset="0"/>
                </a:rPr>
                <a:t>Bubbles</a:t>
              </a:r>
            </a:p>
          </p:txBody>
        </p:sp>
      </p:grpSp>
      <p:sp>
        <p:nvSpPr>
          <p:cNvPr id="31750" name="Footer Placeholder 2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cmassengale</a:t>
            </a:r>
          </a:p>
        </p:txBody>
      </p:sp>
    </p:spTree>
    <p:extLst>
      <p:ext uri="{BB962C8B-B14F-4D97-AF65-F5344CB8AC3E}">
        <p14:creationId xmlns:p14="http://schemas.microsoft.com/office/powerpoint/2010/main" val="1683888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5867400" cy="762000"/>
          </a:xfrm>
        </p:spPr>
        <p:txBody>
          <a:bodyPr/>
          <a:lstStyle/>
          <a:p>
            <a:r>
              <a:rPr lang="en-US" altLang="en-US"/>
              <a:t>DNA Replication </a:t>
            </a:r>
          </a:p>
        </p:txBody>
      </p:sp>
      <p:sp>
        <p:nvSpPr>
          <p:cNvPr id="399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8077200" cy="762000"/>
          </a:xfrm>
        </p:spPr>
        <p:txBody>
          <a:bodyPr/>
          <a:lstStyle/>
          <a:p>
            <a:r>
              <a:rPr lang="en-US" altLang="en-US" sz="2200"/>
              <a:t>Large team of enzymes coordinates replication</a:t>
            </a:r>
          </a:p>
        </p:txBody>
      </p:sp>
      <p:pic>
        <p:nvPicPr>
          <p:cNvPr id="399364" name="Picture 4" descr="16-10-OriginsOfReplicat-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0" b="3850"/>
          <a:stretch>
            <a:fillRect/>
          </a:stretch>
        </p:blipFill>
        <p:spPr bwMode="auto">
          <a:xfrm>
            <a:off x="914400" y="1905000"/>
            <a:ext cx="7115175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5880" y="638230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bealbio.wikispaces.com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72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72" name="Rectangle 16"/>
          <p:cNvSpPr>
            <a:spLocks noChangeArrowheads="1"/>
          </p:cNvSpPr>
          <p:nvPr/>
        </p:nvSpPr>
        <p:spPr bwMode="auto">
          <a:xfrm>
            <a:off x="0" y="6205538"/>
            <a:ext cx="1639888" cy="6397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3471" name="AutoShape 15"/>
          <p:cNvSpPr>
            <a:spLocks noChangeArrowheads="1"/>
          </p:cNvSpPr>
          <p:nvPr/>
        </p:nvSpPr>
        <p:spPr bwMode="auto">
          <a:xfrm>
            <a:off x="1325563" y="4981575"/>
            <a:ext cx="2514600" cy="1600200"/>
          </a:xfrm>
          <a:custGeom>
            <a:avLst/>
            <a:gdLst>
              <a:gd name="G0" fmla="+- 8250 0 0"/>
              <a:gd name="G1" fmla="+- 21600 0 8250"/>
              <a:gd name="G2" fmla="+- 21600 0 825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250" y="10800"/>
                </a:moveTo>
                <a:cubicBezTo>
                  <a:pt x="8250" y="12208"/>
                  <a:pt x="9392" y="13350"/>
                  <a:pt x="10800" y="13350"/>
                </a:cubicBezTo>
                <a:cubicBezTo>
                  <a:pt x="12208" y="13350"/>
                  <a:pt x="13350" y="12208"/>
                  <a:pt x="13350" y="10800"/>
                </a:cubicBezTo>
                <a:cubicBezTo>
                  <a:pt x="13350" y="9392"/>
                  <a:pt x="12208" y="8250"/>
                  <a:pt x="10800" y="8250"/>
                </a:cubicBezTo>
                <a:cubicBezTo>
                  <a:pt x="9392" y="8250"/>
                  <a:pt x="8250" y="9392"/>
                  <a:pt x="8250" y="1080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F116A"/>
                </a:solidFill>
              </a:rPr>
              <a:t>DNA</a:t>
            </a:r>
          </a:p>
          <a:p>
            <a:r>
              <a:rPr lang="en-US" altLang="en-US" b="1">
                <a:solidFill>
                  <a:srgbClr val="0F116A"/>
                </a:solidFill>
              </a:rPr>
              <a:t>Polymerase III</a:t>
            </a:r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0" y="347662"/>
            <a:ext cx="5562600" cy="762000"/>
          </a:xfrm>
        </p:spPr>
        <p:txBody>
          <a:bodyPr/>
          <a:lstStyle/>
          <a:p>
            <a:r>
              <a:rPr lang="en-US" altLang="en-US"/>
              <a:t>Replication: 2nd step</a:t>
            </a:r>
          </a:p>
        </p:txBody>
      </p:sp>
      <p:pic>
        <p:nvPicPr>
          <p:cNvPr id="403460" name="Picture 4" descr="DNA Replication for PPT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4500"/>
            <a:ext cx="215265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3461" name="Picture 5" descr="base1PP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0" y="5934075"/>
            <a:ext cx="1984375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3462" name="Picture 6" descr="baseAPP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0" y="4694238"/>
            <a:ext cx="1992313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3463" name="Picture 7" descr="baseCPP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0" y="3387725"/>
            <a:ext cx="214312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3464" name="Picture 8" descr="baseTPP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0" y="2171700"/>
            <a:ext cx="2160588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3469" name="Rectangle 1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52925" y="1371600"/>
            <a:ext cx="47910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lr>
                <a:srgbClr val="0F116A"/>
              </a:buClr>
              <a:buSzPct val="120000"/>
              <a:buFont typeface="Wingdings" panose="05000000000000000000" pitchFamily="2" charset="2"/>
              <a:buChar char="§"/>
              <a:defRPr sz="3000" b="1">
                <a:solidFill>
                  <a:srgbClr val="0F116A"/>
                </a:solidFill>
                <a:latin typeface="Arial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u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85850" indent="-228600" algn="l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§"/>
              <a:defRPr sz="2400" b="1">
                <a:solidFill>
                  <a:srgbClr val="0F116A"/>
                </a:solidFill>
                <a:latin typeface="Arial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buChar char="w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Build daughter DNA strand</a:t>
            </a:r>
          </a:p>
          <a:p>
            <a:pPr lvl="1" eaLnBrk="1" hangingPunct="1"/>
            <a:r>
              <a:rPr lang="en-US" altLang="en-US" dirty="0"/>
              <a:t>add new complementary bases</a:t>
            </a:r>
          </a:p>
          <a:p>
            <a:pPr lvl="1" eaLnBrk="1" hangingPunct="1"/>
            <a:r>
              <a:rPr lang="en-US" altLang="en-US" dirty="0"/>
              <a:t>DNA polymerase enzyme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410200" y="6035675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bealbio.wikispaces.com</a:t>
            </a:r>
          </a:p>
        </p:txBody>
      </p:sp>
    </p:spTree>
    <p:extLst>
      <p:ext uri="{BB962C8B-B14F-4D97-AF65-F5344CB8AC3E}">
        <p14:creationId xmlns:p14="http://schemas.microsoft.com/office/powerpoint/2010/main" val="113537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3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3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3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3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3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3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3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3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o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3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3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3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3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3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3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3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3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71" grpId="0" animBg="1" autoUpdateAnimBg="0"/>
      <p:bldP spid="40346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ChangeArrowheads="1"/>
          </p:cNvSpPr>
          <p:nvPr/>
        </p:nvSpPr>
        <p:spPr bwMode="auto">
          <a:xfrm>
            <a:off x="76200" y="6400800"/>
            <a:ext cx="89154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7555" name="Picture 3" descr="baseTT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3798888"/>
            <a:ext cx="2143125" cy="296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7556" name="Picture 4" descr="baseCT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814763"/>
            <a:ext cx="2133600" cy="296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7557" name="Rectangle 5"/>
          <p:cNvSpPr>
            <a:spLocks noGrp="1" noChangeArrowheads="1"/>
          </p:cNvSpPr>
          <p:nvPr>
            <p:ph type="title"/>
          </p:nvPr>
        </p:nvSpPr>
        <p:spPr>
          <a:xfrm>
            <a:off x="1636460" y="182880"/>
            <a:ext cx="5937755" cy="883920"/>
          </a:xfrm>
        </p:spPr>
        <p:txBody>
          <a:bodyPr/>
          <a:lstStyle/>
          <a:p>
            <a:r>
              <a:rPr lang="en-US" altLang="en-US" dirty="0"/>
              <a:t>Energy of Replication</a:t>
            </a:r>
          </a:p>
        </p:txBody>
      </p:sp>
      <p:sp>
        <p:nvSpPr>
          <p:cNvPr id="407558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8153400" cy="2460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600" dirty="0"/>
              <a:t>The nucleotides arrive as </a:t>
            </a:r>
            <a:r>
              <a:rPr lang="en-US" altLang="en-US" sz="2600" u="sng" dirty="0">
                <a:solidFill>
                  <a:srgbClr val="CC0000"/>
                </a:solidFill>
              </a:rPr>
              <a:t>nucleosides</a:t>
            </a:r>
            <a:endParaRPr lang="en-US" altLang="en-US" sz="2600" dirty="0"/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DNA bases with </a:t>
            </a:r>
            <a:r>
              <a:rPr lang="en-US" altLang="en-US" sz="2400" dirty="0">
                <a:solidFill>
                  <a:srgbClr val="CC0000"/>
                </a:solidFill>
              </a:rPr>
              <a:t>P</a:t>
            </a:r>
            <a:r>
              <a:rPr lang="en-US" altLang="en-US" sz="2400" dirty="0">
                <a:solidFill>
                  <a:srgbClr val="000000"/>
                </a:solidFill>
              </a:rPr>
              <a:t>–</a:t>
            </a:r>
            <a:r>
              <a:rPr lang="en-US" altLang="en-US" sz="2400" dirty="0">
                <a:solidFill>
                  <a:srgbClr val="CC0000"/>
                </a:solidFill>
              </a:rPr>
              <a:t>P</a:t>
            </a:r>
            <a:r>
              <a:rPr lang="en-US" altLang="en-US" sz="2400" dirty="0">
                <a:solidFill>
                  <a:srgbClr val="000000"/>
                </a:solidFill>
              </a:rPr>
              <a:t>–</a:t>
            </a:r>
            <a:r>
              <a:rPr lang="en-US" altLang="en-US" sz="2400" dirty="0">
                <a:solidFill>
                  <a:srgbClr val="CC0000"/>
                </a:solidFill>
              </a:rPr>
              <a:t>P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P-P-P = energy for bonding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DNA bases arrive with </a:t>
            </a:r>
            <a:r>
              <a:rPr lang="en-US" altLang="en-US" sz="2400" u="sng" dirty="0">
                <a:solidFill>
                  <a:srgbClr val="CC0000"/>
                </a:solidFill>
              </a:rPr>
              <a:t>their own energy</a:t>
            </a:r>
            <a:r>
              <a:rPr lang="en-US" altLang="en-US" sz="2400" dirty="0"/>
              <a:t> source for bonding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bonded by enzyme: </a:t>
            </a:r>
            <a:r>
              <a:rPr lang="en-US" altLang="en-US" sz="2400" u="sng" dirty="0">
                <a:solidFill>
                  <a:srgbClr val="CC0000"/>
                </a:solidFill>
              </a:rPr>
              <a:t>DNA polymerase III</a:t>
            </a:r>
            <a:endParaRPr lang="en-US" altLang="en-US" sz="2400" dirty="0"/>
          </a:p>
        </p:txBody>
      </p:sp>
      <p:pic>
        <p:nvPicPr>
          <p:cNvPr id="407559" name="Picture 7" descr="baseAT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798888"/>
            <a:ext cx="2160588" cy="296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7560" name="Rectangle 8"/>
          <p:cNvSpPr>
            <a:spLocks noChangeArrowheads="1"/>
          </p:cNvSpPr>
          <p:nvPr/>
        </p:nvSpPr>
        <p:spPr bwMode="auto">
          <a:xfrm>
            <a:off x="835025" y="5246688"/>
            <a:ext cx="946150" cy="549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3000" b="1">
                <a:solidFill>
                  <a:srgbClr val="CC0000"/>
                </a:solidFill>
              </a:rPr>
              <a:t>ATP</a:t>
            </a:r>
          </a:p>
        </p:txBody>
      </p:sp>
      <p:pic>
        <p:nvPicPr>
          <p:cNvPr id="407561" name="Picture 9" descr="baseGT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38" y="3798888"/>
            <a:ext cx="2151062" cy="296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7562" name="Rectangle 10"/>
          <p:cNvSpPr>
            <a:spLocks noChangeArrowheads="1"/>
          </p:cNvSpPr>
          <p:nvPr/>
        </p:nvSpPr>
        <p:spPr bwMode="auto">
          <a:xfrm>
            <a:off x="3013075" y="5246688"/>
            <a:ext cx="966788" cy="549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3000" b="1">
                <a:solidFill>
                  <a:srgbClr val="CC0000"/>
                </a:solidFill>
              </a:rPr>
              <a:t>GTP</a:t>
            </a:r>
          </a:p>
        </p:txBody>
      </p:sp>
      <p:sp>
        <p:nvSpPr>
          <p:cNvPr id="407563" name="Rectangle 11"/>
          <p:cNvSpPr>
            <a:spLocks noChangeArrowheads="1"/>
          </p:cNvSpPr>
          <p:nvPr/>
        </p:nvSpPr>
        <p:spPr bwMode="auto">
          <a:xfrm>
            <a:off x="5224463" y="5246688"/>
            <a:ext cx="903287" cy="549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3000" b="1">
                <a:solidFill>
                  <a:srgbClr val="CC0000"/>
                </a:solidFill>
              </a:rPr>
              <a:t>TTP</a:t>
            </a:r>
          </a:p>
        </p:txBody>
      </p:sp>
      <p:sp>
        <p:nvSpPr>
          <p:cNvPr id="407564" name="Rectangle 12"/>
          <p:cNvSpPr>
            <a:spLocks noChangeArrowheads="1"/>
          </p:cNvSpPr>
          <p:nvPr/>
        </p:nvSpPr>
        <p:spPr bwMode="auto">
          <a:xfrm>
            <a:off x="7375525" y="5246688"/>
            <a:ext cx="946150" cy="549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3000" b="1">
                <a:solidFill>
                  <a:srgbClr val="CC0000"/>
                </a:solidFill>
              </a:rPr>
              <a:t>CTP</a:t>
            </a:r>
          </a:p>
        </p:txBody>
      </p:sp>
    </p:spTree>
    <p:extLst>
      <p:ext uri="{BB962C8B-B14F-4D97-AF65-F5344CB8AC3E}">
        <p14:creationId xmlns:p14="http://schemas.microsoft.com/office/powerpoint/2010/main" val="168755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7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7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7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7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7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7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7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7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7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07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07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7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7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7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7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8" grpId="0" build="p" autoUpdateAnimBg="0"/>
      <p:bldP spid="407560" grpId="0" animBg="1" autoUpdateAnimBg="0"/>
      <p:bldP spid="407562" grpId="0" animBg="1" autoUpdateAnimBg="0"/>
      <p:bldP spid="407563" grpId="0" animBg="1" autoUpdateAnimBg="0"/>
      <p:bldP spid="40756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5" name="Rectangle 1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85738" y="1524000"/>
            <a:ext cx="3243262" cy="44196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en-US" sz="2400" dirty="0"/>
              <a:t>C) Adding bases </a:t>
            </a:r>
          </a:p>
          <a:p>
            <a:pPr lvl="1"/>
            <a:r>
              <a:rPr lang="en-US" altLang="en-US" sz="2400" dirty="0"/>
              <a:t>can only add nucleotides to </a:t>
            </a:r>
            <a:br>
              <a:rPr lang="en-US" altLang="en-US" sz="2400" dirty="0"/>
            </a:br>
            <a:r>
              <a:rPr lang="en-US" altLang="en-US" sz="2400" u="sng" dirty="0">
                <a:solidFill>
                  <a:srgbClr val="CC0000"/>
                </a:solidFill>
              </a:rPr>
              <a:t>3</a:t>
            </a:r>
            <a:r>
              <a:rPr lang="en-US" altLang="en-US" sz="2400" u="sng" dirty="0">
                <a:solidFill>
                  <a:srgbClr val="CC0000"/>
                </a:solidFill>
                <a:sym typeface="Symbol" panose="05050102010706020507" pitchFamily="18" charset="2"/>
              </a:rPr>
              <a:t></a:t>
            </a:r>
            <a:r>
              <a:rPr lang="en-US" altLang="en-US" sz="2400" u="sng" dirty="0">
                <a:solidFill>
                  <a:srgbClr val="CC0000"/>
                </a:solidFill>
              </a:rPr>
              <a:t> end</a:t>
            </a:r>
            <a:r>
              <a:rPr lang="en-US" altLang="en-US" sz="2400" dirty="0"/>
              <a:t> of a </a:t>
            </a:r>
            <a:r>
              <a:rPr lang="en-US" altLang="en-US" sz="2400" u="sng" dirty="0"/>
              <a:t>growing</a:t>
            </a:r>
            <a:r>
              <a:rPr lang="en-US" altLang="en-US" sz="2400" dirty="0"/>
              <a:t> DNA strand</a:t>
            </a:r>
          </a:p>
          <a:p>
            <a:pPr marL="1085850" lvl="2"/>
            <a:r>
              <a:rPr lang="en-US" altLang="en-US" sz="2400" dirty="0"/>
              <a:t>need a “starter” nucleotide to </a:t>
            </a:r>
            <a:br>
              <a:rPr lang="en-US" altLang="en-US" sz="2400" dirty="0"/>
            </a:br>
            <a:r>
              <a:rPr lang="en-US" altLang="en-US" sz="2400" dirty="0"/>
              <a:t>bond to</a:t>
            </a:r>
          </a:p>
          <a:p>
            <a:pPr lvl="1"/>
            <a:r>
              <a:rPr lang="en-US" altLang="en-US" sz="2400" dirty="0"/>
              <a:t>strand only grows 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CC0000"/>
                </a:solidFill>
              </a:rPr>
              <a:t>5</a:t>
            </a:r>
            <a:r>
              <a:rPr lang="en-US" altLang="en-US" sz="2400" dirty="0">
                <a:solidFill>
                  <a:srgbClr val="CC0000"/>
                </a:solidFill>
                <a:sym typeface="Symbol" panose="05050102010706020507" pitchFamily="18" charset="2"/>
              </a:rPr>
              <a:t></a:t>
            </a:r>
            <a:r>
              <a:rPr lang="en-US" altLang="en-US" sz="2400" dirty="0">
                <a:solidFill>
                  <a:srgbClr val="CC0000"/>
                </a:solidFill>
              </a:rPr>
              <a:t>3</a:t>
            </a:r>
            <a:r>
              <a:rPr lang="en-US" altLang="en-US" sz="2400" dirty="0">
                <a:solidFill>
                  <a:srgbClr val="CC0000"/>
                </a:solidFill>
                <a:sym typeface="Symbol" panose="05050102010706020507" pitchFamily="18" charset="2"/>
              </a:rPr>
              <a:t></a:t>
            </a:r>
            <a:endParaRPr lang="en-US" altLang="en-US" sz="2400" dirty="0">
              <a:sym typeface="Symbol" panose="05050102010706020507" pitchFamily="18" charset="2"/>
            </a:endParaRPr>
          </a:p>
        </p:txBody>
      </p:sp>
      <p:pic>
        <p:nvPicPr>
          <p:cNvPr id="409602" name="Picture 2" descr="DNA-Replication-templates-c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71488"/>
            <a:ext cx="1992313" cy="6310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03" name="AutoShape 3"/>
          <p:cNvSpPr>
            <a:spLocks noChangeArrowheads="1"/>
          </p:cNvSpPr>
          <p:nvPr/>
        </p:nvSpPr>
        <p:spPr bwMode="auto">
          <a:xfrm>
            <a:off x="4648200" y="4252913"/>
            <a:ext cx="2514600" cy="1600200"/>
          </a:xfrm>
          <a:custGeom>
            <a:avLst/>
            <a:gdLst>
              <a:gd name="G0" fmla="+- 8250 0 0"/>
              <a:gd name="G1" fmla="+- 21600 0 8250"/>
              <a:gd name="G2" fmla="+- 21600 0 825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250" y="10800"/>
                </a:moveTo>
                <a:cubicBezTo>
                  <a:pt x="8250" y="12208"/>
                  <a:pt x="9392" y="13350"/>
                  <a:pt x="10800" y="13350"/>
                </a:cubicBezTo>
                <a:cubicBezTo>
                  <a:pt x="12208" y="13350"/>
                  <a:pt x="13350" y="12208"/>
                  <a:pt x="13350" y="10800"/>
                </a:cubicBezTo>
                <a:cubicBezTo>
                  <a:pt x="13350" y="9392"/>
                  <a:pt x="12208" y="8250"/>
                  <a:pt x="10800" y="8250"/>
                </a:cubicBezTo>
                <a:cubicBezTo>
                  <a:pt x="9392" y="8250"/>
                  <a:pt x="8250" y="9392"/>
                  <a:pt x="8250" y="1080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F116A"/>
                </a:solidFill>
              </a:rPr>
              <a:t>DNA</a:t>
            </a:r>
          </a:p>
          <a:p>
            <a:r>
              <a:rPr lang="en-US" altLang="en-US" b="1">
                <a:solidFill>
                  <a:srgbClr val="0F116A"/>
                </a:solidFill>
              </a:rPr>
              <a:t>Polymerase III</a:t>
            </a:r>
          </a:p>
        </p:txBody>
      </p:sp>
      <p:sp>
        <p:nvSpPr>
          <p:cNvPr id="409604" name="AutoShape 4"/>
          <p:cNvSpPr>
            <a:spLocks noChangeArrowheads="1"/>
          </p:cNvSpPr>
          <p:nvPr/>
        </p:nvSpPr>
        <p:spPr bwMode="auto">
          <a:xfrm>
            <a:off x="4648200" y="685800"/>
            <a:ext cx="2514600" cy="1600200"/>
          </a:xfrm>
          <a:custGeom>
            <a:avLst/>
            <a:gdLst>
              <a:gd name="G0" fmla="+- 8250 0 0"/>
              <a:gd name="G1" fmla="+- 21600 0 8250"/>
              <a:gd name="G2" fmla="+- 21600 0 825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250" y="10800"/>
                </a:moveTo>
                <a:cubicBezTo>
                  <a:pt x="8250" y="12208"/>
                  <a:pt x="9392" y="13350"/>
                  <a:pt x="10800" y="13350"/>
                </a:cubicBezTo>
                <a:cubicBezTo>
                  <a:pt x="12208" y="13350"/>
                  <a:pt x="13350" y="12208"/>
                  <a:pt x="13350" y="10800"/>
                </a:cubicBezTo>
                <a:cubicBezTo>
                  <a:pt x="13350" y="9392"/>
                  <a:pt x="12208" y="8250"/>
                  <a:pt x="10800" y="8250"/>
                </a:cubicBezTo>
                <a:cubicBezTo>
                  <a:pt x="9392" y="8250"/>
                  <a:pt x="8250" y="9392"/>
                  <a:pt x="8250" y="1080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F116A"/>
                </a:solidFill>
              </a:rPr>
              <a:t>DNA</a:t>
            </a:r>
          </a:p>
          <a:p>
            <a:r>
              <a:rPr lang="en-US" altLang="en-US" b="1">
                <a:solidFill>
                  <a:srgbClr val="0F116A"/>
                </a:solidFill>
              </a:rPr>
              <a:t>Polymerase III</a:t>
            </a:r>
          </a:p>
        </p:txBody>
      </p:sp>
      <p:sp>
        <p:nvSpPr>
          <p:cNvPr id="409605" name="AutoShape 5"/>
          <p:cNvSpPr>
            <a:spLocks noChangeArrowheads="1"/>
          </p:cNvSpPr>
          <p:nvPr/>
        </p:nvSpPr>
        <p:spPr bwMode="auto">
          <a:xfrm>
            <a:off x="4648200" y="1927225"/>
            <a:ext cx="2514600" cy="1600200"/>
          </a:xfrm>
          <a:custGeom>
            <a:avLst/>
            <a:gdLst>
              <a:gd name="G0" fmla="+- 8250 0 0"/>
              <a:gd name="G1" fmla="+- 21600 0 8250"/>
              <a:gd name="G2" fmla="+- 21600 0 825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250" y="10800"/>
                </a:moveTo>
                <a:cubicBezTo>
                  <a:pt x="8250" y="12208"/>
                  <a:pt x="9392" y="13350"/>
                  <a:pt x="10800" y="13350"/>
                </a:cubicBezTo>
                <a:cubicBezTo>
                  <a:pt x="12208" y="13350"/>
                  <a:pt x="13350" y="12208"/>
                  <a:pt x="13350" y="10800"/>
                </a:cubicBezTo>
                <a:cubicBezTo>
                  <a:pt x="13350" y="9392"/>
                  <a:pt x="12208" y="8250"/>
                  <a:pt x="10800" y="8250"/>
                </a:cubicBezTo>
                <a:cubicBezTo>
                  <a:pt x="9392" y="8250"/>
                  <a:pt x="8250" y="9392"/>
                  <a:pt x="8250" y="1080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F116A"/>
                </a:solidFill>
              </a:rPr>
              <a:t>DNA</a:t>
            </a:r>
          </a:p>
          <a:p>
            <a:r>
              <a:rPr lang="en-US" altLang="en-US" b="1">
                <a:solidFill>
                  <a:srgbClr val="0F116A"/>
                </a:solidFill>
              </a:rPr>
              <a:t>Polymerase III</a:t>
            </a:r>
          </a:p>
        </p:txBody>
      </p:sp>
      <p:sp>
        <p:nvSpPr>
          <p:cNvPr id="409606" name="AutoShape 6"/>
          <p:cNvSpPr>
            <a:spLocks noChangeArrowheads="1"/>
          </p:cNvSpPr>
          <p:nvPr/>
        </p:nvSpPr>
        <p:spPr bwMode="auto">
          <a:xfrm>
            <a:off x="4648200" y="3125788"/>
            <a:ext cx="2514600" cy="1600200"/>
          </a:xfrm>
          <a:custGeom>
            <a:avLst/>
            <a:gdLst>
              <a:gd name="G0" fmla="+- 8250 0 0"/>
              <a:gd name="G1" fmla="+- 21600 0 8250"/>
              <a:gd name="G2" fmla="+- 21600 0 825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250" y="10800"/>
                </a:moveTo>
                <a:cubicBezTo>
                  <a:pt x="8250" y="12208"/>
                  <a:pt x="9392" y="13350"/>
                  <a:pt x="10800" y="13350"/>
                </a:cubicBezTo>
                <a:cubicBezTo>
                  <a:pt x="12208" y="13350"/>
                  <a:pt x="13350" y="12208"/>
                  <a:pt x="13350" y="10800"/>
                </a:cubicBezTo>
                <a:cubicBezTo>
                  <a:pt x="13350" y="9392"/>
                  <a:pt x="12208" y="8250"/>
                  <a:pt x="10800" y="8250"/>
                </a:cubicBezTo>
                <a:cubicBezTo>
                  <a:pt x="9392" y="8250"/>
                  <a:pt x="8250" y="9392"/>
                  <a:pt x="8250" y="1080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F116A"/>
                </a:solidFill>
              </a:rPr>
              <a:t>DNA</a:t>
            </a:r>
          </a:p>
          <a:p>
            <a:r>
              <a:rPr lang="en-US" altLang="en-US" b="1">
                <a:solidFill>
                  <a:srgbClr val="0F116A"/>
                </a:solidFill>
              </a:rPr>
              <a:t>Polymerase III</a:t>
            </a:r>
          </a:p>
        </p:txBody>
      </p:sp>
      <p:sp>
        <p:nvSpPr>
          <p:cNvPr id="409607" name="AutoShape 7"/>
          <p:cNvSpPr>
            <a:spLocks noChangeArrowheads="1"/>
          </p:cNvSpPr>
          <p:nvPr/>
        </p:nvSpPr>
        <p:spPr bwMode="auto">
          <a:xfrm>
            <a:off x="4419600" y="4495800"/>
            <a:ext cx="1219200" cy="769938"/>
          </a:xfrm>
          <a:prstGeom prst="irregularSeal1">
            <a:avLst/>
          </a:prstGeom>
          <a:solidFill>
            <a:srgbClr val="FFEA18"/>
          </a:solidFill>
          <a:ln w="38100">
            <a:solidFill>
              <a:srgbClr val="FFCC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 b="1">
                <a:solidFill>
                  <a:srgbClr val="CC0000"/>
                </a:solidFill>
              </a:rPr>
              <a:t>energy</a:t>
            </a:r>
            <a:endParaRPr lang="en-US" altLang="en-US" b="1">
              <a:solidFill>
                <a:srgbClr val="CC0000"/>
              </a:solidFill>
            </a:endParaRPr>
          </a:p>
        </p:txBody>
      </p:sp>
      <p:pic>
        <p:nvPicPr>
          <p:cNvPr id="409608" name="Picture 8" descr="PPi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191000"/>
            <a:ext cx="67627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09" name="AutoShape 9"/>
          <p:cNvSpPr>
            <a:spLocks noChangeArrowheads="1"/>
          </p:cNvSpPr>
          <p:nvPr/>
        </p:nvSpPr>
        <p:spPr bwMode="auto">
          <a:xfrm>
            <a:off x="4419600" y="3200400"/>
            <a:ext cx="1219200" cy="769938"/>
          </a:xfrm>
          <a:prstGeom prst="irregularSeal1">
            <a:avLst/>
          </a:prstGeom>
          <a:solidFill>
            <a:srgbClr val="FFEA18"/>
          </a:solidFill>
          <a:ln w="38100">
            <a:solidFill>
              <a:srgbClr val="FFCC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 b="1">
                <a:solidFill>
                  <a:srgbClr val="CC0000"/>
                </a:solidFill>
              </a:rPr>
              <a:t>energy</a:t>
            </a:r>
            <a:endParaRPr lang="en-US" altLang="en-US" b="1">
              <a:solidFill>
                <a:srgbClr val="CC0000"/>
              </a:solidFill>
            </a:endParaRPr>
          </a:p>
        </p:txBody>
      </p:sp>
      <p:pic>
        <p:nvPicPr>
          <p:cNvPr id="409610" name="Picture 10" descr="PPi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95600"/>
            <a:ext cx="67627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11" name="AutoShape 11"/>
          <p:cNvSpPr>
            <a:spLocks noChangeArrowheads="1"/>
          </p:cNvSpPr>
          <p:nvPr/>
        </p:nvSpPr>
        <p:spPr bwMode="auto">
          <a:xfrm>
            <a:off x="4419600" y="1981200"/>
            <a:ext cx="1219200" cy="769938"/>
          </a:xfrm>
          <a:prstGeom prst="irregularSeal1">
            <a:avLst/>
          </a:prstGeom>
          <a:solidFill>
            <a:srgbClr val="FFEA18"/>
          </a:solidFill>
          <a:ln w="38100">
            <a:solidFill>
              <a:srgbClr val="FFCC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 b="1">
                <a:solidFill>
                  <a:srgbClr val="CC0000"/>
                </a:solidFill>
              </a:rPr>
              <a:t>energy</a:t>
            </a:r>
            <a:endParaRPr lang="en-US" altLang="en-US" b="1">
              <a:solidFill>
                <a:srgbClr val="CC0000"/>
              </a:solidFill>
            </a:endParaRPr>
          </a:p>
        </p:txBody>
      </p:sp>
      <p:pic>
        <p:nvPicPr>
          <p:cNvPr id="409612" name="Picture 12" descr="PPi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676400"/>
            <a:ext cx="67627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613" name="Picture 13" descr="baseGMP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-26988"/>
            <a:ext cx="1974850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4" name="Rectangle 14"/>
          <p:cNvSpPr>
            <a:spLocks noGrp="1" noChangeArrowheads="1"/>
          </p:cNvSpPr>
          <p:nvPr>
            <p:ph type="title"/>
          </p:nvPr>
        </p:nvSpPr>
        <p:spPr>
          <a:xfrm>
            <a:off x="73255" y="76707"/>
            <a:ext cx="3497034" cy="1188720"/>
          </a:xfrm>
        </p:spPr>
        <p:txBody>
          <a:bodyPr/>
          <a:lstStyle/>
          <a:p>
            <a:r>
              <a:rPr lang="en-US" altLang="en-US" dirty="0"/>
              <a:t>Replication</a:t>
            </a:r>
          </a:p>
        </p:txBody>
      </p:sp>
      <p:pic>
        <p:nvPicPr>
          <p:cNvPr id="409616" name="Picture 16" descr="baseATP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488" y="-246063"/>
            <a:ext cx="1992312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7" name="AutoShape 17"/>
          <p:cNvSpPr>
            <a:spLocks noChangeArrowheads="1"/>
          </p:cNvSpPr>
          <p:nvPr/>
        </p:nvSpPr>
        <p:spPr bwMode="auto">
          <a:xfrm>
            <a:off x="4419600" y="685800"/>
            <a:ext cx="1219200" cy="769938"/>
          </a:xfrm>
          <a:prstGeom prst="irregularSeal1">
            <a:avLst/>
          </a:prstGeom>
          <a:solidFill>
            <a:srgbClr val="FFEA18"/>
          </a:solidFill>
          <a:ln w="38100">
            <a:solidFill>
              <a:srgbClr val="FFCC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 b="1">
                <a:solidFill>
                  <a:srgbClr val="CC0000"/>
                </a:solidFill>
              </a:rPr>
              <a:t>energy</a:t>
            </a:r>
            <a:endParaRPr lang="en-US" altLang="en-US" b="1">
              <a:solidFill>
                <a:srgbClr val="CC0000"/>
              </a:solidFill>
            </a:endParaRPr>
          </a:p>
        </p:txBody>
      </p:sp>
      <p:pic>
        <p:nvPicPr>
          <p:cNvPr id="409618" name="Picture 18" descr="PPi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1000"/>
            <a:ext cx="67627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619" name="Picture 19" descr="baseAMP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922338"/>
            <a:ext cx="1992312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0" name="Picture 20" descr="baseGTP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013" y="1014413"/>
            <a:ext cx="197485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1" name="Picture 21" descr="baseGMP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2174875"/>
            <a:ext cx="198437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2" name="Picture 22" descr="baseTTP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2247900"/>
            <a:ext cx="1965325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3" name="Picture 23" descr="baseTMP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3408363"/>
            <a:ext cx="1974850" cy="156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4" name="Picture 24" descr="baseCTP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3481388"/>
            <a:ext cx="1955800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5" name="Picture 25" descr="baseCMP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4643438"/>
            <a:ext cx="1965325" cy="156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26" name="Oval 26"/>
          <p:cNvSpPr>
            <a:spLocks noChangeArrowheads="1"/>
          </p:cNvSpPr>
          <p:nvPr/>
        </p:nvSpPr>
        <p:spPr bwMode="auto">
          <a:xfrm>
            <a:off x="4953000" y="5943600"/>
            <a:ext cx="304800" cy="304800"/>
          </a:xfrm>
          <a:prstGeom prst="ellipse">
            <a:avLst/>
          </a:prstGeom>
          <a:solidFill>
            <a:srgbClr val="0F116A"/>
          </a:solidFill>
          <a:ln w="9525">
            <a:solidFill>
              <a:srgbClr val="0F116A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000" b="1">
                <a:solidFill>
                  <a:schemeClr val="bg1"/>
                </a:solidFill>
              </a:rPr>
              <a:t>3</a:t>
            </a:r>
            <a:r>
              <a:rPr lang="en-US" altLang="en-US" sz="2000" b="1">
                <a:solidFill>
                  <a:schemeClr val="bg1"/>
                </a:solidFill>
                <a:sym typeface="Symbol" panose="05050102010706020507" pitchFamily="18" charset="2"/>
              </a:rPr>
              <a:t></a:t>
            </a:r>
          </a:p>
        </p:txBody>
      </p:sp>
      <p:sp>
        <p:nvSpPr>
          <p:cNvPr id="409627" name="Oval 27"/>
          <p:cNvSpPr>
            <a:spLocks noChangeArrowheads="1"/>
          </p:cNvSpPr>
          <p:nvPr/>
        </p:nvSpPr>
        <p:spPr bwMode="auto">
          <a:xfrm>
            <a:off x="8763000" y="381000"/>
            <a:ext cx="304800" cy="304800"/>
          </a:xfrm>
          <a:prstGeom prst="ellipse">
            <a:avLst/>
          </a:prstGeom>
          <a:solidFill>
            <a:srgbClr val="0F116A"/>
          </a:solidFill>
          <a:ln w="9525">
            <a:solidFill>
              <a:srgbClr val="0F116A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000" b="1">
                <a:solidFill>
                  <a:schemeClr val="bg1"/>
                </a:solidFill>
              </a:rPr>
              <a:t>3</a:t>
            </a:r>
            <a:r>
              <a:rPr lang="en-US" altLang="en-US" sz="2000" b="1">
                <a:solidFill>
                  <a:schemeClr val="bg1"/>
                </a:solidFill>
                <a:sym typeface="Symbol" panose="05050102010706020507" pitchFamily="18" charset="2"/>
              </a:rPr>
              <a:t></a:t>
            </a:r>
          </a:p>
        </p:txBody>
      </p:sp>
      <p:sp>
        <p:nvSpPr>
          <p:cNvPr id="409628" name="Oval 28"/>
          <p:cNvSpPr>
            <a:spLocks noChangeArrowheads="1"/>
          </p:cNvSpPr>
          <p:nvPr/>
        </p:nvSpPr>
        <p:spPr bwMode="auto">
          <a:xfrm>
            <a:off x="8763000" y="5943600"/>
            <a:ext cx="304800" cy="304800"/>
          </a:xfrm>
          <a:prstGeom prst="ellipse">
            <a:avLst/>
          </a:prstGeom>
          <a:solidFill>
            <a:srgbClr val="0F116A"/>
          </a:solidFill>
          <a:ln w="9525">
            <a:solidFill>
              <a:srgbClr val="0F116A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000" b="1">
                <a:solidFill>
                  <a:schemeClr val="bg1"/>
                </a:solidFill>
              </a:rPr>
              <a:t>5</a:t>
            </a:r>
            <a:r>
              <a:rPr lang="en-US" altLang="en-US" sz="2000" b="1">
                <a:solidFill>
                  <a:schemeClr val="bg1"/>
                </a:solidFill>
                <a:sym typeface="Symbol" panose="05050102010706020507" pitchFamily="18" charset="2"/>
              </a:rPr>
              <a:t></a:t>
            </a:r>
          </a:p>
        </p:txBody>
      </p:sp>
      <p:sp>
        <p:nvSpPr>
          <p:cNvPr id="409632" name="Oval 32"/>
          <p:cNvSpPr>
            <a:spLocks noChangeArrowheads="1"/>
          </p:cNvSpPr>
          <p:nvPr/>
        </p:nvSpPr>
        <p:spPr bwMode="auto">
          <a:xfrm>
            <a:off x="4953000" y="403225"/>
            <a:ext cx="304800" cy="304800"/>
          </a:xfrm>
          <a:prstGeom prst="ellipse">
            <a:avLst/>
          </a:prstGeom>
          <a:solidFill>
            <a:srgbClr val="0F116A"/>
          </a:solidFill>
          <a:ln w="9525">
            <a:solidFill>
              <a:srgbClr val="0F116A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000" b="1">
                <a:solidFill>
                  <a:schemeClr val="bg1"/>
                </a:solidFill>
              </a:rPr>
              <a:t>5</a:t>
            </a:r>
            <a:r>
              <a:rPr lang="en-US" altLang="en-US" sz="2000" b="1">
                <a:solidFill>
                  <a:schemeClr val="bg1"/>
                </a:solidFill>
                <a:sym typeface="Symbol" panose="05050102010706020507" pitchFamily="18" charset="2"/>
              </a:rPr>
              <a:t>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2072" y="6248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bealbio.wikispaces.com</a:t>
            </a:r>
          </a:p>
        </p:txBody>
      </p:sp>
    </p:spTree>
    <p:extLst>
      <p:ext uri="{BB962C8B-B14F-4D97-AF65-F5344CB8AC3E}">
        <p14:creationId xmlns:p14="http://schemas.microsoft.com/office/powerpoint/2010/main" val="194656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96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0" dur="500"/>
                                        <p:tgtEl>
                                          <p:spTgt spid="409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96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o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9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9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96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96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09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09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09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096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409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0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3" dur="500"/>
                                        <p:tgtEl>
                                          <p:spTgt spid="409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096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o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09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9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09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96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96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09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09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09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096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7" dur="500"/>
                                        <p:tgtEl>
                                          <p:spTgt spid="409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0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6" dur="500"/>
                                        <p:tgtEl>
                                          <p:spTgt spid="409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4096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o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09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09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09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09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09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409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409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409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096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ibro Up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0" dur="500"/>
                                        <p:tgtEl>
                                          <p:spTgt spid="409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40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9" dur="500"/>
                                        <p:tgtEl>
                                          <p:spTgt spid="409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4096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o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0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09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09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409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4096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8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409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409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409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409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409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4096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encil Che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09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encil Che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15" grpId="0" build="p" autoUpdateAnimBg="0"/>
      <p:bldP spid="409603" grpId="0" animBg="1" autoUpdateAnimBg="0"/>
      <p:bldP spid="409603" grpId="1" animBg="1" autoUpdateAnimBg="0"/>
      <p:bldP spid="409604" grpId="0" animBg="1" autoUpdateAnimBg="0"/>
      <p:bldP spid="409604" grpId="1" animBg="1" autoUpdateAnimBg="0"/>
      <p:bldP spid="409605" grpId="0" animBg="1" autoUpdateAnimBg="0"/>
      <p:bldP spid="409605" grpId="1" animBg="1" autoUpdateAnimBg="0"/>
      <p:bldP spid="409606" grpId="0" animBg="1" autoUpdateAnimBg="0"/>
      <p:bldP spid="409606" grpId="1" animBg="1" autoUpdateAnimBg="0"/>
      <p:bldP spid="409607" grpId="0" animBg="1" autoUpdateAnimBg="0"/>
      <p:bldP spid="409607" grpId="1" animBg="1" autoUpdateAnimBg="0"/>
      <p:bldP spid="409609" grpId="0" animBg="1" autoUpdateAnimBg="0"/>
      <p:bldP spid="409609" grpId="1" animBg="1" autoUpdateAnimBg="0"/>
      <p:bldP spid="409611" grpId="0" animBg="1" autoUpdateAnimBg="0"/>
      <p:bldP spid="409611" grpId="1" animBg="1" autoUpdateAnimBg="0"/>
      <p:bldP spid="409617" grpId="0" animBg="1" autoUpdateAnimBg="0"/>
      <p:bldP spid="409617" grpId="1" animBg="1" autoUpdateAnimBg="0"/>
      <p:bldP spid="409626" grpId="0" animBg="1" autoUpdateAnimBg="0"/>
      <p:bldP spid="409632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97145" y="407896"/>
            <a:ext cx="7467600" cy="10668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E)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Semidiscontinuous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Synthesis of the New DNA Strands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6934200" cy="44196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Leading Strand</a:t>
            </a:r>
            <a:r>
              <a:rPr lang="en-US" sz="2400" b="1" dirty="0"/>
              <a:t> is synthesized as a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single strand </a:t>
            </a:r>
            <a:r>
              <a:rPr lang="en-US" sz="2400" b="1" dirty="0"/>
              <a:t>from the </a:t>
            </a:r>
            <a:r>
              <a:rPr lang="en-US" sz="2400" b="1" dirty="0">
                <a:solidFill>
                  <a:srgbClr val="000066"/>
                </a:solidFill>
              </a:rPr>
              <a:t>point of origin toward the opening replication fork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2913" y="4252913"/>
            <a:ext cx="8283575" cy="2020887"/>
            <a:chOff x="279" y="2679"/>
            <a:chExt cx="5218" cy="1273"/>
          </a:xfrm>
        </p:grpSpPr>
        <p:sp>
          <p:nvSpPr>
            <p:cNvPr id="39943" name="Line 5"/>
            <p:cNvSpPr>
              <a:spLocks noChangeShapeType="1"/>
            </p:cNvSpPr>
            <p:nvPr/>
          </p:nvSpPr>
          <p:spPr bwMode="auto">
            <a:xfrm flipH="1">
              <a:off x="512" y="2832"/>
              <a:ext cx="468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4" name="Line 6"/>
            <p:cNvSpPr>
              <a:spLocks noChangeShapeType="1"/>
            </p:cNvSpPr>
            <p:nvPr/>
          </p:nvSpPr>
          <p:spPr bwMode="auto">
            <a:xfrm flipV="1">
              <a:off x="624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5" name="Line 7"/>
            <p:cNvSpPr>
              <a:spLocks noChangeShapeType="1"/>
            </p:cNvSpPr>
            <p:nvPr/>
          </p:nvSpPr>
          <p:spPr bwMode="auto">
            <a:xfrm flipV="1">
              <a:off x="960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6" name="Line 8"/>
            <p:cNvSpPr>
              <a:spLocks noChangeShapeType="1"/>
            </p:cNvSpPr>
            <p:nvPr/>
          </p:nvSpPr>
          <p:spPr bwMode="auto">
            <a:xfrm flipV="1">
              <a:off x="1296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7" name="Line 9"/>
            <p:cNvSpPr>
              <a:spLocks noChangeShapeType="1"/>
            </p:cNvSpPr>
            <p:nvPr/>
          </p:nvSpPr>
          <p:spPr bwMode="auto">
            <a:xfrm flipV="1">
              <a:off x="1632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8" name="Line 10"/>
            <p:cNvSpPr>
              <a:spLocks noChangeShapeType="1"/>
            </p:cNvSpPr>
            <p:nvPr/>
          </p:nvSpPr>
          <p:spPr bwMode="auto">
            <a:xfrm flipV="1">
              <a:off x="1968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9" name="Line 11"/>
            <p:cNvSpPr>
              <a:spLocks noChangeShapeType="1"/>
            </p:cNvSpPr>
            <p:nvPr/>
          </p:nvSpPr>
          <p:spPr bwMode="auto">
            <a:xfrm flipV="1">
              <a:off x="2304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0" name="Line 12"/>
            <p:cNvSpPr>
              <a:spLocks noChangeShapeType="1"/>
            </p:cNvSpPr>
            <p:nvPr/>
          </p:nvSpPr>
          <p:spPr bwMode="auto">
            <a:xfrm flipV="1">
              <a:off x="2640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1" name="Line 13"/>
            <p:cNvSpPr>
              <a:spLocks noChangeShapeType="1"/>
            </p:cNvSpPr>
            <p:nvPr/>
          </p:nvSpPr>
          <p:spPr bwMode="auto">
            <a:xfrm flipV="1">
              <a:off x="3024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2" name="Line 14"/>
            <p:cNvSpPr>
              <a:spLocks noChangeShapeType="1"/>
            </p:cNvSpPr>
            <p:nvPr/>
          </p:nvSpPr>
          <p:spPr bwMode="auto">
            <a:xfrm flipV="1">
              <a:off x="3360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3" name="Line 15"/>
            <p:cNvSpPr>
              <a:spLocks noChangeShapeType="1"/>
            </p:cNvSpPr>
            <p:nvPr/>
          </p:nvSpPr>
          <p:spPr bwMode="auto">
            <a:xfrm flipV="1">
              <a:off x="3696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4" name="Line 16"/>
            <p:cNvSpPr>
              <a:spLocks noChangeShapeType="1"/>
            </p:cNvSpPr>
            <p:nvPr/>
          </p:nvSpPr>
          <p:spPr bwMode="auto">
            <a:xfrm flipV="1">
              <a:off x="4944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5" name="Line 17"/>
            <p:cNvSpPr>
              <a:spLocks noChangeShapeType="1"/>
            </p:cNvSpPr>
            <p:nvPr/>
          </p:nvSpPr>
          <p:spPr bwMode="auto">
            <a:xfrm flipV="1">
              <a:off x="4656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6" name="Line 18"/>
            <p:cNvSpPr>
              <a:spLocks noChangeShapeType="1"/>
            </p:cNvSpPr>
            <p:nvPr/>
          </p:nvSpPr>
          <p:spPr bwMode="auto">
            <a:xfrm flipV="1">
              <a:off x="4320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7" name="Line 19"/>
            <p:cNvSpPr>
              <a:spLocks noChangeShapeType="1"/>
            </p:cNvSpPr>
            <p:nvPr/>
          </p:nvSpPr>
          <p:spPr bwMode="auto">
            <a:xfrm flipV="1">
              <a:off x="3984" y="2816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8" name="Line 20"/>
            <p:cNvSpPr>
              <a:spLocks noChangeShapeType="1"/>
            </p:cNvSpPr>
            <p:nvPr/>
          </p:nvSpPr>
          <p:spPr bwMode="auto">
            <a:xfrm>
              <a:off x="4000" y="3264"/>
              <a:ext cx="1216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9" name="Line 21"/>
            <p:cNvSpPr>
              <a:spLocks noChangeShapeType="1"/>
            </p:cNvSpPr>
            <p:nvPr/>
          </p:nvSpPr>
          <p:spPr bwMode="auto">
            <a:xfrm flipV="1">
              <a:off x="4944" y="3056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0" name="Line 22"/>
            <p:cNvSpPr>
              <a:spLocks noChangeShapeType="1"/>
            </p:cNvSpPr>
            <p:nvPr/>
          </p:nvSpPr>
          <p:spPr bwMode="auto">
            <a:xfrm flipV="1">
              <a:off x="3360" y="3056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1" name="Line 23"/>
            <p:cNvSpPr>
              <a:spLocks noChangeShapeType="1"/>
            </p:cNvSpPr>
            <p:nvPr/>
          </p:nvSpPr>
          <p:spPr bwMode="auto">
            <a:xfrm flipV="1">
              <a:off x="3984" y="3056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2" name="Line 24"/>
            <p:cNvSpPr>
              <a:spLocks noChangeShapeType="1"/>
            </p:cNvSpPr>
            <p:nvPr/>
          </p:nvSpPr>
          <p:spPr bwMode="auto">
            <a:xfrm flipV="1">
              <a:off x="4320" y="3056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3" name="Line 25"/>
            <p:cNvSpPr>
              <a:spLocks noChangeShapeType="1"/>
            </p:cNvSpPr>
            <p:nvPr/>
          </p:nvSpPr>
          <p:spPr bwMode="auto">
            <a:xfrm flipV="1">
              <a:off x="4656" y="3056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4551" y="3284"/>
              <a:ext cx="611" cy="4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20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RNA</a:t>
              </a:r>
            </a:p>
            <a:p>
              <a:pPr eaLnBrk="0" hangingPunct="0">
                <a:defRPr/>
              </a:pPr>
              <a:r>
                <a:rPr lang="en-US" sz="20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Primer</a:t>
              </a:r>
            </a:p>
          </p:txBody>
        </p:sp>
        <p:sp>
          <p:nvSpPr>
            <p:cNvPr id="39965" name="Line 27"/>
            <p:cNvSpPr>
              <a:spLocks noChangeShapeType="1"/>
            </p:cNvSpPr>
            <p:nvPr/>
          </p:nvSpPr>
          <p:spPr bwMode="auto">
            <a:xfrm>
              <a:off x="3232" y="3264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6" name="Line 28"/>
            <p:cNvSpPr>
              <a:spLocks noChangeShapeType="1"/>
            </p:cNvSpPr>
            <p:nvPr/>
          </p:nvSpPr>
          <p:spPr bwMode="auto">
            <a:xfrm flipV="1">
              <a:off x="3696" y="3056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7" name="Line 29"/>
            <p:cNvSpPr>
              <a:spLocks noChangeShapeType="1"/>
            </p:cNvSpPr>
            <p:nvPr/>
          </p:nvSpPr>
          <p:spPr bwMode="auto">
            <a:xfrm>
              <a:off x="3568" y="3264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8" name="Line 30"/>
            <p:cNvSpPr>
              <a:spLocks noChangeShapeType="1"/>
            </p:cNvSpPr>
            <p:nvPr/>
          </p:nvSpPr>
          <p:spPr bwMode="auto">
            <a:xfrm flipV="1">
              <a:off x="3024" y="3056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9" name="Line 31"/>
            <p:cNvSpPr>
              <a:spLocks noChangeShapeType="1"/>
            </p:cNvSpPr>
            <p:nvPr/>
          </p:nvSpPr>
          <p:spPr bwMode="auto">
            <a:xfrm>
              <a:off x="2896" y="3264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0" name="Line 32"/>
            <p:cNvSpPr>
              <a:spLocks noChangeShapeType="1"/>
            </p:cNvSpPr>
            <p:nvPr/>
          </p:nvSpPr>
          <p:spPr bwMode="auto">
            <a:xfrm flipV="1">
              <a:off x="1920" y="3312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1" name="Line 33"/>
            <p:cNvSpPr>
              <a:spLocks noChangeShapeType="1"/>
            </p:cNvSpPr>
            <p:nvPr/>
          </p:nvSpPr>
          <p:spPr bwMode="auto">
            <a:xfrm>
              <a:off x="1744" y="3552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2" name="Line 34"/>
            <p:cNvSpPr>
              <a:spLocks noChangeShapeType="1"/>
            </p:cNvSpPr>
            <p:nvPr/>
          </p:nvSpPr>
          <p:spPr bwMode="auto">
            <a:xfrm flipH="1">
              <a:off x="3872" y="3264"/>
              <a:ext cx="12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Rectangle 35"/>
            <p:cNvSpPr>
              <a:spLocks noChangeArrowheads="1"/>
            </p:cNvSpPr>
            <p:nvPr/>
          </p:nvSpPr>
          <p:spPr bwMode="auto">
            <a:xfrm>
              <a:off x="2391" y="3428"/>
              <a:ext cx="1392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2000" b="1">
                  <a:solidFill>
                    <a:srgbClr val="A5002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DNA Polymerase</a:t>
              </a:r>
            </a:p>
          </p:txBody>
        </p:sp>
        <p:sp>
          <p:nvSpPr>
            <p:cNvPr id="39974" name="Rectangle 36"/>
            <p:cNvSpPr>
              <a:spLocks noChangeArrowheads="1"/>
            </p:cNvSpPr>
            <p:nvPr/>
          </p:nvSpPr>
          <p:spPr bwMode="auto">
            <a:xfrm>
              <a:off x="2416" y="3040"/>
              <a:ext cx="448" cy="3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75" name="Freeform 37"/>
            <p:cNvSpPr>
              <a:spLocks/>
            </p:cNvSpPr>
            <p:nvPr/>
          </p:nvSpPr>
          <p:spPr bwMode="auto">
            <a:xfrm>
              <a:off x="2016" y="3276"/>
              <a:ext cx="337" cy="181"/>
            </a:xfrm>
            <a:custGeom>
              <a:avLst/>
              <a:gdLst>
                <a:gd name="T0" fmla="*/ 0 w 337"/>
                <a:gd name="T1" fmla="*/ 180 h 181"/>
                <a:gd name="T2" fmla="*/ 48 w 337"/>
                <a:gd name="T3" fmla="*/ 168 h 181"/>
                <a:gd name="T4" fmla="*/ 84 w 337"/>
                <a:gd name="T5" fmla="*/ 144 h 181"/>
                <a:gd name="T6" fmla="*/ 120 w 337"/>
                <a:gd name="T7" fmla="*/ 120 h 181"/>
                <a:gd name="T8" fmla="*/ 156 w 337"/>
                <a:gd name="T9" fmla="*/ 96 h 181"/>
                <a:gd name="T10" fmla="*/ 192 w 337"/>
                <a:gd name="T11" fmla="*/ 84 h 181"/>
                <a:gd name="T12" fmla="*/ 228 w 337"/>
                <a:gd name="T13" fmla="*/ 72 h 181"/>
                <a:gd name="T14" fmla="*/ 264 w 337"/>
                <a:gd name="T15" fmla="*/ 48 h 181"/>
                <a:gd name="T16" fmla="*/ 300 w 337"/>
                <a:gd name="T17" fmla="*/ 24 h 181"/>
                <a:gd name="T18" fmla="*/ 336 w 337"/>
                <a:gd name="T19" fmla="*/ 0 h 18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7"/>
                <a:gd name="T31" fmla="*/ 0 h 181"/>
                <a:gd name="T32" fmla="*/ 337 w 337"/>
                <a:gd name="T33" fmla="*/ 181 h 18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7" h="181">
                  <a:moveTo>
                    <a:pt x="0" y="180"/>
                  </a:moveTo>
                  <a:lnTo>
                    <a:pt x="48" y="168"/>
                  </a:lnTo>
                  <a:lnTo>
                    <a:pt x="84" y="144"/>
                  </a:lnTo>
                  <a:lnTo>
                    <a:pt x="120" y="120"/>
                  </a:lnTo>
                  <a:lnTo>
                    <a:pt x="156" y="96"/>
                  </a:lnTo>
                  <a:lnTo>
                    <a:pt x="192" y="84"/>
                  </a:lnTo>
                  <a:lnTo>
                    <a:pt x="228" y="72"/>
                  </a:lnTo>
                  <a:lnTo>
                    <a:pt x="264" y="48"/>
                  </a:lnTo>
                  <a:lnTo>
                    <a:pt x="300" y="24"/>
                  </a:lnTo>
                  <a:lnTo>
                    <a:pt x="336" y="0"/>
                  </a:ln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2" name="Rectangle 38"/>
            <p:cNvSpPr>
              <a:spLocks noChangeArrowheads="1"/>
            </p:cNvSpPr>
            <p:nvPr/>
          </p:nvSpPr>
          <p:spPr bwMode="auto">
            <a:xfrm>
              <a:off x="615" y="3442"/>
              <a:ext cx="92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Nucleotides</a:t>
              </a:r>
            </a:p>
          </p:txBody>
        </p:sp>
        <p:sp>
          <p:nvSpPr>
            <p:cNvPr id="39977" name="Line 39"/>
            <p:cNvSpPr>
              <a:spLocks noChangeShapeType="1"/>
            </p:cNvSpPr>
            <p:nvPr/>
          </p:nvSpPr>
          <p:spPr bwMode="auto">
            <a:xfrm flipH="1">
              <a:off x="1136" y="2688"/>
              <a:ext cx="305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8" name="Line 40"/>
            <p:cNvSpPr>
              <a:spLocks noChangeShapeType="1"/>
            </p:cNvSpPr>
            <p:nvPr/>
          </p:nvSpPr>
          <p:spPr bwMode="auto">
            <a:xfrm flipV="1">
              <a:off x="1488" y="3728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9" name="Line 41"/>
            <p:cNvSpPr>
              <a:spLocks noChangeShapeType="1"/>
            </p:cNvSpPr>
            <p:nvPr/>
          </p:nvSpPr>
          <p:spPr bwMode="auto">
            <a:xfrm>
              <a:off x="1360" y="393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0" name="Line 42"/>
            <p:cNvSpPr>
              <a:spLocks noChangeShapeType="1"/>
            </p:cNvSpPr>
            <p:nvPr/>
          </p:nvSpPr>
          <p:spPr bwMode="auto">
            <a:xfrm flipV="1">
              <a:off x="912" y="3728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1" name="Line 43"/>
            <p:cNvSpPr>
              <a:spLocks noChangeShapeType="1"/>
            </p:cNvSpPr>
            <p:nvPr/>
          </p:nvSpPr>
          <p:spPr bwMode="auto">
            <a:xfrm>
              <a:off x="784" y="393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2" name="Line 44"/>
            <p:cNvSpPr>
              <a:spLocks noChangeShapeType="1"/>
            </p:cNvSpPr>
            <p:nvPr/>
          </p:nvSpPr>
          <p:spPr bwMode="auto">
            <a:xfrm flipV="1">
              <a:off x="2640" y="3072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3" name="Line 45"/>
            <p:cNvSpPr>
              <a:spLocks noChangeShapeType="1"/>
            </p:cNvSpPr>
            <p:nvPr/>
          </p:nvSpPr>
          <p:spPr bwMode="auto">
            <a:xfrm>
              <a:off x="2512" y="3312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4" name="Rectangle 46"/>
            <p:cNvSpPr>
              <a:spLocks noChangeArrowheads="1"/>
            </p:cNvSpPr>
            <p:nvPr/>
          </p:nvSpPr>
          <p:spPr bwMode="auto">
            <a:xfrm>
              <a:off x="5175" y="2679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39985" name="Rectangle 47"/>
            <p:cNvSpPr>
              <a:spLocks noChangeArrowheads="1"/>
            </p:cNvSpPr>
            <p:nvPr/>
          </p:nvSpPr>
          <p:spPr bwMode="auto">
            <a:xfrm>
              <a:off x="279" y="2679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39986" name="Rectangle 48"/>
            <p:cNvSpPr>
              <a:spLocks noChangeArrowheads="1"/>
            </p:cNvSpPr>
            <p:nvPr/>
          </p:nvSpPr>
          <p:spPr bwMode="auto">
            <a:xfrm>
              <a:off x="5223" y="306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</p:grpSp>
      <p:sp>
        <p:nvSpPr>
          <p:cNvPr id="39942" name="Footer Placeholder 51"/>
          <p:cNvSpPr>
            <a:spLocks noGrp="1"/>
          </p:cNvSpPr>
          <p:nvPr>
            <p:ph type="ftr" sz="quarter" idx="11"/>
          </p:nvPr>
        </p:nvSpPr>
        <p:spPr>
          <a:xfrm>
            <a:off x="1056737" y="6465887"/>
            <a:ext cx="4556664" cy="3200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cmassengale</a:t>
            </a:r>
          </a:p>
        </p:txBody>
      </p:sp>
    </p:spTree>
    <p:extLst>
      <p:ext uri="{BB962C8B-B14F-4D97-AF65-F5344CB8AC3E}">
        <p14:creationId xmlns:p14="http://schemas.microsoft.com/office/powerpoint/2010/main" val="1071087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lIns="90488" tIns="44450" rIns="90488" bIns="44450"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Synthesis of the New DNA Strands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00200"/>
            <a:ext cx="7391400" cy="41148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Lagging Strand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is </a:t>
            </a:r>
            <a:r>
              <a:rPr lang="en-US" sz="2400" b="1" dirty="0">
                <a:solidFill>
                  <a:schemeClr val="tx2"/>
                </a:solidFill>
              </a:rPr>
              <a:t>synthesized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discontinuously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A50021"/>
                </a:solidFill>
              </a:rPr>
              <a:t>against</a:t>
            </a:r>
            <a:r>
              <a:rPr lang="en-US" sz="2400" b="1" dirty="0">
                <a:solidFill>
                  <a:schemeClr val="tx2"/>
                </a:solidFill>
              </a:rPr>
              <a:t> overall direction of replication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chemeClr val="tx2"/>
                </a:solidFill>
              </a:rPr>
              <a:t>This strand is made in </a:t>
            </a:r>
            <a:r>
              <a:rPr lang="en-US" sz="2400" b="1" dirty="0">
                <a:solidFill>
                  <a:srgbClr val="A50021"/>
                </a:solidFill>
              </a:rPr>
              <a:t>MANY short segments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chemeClr val="tx2"/>
                </a:solidFill>
              </a:rPr>
              <a:t>It is replicated </a:t>
            </a:r>
            <a:r>
              <a:rPr lang="en-US" sz="2400" b="1" dirty="0">
                <a:solidFill>
                  <a:srgbClr val="000066"/>
                </a:solidFill>
              </a:rPr>
              <a:t>from the replication fork toward the origin</a:t>
            </a:r>
          </a:p>
          <a:p>
            <a:pPr eaLnBrk="1" hangingPunct="1">
              <a:buFontTx/>
              <a:buNone/>
              <a:defRPr/>
            </a:pPr>
            <a:endParaRPr lang="en-US" sz="2400" b="1" dirty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400" b="1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513" y="4267200"/>
            <a:ext cx="8207375" cy="1311275"/>
            <a:chOff x="183" y="2511"/>
            <a:chExt cx="5170" cy="1007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3312" y="3216"/>
              <a:ext cx="1029" cy="3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20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RNA Primer</a:t>
              </a:r>
            </a:p>
          </p:txBody>
        </p:sp>
        <p:sp>
          <p:nvSpPr>
            <p:cNvPr id="41019" name="Line 6"/>
            <p:cNvSpPr>
              <a:spLocks noChangeShapeType="1"/>
            </p:cNvSpPr>
            <p:nvPr/>
          </p:nvSpPr>
          <p:spPr bwMode="auto">
            <a:xfrm>
              <a:off x="1784" y="3416"/>
              <a:ext cx="224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0" name="Line 7"/>
            <p:cNvSpPr>
              <a:spLocks noChangeShapeType="1"/>
            </p:cNvSpPr>
            <p:nvPr/>
          </p:nvSpPr>
          <p:spPr bwMode="auto">
            <a:xfrm flipH="1">
              <a:off x="416" y="2736"/>
              <a:ext cx="468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1" name="Line 8"/>
            <p:cNvSpPr>
              <a:spLocks noChangeShapeType="1"/>
            </p:cNvSpPr>
            <p:nvPr/>
          </p:nvSpPr>
          <p:spPr bwMode="auto">
            <a:xfrm flipV="1">
              <a:off x="528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2" name="Line 9"/>
            <p:cNvSpPr>
              <a:spLocks noChangeShapeType="1"/>
            </p:cNvSpPr>
            <p:nvPr/>
          </p:nvSpPr>
          <p:spPr bwMode="auto">
            <a:xfrm flipV="1">
              <a:off x="864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3" name="Line 10"/>
            <p:cNvSpPr>
              <a:spLocks noChangeShapeType="1"/>
            </p:cNvSpPr>
            <p:nvPr/>
          </p:nvSpPr>
          <p:spPr bwMode="auto">
            <a:xfrm flipV="1">
              <a:off x="1200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4" name="Line 11"/>
            <p:cNvSpPr>
              <a:spLocks noChangeShapeType="1"/>
            </p:cNvSpPr>
            <p:nvPr/>
          </p:nvSpPr>
          <p:spPr bwMode="auto">
            <a:xfrm flipV="1">
              <a:off x="1536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5" name="Line 12"/>
            <p:cNvSpPr>
              <a:spLocks noChangeShapeType="1"/>
            </p:cNvSpPr>
            <p:nvPr/>
          </p:nvSpPr>
          <p:spPr bwMode="auto">
            <a:xfrm flipV="1">
              <a:off x="1872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6" name="Line 13"/>
            <p:cNvSpPr>
              <a:spLocks noChangeShapeType="1"/>
            </p:cNvSpPr>
            <p:nvPr/>
          </p:nvSpPr>
          <p:spPr bwMode="auto">
            <a:xfrm flipV="1">
              <a:off x="2208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7" name="Line 14"/>
            <p:cNvSpPr>
              <a:spLocks noChangeShapeType="1"/>
            </p:cNvSpPr>
            <p:nvPr/>
          </p:nvSpPr>
          <p:spPr bwMode="auto">
            <a:xfrm flipV="1">
              <a:off x="2592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8" name="Line 15"/>
            <p:cNvSpPr>
              <a:spLocks noChangeShapeType="1"/>
            </p:cNvSpPr>
            <p:nvPr/>
          </p:nvSpPr>
          <p:spPr bwMode="auto">
            <a:xfrm flipV="1">
              <a:off x="2928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9" name="Line 16"/>
            <p:cNvSpPr>
              <a:spLocks noChangeShapeType="1"/>
            </p:cNvSpPr>
            <p:nvPr/>
          </p:nvSpPr>
          <p:spPr bwMode="auto">
            <a:xfrm flipV="1">
              <a:off x="3264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0" name="Line 17"/>
            <p:cNvSpPr>
              <a:spLocks noChangeShapeType="1"/>
            </p:cNvSpPr>
            <p:nvPr/>
          </p:nvSpPr>
          <p:spPr bwMode="auto">
            <a:xfrm flipV="1">
              <a:off x="3600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1" name="Line 18"/>
            <p:cNvSpPr>
              <a:spLocks noChangeShapeType="1"/>
            </p:cNvSpPr>
            <p:nvPr/>
          </p:nvSpPr>
          <p:spPr bwMode="auto">
            <a:xfrm flipV="1">
              <a:off x="4848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2" name="Line 19"/>
            <p:cNvSpPr>
              <a:spLocks noChangeShapeType="1"/>
            </p:cNvSpPr>
            <p:nvPr/>
          </p:nvSpPr>
          <p:spPr bwMode="auto">
            <a:xfrm flipV="1">
              <a:off x="4560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3" name="Line 20"/>
            <p:cNvSpPr>
              <a:spLocks noChangeShapeType="1"/>
            </p:cNvSpPr>
            <p:nvPr/>
          </p:nvSpPr>
          <p:spPr bwMode="auto">
            <a:xfrm flipV="1">
              <a:off x="4224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4" name="Line 21"/>
            <p:cNvSpPr>
              <a:spLocks noChangeShapeType="1"/>
            </p:cNvSpPr>
            <p:nvPr/>
          </p:nvSpPr>
          <p:spPr bwMode="auto">
            <a:xfrm flipV="1">
              <a:off x="3888" y="272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5" name="Line 22"/>
            <p:cNvSpPr>
              <a:spLocks noChangeShapeType="1"/>
            </p:cNvSpPr>
            <p:nvPr/>
          </p:nvSpPr>
          <p:spPr bwMode="auto">
            <a:xfrm flipH="1">
              <a:off x="656" y="2640"/>
              <a:ext cx="305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1" name="Rectangle 23"/>
            <p:cNvSpPr>
              <a:spLocks noChangeArrowheads="1"/>
            </p:cNvSpPr>
            <p:nvPr/>
          </p:nvSpPr>
          <p:spPr bwMode="auto">
            <a:xfrm>
              <a:off x="3831" y="2511"/>
              <a:ext cx="1169" cy="2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Leading Strand</a:t>
              </a:r>
              <a:endParaRPr lang="en-US" sz="1400" b="1">
                <a:solidFill>
                  <a:srgbClr val="009688"/>
                </a:solidFill>
                <a:latin typeface="Comic Sans MS" pitchFamily="66" charset="0"/>
              </a:endParaRPr>
            </a:p>
          </p:txBody>
        </p:sp>
        <p:sp>
          <p:nvSpPr>
            <p:cNvPr id="41037" name="Line 24"/>
            <p:cNvSpPr>
              <a:spLocks noChangeShapeType="1"/>
            </p:cNvSpPr>
            <p:nvPr/>
          </p:nvSpPr>
          <p:spPr bwMode="auto">
            <a:xfrm flipV="1">
              <a:off x="3600" y="296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8" name="Line 25"/>
            <p:cNvSpPr>
              <a:spLocks noChangeShapeType="1"/>
            </p:cNvSpPr>
            <p:nvPr/>
          </p:nvSpPr>
          <p:spPr bwMode="auto">
            <a:xfrm>
              <a:off x="3472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9" name="Line 26"/>
            <p:cNvSpPr>
              <a:spLocks noChangeShapeType="1"/>
            </p:cNvSpPr>
            <p:nvPr/>
          </p:nvSpPr>
          <p:spPr bwMode="auto">
            <a:xfrm flipV="1">
              <a:off x="3264" y="296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0" name="Line 27"/>
            <p:cNvSpPr>
              <a:spLocks noChangeShapeType="1"/>
            </p:cNvSpPr>
            <p:nvPr/>
          </p:nvSpPr>
          <p:spPr bwMode="auto">
            <a:xfrm>
              <a:off x="3136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1" name="Line 28"/>
            <p:cNvSpPr>
              <a:spLocks noChangeShapeType="1"/>
            </p:cNvSpPr>
            <p:nvPr/>
          </p:nvSpPr>
          <p:spPr bwMode="auto">
            <a:xfrm flipV="1">
              <a:off x="4848" y="296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2" name="Line 29"/>
            <p:cNvSpPr>
              <a:spLocks noChangeShapeType="1"/>
            </p:cNvSpPr>
            <p:nvPr/>
          </p:nvSpPr>
          <p:spPr bwMode="auto">
            <a:xfrm>
              <a:off x="4720" y="3168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3" name="Line 30"/>
            <p:cNvSpPr>
              <a:spLocks noChangeShapeType="1"/>
            </p:cNvSpPr>
            <p:nvPr/>
          </p:nvSpPr>
          <p:spPr bwMode="auto">
            <a:xfrm flipV="1">
              <a:off x="4560" y="296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4" name="Line 31"/>
            <p:cNvSpPr>
              <a:spLocks noChangeShapeType="1"/>
            </p:cNvSpPr>
            <p:nvPr/>
          </p:nvSpPr>
          <p:spPr bwMode="auto">
            <a:xfrm>
              <a:off x="4432" y="3168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5" name="Line 32"/>
            <p:cNvSpPr>
              <a:spLocks noChangeShapeType="1"/>
            </p:cNvSpPr>
            <p:nvPr/>
          </p:nvSpPr>
          <p:spPr bwMode="auto">
            <a:xfrm flipV="1">
              <a:off x="2928" y="296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6" name="Line 33"/>
            <p:cNvSpPr>
              <a:spLocks noChangeShapeType="1"/>
            </p:cNvSpPr>
            <p:nvPr/>
          </p:nvSpPr>
          <p:spPr bwMode="auto">
            <a:xfrm>
              <a:off x="2800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7" name="Line 34"/>
            <p:cNvSpPr>
              <a:spLocks noChangeShapeType="1"/>
            </p:cNvSpPr>
            <p:nvPr/>
          </p:nvSpPr>
          <p:spPr bwMode="auto">
            <a:xfrm flipV="1">
              <a:off x="2592" y="296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8" name="Line 35"/>
            <p:cNvSpPr>
              <a:spLocks noChangeShapeType="1"/>
            </p:cNvSpPr>
            <p:nvPr/>
          </p:nvSpPr>
          <p:spPr bwMode="auto">
            <a:xfrm>
              <a:off x="2464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9" name="Line 36"/>
            <p:cNvSpPr>
              <a:spLocks noChangeShapeType="1"/>
            </p:cNvSpPr>
            <p:nvPr/>
          </p:nvSpPr>
          <p:spPr bwMode="auto">
            <a:xfrm flipV="1">
              <a:off x="4224" y="296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0" name="Line 37"/>
            <p:cNvSpPr>
              <a:spLocks noChangeShapeType="1"/>
            </p:cNvSpPr>
            <p:nvPr/>
          </p:nvSpPr>
          <p:spPr bwMode="auto">
            <a:xfrm>
              <a:off x="4096" y="3168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1" name="Line 38"/>
            <p:cNvSpPr>
              <a:spLocks noChangeShapeType="1"/>
            </p:cNvSpPr>
            <p:nvPr/>
          </p:nvSpPr>
          <p:spPr bwMode="auto">
            <a:xfrm flipV="1">
              <a:off x="3888" y="296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2" name="Line 39"/>
            <p:cNvSpPr>
              <a:spLocks noChangeShapeType="1"/>
            </p:cNvSpPr>
            <p:nvPr/>
          </p:nvSpPr>
          <p:spPr bwMode="auto">
            <a:xfrm>
              <a:off x="3760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3" name="Rectangle 40"/>
            <p:cNvSpPr>
              <a:spLocks noChangeArrowheads="1"/>
            </p:cNvSpPr>
            <p:nvPr/>
          </p:nvSpPr>
          <p:spPr bwMode="auto">
            <a:xfrm>
              <a:off x="2032" y="2944"/>
              <a:ext cx="448" cy="3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054" name="Line 41"/>
            <p:cNvSpPr>
              <a:spLocks noChangeShapeType="1"/>
            </p:cNvSpPr>
            <p:nvPr/>
          </p:nvSpPr>
          <p:spPr bwMode="auto">
            <a:xfrm>
              <a:off x="2080" y="321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5" name="Line 42"/>
            <p:cNvSpPr>
              <a:spLocks noChangeShapeType="1"/>
            </p:cNvSpPr>
            <p:nvPr/>
          </p:nvSpPr>
          <p:spPr bwMode="auto">
            <a:xfrm flipV="1">
              <a:off x="2208" y="3008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1" name="Rectangle 43"/>
            <p:cNvSpPr>
              <a:spLocks noChangeArrowheads="1"/>
            </p:cNvSpPr>
            <p:nvPr/>
          </p:nvSpPr>
          <p:spPr bwMode="auto">
            <a:xfrm>
              <a:off x="327" y="3188"/>
              <a:ext cx="1392" cy="3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2000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DNA Polymerase</a:t>
              </a:r>
            </a:p>
          </p:txBody>
        </p:sp>
        <p:sp>
          <p:nvSpPr>
            <p:cNvPr id="41057" name="Freeform 44"/>
            <p:cNvSpPr>
              <a:spLocks/>
            </p:cNvSpPr>
            <p:nvPr/>
          </p:nvSpPr>
          <p:spPr bwMode="auto">
            <a:xfrm>
              <a:off x="4320" y="3252"/>
              <a:ext cx="241" cy="157"/>
            </a:xfrm>
            <a:custGeom>
              <a:avLst/>
              <a:gdLst>
                <a:gd name="T0" fmla="*/ 0 w 241"/>
                <a:gd name="T1" fmla="*/ 156 h 157"/>
                <a:gd name="T2" fmla="*/ 36 w 241"/>
                <a:gd name="T3" fmla="*/ 156 h 157"/>
                <a:gd name="T4" fmla="*/ 72 w 241"/>
                <a:gd name="T5" fmla="*/ 156 h 157"/>
                <a:gd name="T6" fmla="*/ 108 w 241"/>
                <a:gd name="T7" fmla="*/ 156 h 157"/>
                <a:gd name="T8" fmla="*/ 144 w 241"/>
                <a:gd name="T9" fmla="*/ 132 h 157"/>
                <a:gd name="T10" fmla="*/ 168 w 241"/>
                <a:gd name="T11" fmla="*/ 96 h 157"/>
                <a:gd name="T12" fmla="*/ 204 w 241"/>
                <a:gd name="T13" fmla="*/ 72 h 157"/>
                <a:gd name="T14" fmla="*/ 216 w 241"/>
                <a:gd name="T15" fmla="*/ 36 h 157"/>
                <a:gd name="T16" fmla="*/ 240 w 241"/>
                <a:gd name="T17" fmla="*/ 0 h 1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1"/>
                <a:gd name="T28" fmla="*/ 0 h 157"/>
                <a:gd name="T29" fmla="*/ 241 w 241"/>
                <a:gd name="T30" fmla="*/ 157 h 1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1" h="157">
                  <a:moveTo>
                    <a:pt x="0" y="156"/>
                  </a:moveTo>
                  <a:lnTo>
                    <a:pt x="36" y="156"/>
                  </a:lnTo>
                  <a:lnTo>
                    <a:pt x="72" y="156"/>
                  </a:lnTo>
                  <a:lnTo>
                    <a:pt x="108" y="156"/>
                  </a:lnTo>
                  <a:lnTo>
                    <a:pt x="144" y="132"/>
                  </a:lnTo>
                  <a:lnTo>
                    <a:pt x="168" y="96"/>
                  </a:lnTo>
                  <a:lnTo>
                    <a:pt x="204" y="72"/>
                  </a:lnTo>
                  <a:lnTo>
                    <a:pt x="216" y="36"/>
                  </a:lnTo>
                  <a:lnTo>
                    <a:pt x="24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058" name="Line 45"/>
            <p:cNvSpPr>
              <a:spLocks noChangeShapeType="1"/>
            </p:cNvSpPr>
            <p:nvPr/>
          </p:nvSpPr>
          <p:spPr bwMode="auto">
            <a:xfrm flipV="1">
              <a:off x="1784" y="3112"/>
              <a:ext cx="224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9" name="Rectangle 46"/>
            <p:cNvSpPr>
              <a:spLocks noChangeArrowheads="1"/>
            </p:cNvSpPr>
            <p:nvPr/>
          </p:nvSpPr>
          <p:spPr bwMode="auto">
            <a:xfrm>
              <a:off x="183" y="2583"/>
              <a:ext cx="27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1060" name="Rectangle 47"/>
            <p:cNvSpPr>
              <a:spLocks noChangeArrowheads="1"/>
            </p:cNvSpPr>
            <p:nvPr/>
          </p:nvSpPr>
          <p:spPr bwMode="auto">
            <a:xfrm>
              <a:off x="5079" y="3063"/>
              <a:ext cx="27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1061" name="Rectangle 48"/>
            <p:cNvSpPr>
              <a:spLocks noChangeArrowheads="1"/>
            </p:cNvSpPr>
            <p:nvPr/>
          </p:nvSpPr>
          <p:spPr bwMode="auto">
            <a:xfrm>
              <a:off x="5079" y="2583"/>
              <a:ext cx="27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41062" name="Rectangle 49"/>
            <p:cNvSpPr>
              <a:spLocks noChangeArrowheads="1"/>
            </p:cNvSpPr>
            <p:nvPr/>
          </p:nvSpPr>
          <p:spPr bwMode="auto">
            <a:xfrm>
              <a:off x="183" y="3014"/>
              <a:ext cx="27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290513" y="5391150"/>
            <a:ext cx="8283575" cy="1427163"/>
            <a:chOff x="183" y="3396"/>
            <a:chExt cx="5218" cy="899"/>
          </a:xfrm>
        </p:grpSpPr>
        <p:sp>
          <p:nvSpPr>
            <p:cNvPr id="40968" name="Line 51"/>
            <p:cNvSpPr>
              <a:spLocks noChangeShapeType="1"/>
            </p:cNvSpPr>
            <p:nvPr/>
          </p:nvSpPr>
          <p:spPr bwMode="auto">
            <a:xfrm>
              <a:off x="2128" y="3552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9" name="Freeform 52"/>
            <p:cNvSpPr>
              <a:spLocks/>
            </p:cNvSpPr>
            <p:nvPr/>
          </p:nvSpPr>
          <p:spPr bwMode="auto">
            <a:xfrm>
              <a:off x="3024" y="3396"/>
              <a:ext cx="289" cy="109"/>
            </a:xfrm>
            <a:custGeom>
              <a:avLst/>
              <a:gdLst>
                <a:gd name="T0" fmla="*/ 0 w 289"/>
                <a:gd name="T1" fmla="*/ 108 h 109"/>
                <a:gd name="T2" fmla="*/ 12 w 289"/>
                <a:gd name="T3" fmla="*/ 72 h 109"/>
                <a:gd name="T4" fmla="*/ 36 w 289"/>
                <a:gd name="T5" fmla="*/ 36 h 109"/>
                <a:gd name="T6" fmla="*/ 72 w 289"/>
                <a:gd name="T7" fmla="*/ 12 h 109"/>
                <a:gd name="T8" fmla="*/ 108 w 289"/>
                <a:gd name="T9" fmla="*/ 0 h 109"/>
                <a:gd name="T10" fmla="*/ 144 w 289"/>
                <a:gd name="T11" fmla="*/ 0 h 109"/>
                <a:gd name="T12" fmla="*/ 180 w 289"/>
                <a:gd name="T13" fmla="*/ 0 h 109"/>
                <a:gd name="T14" fmla="*/ 216 w 289"/>
                <a:gd name="T15" fmla="*/ 0 h 109"/>
                <a:gd name="T16" fmla="*/ 252 w 289"/>
                <a:gd name="T17" fmla="*/ 0 h 109"/>
                <a:gd name="T18" fmla="*/ 288 w 289"/>
                <a:gd name="T19" fmla="*/ 0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9"/>
                <a:gd name="T31" fmla="*/ 0 h 109"/>
                <a:gd name="T32" fmla="*/ 289 w 289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9" h="109">
                  <a:moveTo>
                    <a:pt x="0" y="108"/>
                  </a:moveTo>
                  <a:lnTo>
                    <a:pt x="12" y="72"/>
                  </a:lnTo>
                  <a:lnTo>
                    <a:pt x="36" y="36"/>
                  </a:lnTo>
                  <a:lnTo>
                    <a:pt x="72" y="12"/>
                  </a:lnTo>
                  <a:lnTo>
                    <a:pt x="108" y="0"/>
                  </a:lnTo>
                  <a:lnTo>
                    <a:pt x="144" y="0"/>
                  </a:lnTo>
                  <a:lnTo>
                    <a:pt x="180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88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0970" name="Line 53"/>
            <p:cNvSpPr>
              <a:spLocks noChangeShapeType="1"/>
            </p:cNvSpPr>
            <p:nvPr/>
          </p:nvSpPr>
          <p:spPr bwMode="auto">
            <a:xfrm>
              <a:off x="4528" y="3552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1" name="Line 54"/>
            <p:cNvSpPr>
              <a:spLocks noChangeShapeType="1"/>
            </p:cNvSpPr>
            <p:nvPr/>
          </p:nvSpPr>
          <p:spPr bwMode="auto">
            <a:xfrm flipV="1">
              <a:off x="576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2" name="Line 55"/>
            <p:cNvSpPr>
              <a:spLocks noChangeShapeType="1"/>
            </p:cNvSpPr>
            <p:nvPr/>
          </p:nvSpPr>
          <p:spPr bwMode="auto">
            <a:xfrm flipV="1">
              <a:off x="912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3" name="Line 56"/>
            <p:cNvSpPr>
              <a:spLocks noChangeShapeType="1"/>
            </p:cNvSpPr>
            <p:nvPr/>
          </p:nvSpPr>
          <p:spPr bwMode="auto">
            <a:xfrm flipV="1">
              <a:off x="1248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4" name="Line 57"/>
            <p:cNvSpPr>
              <a:spLocks noChangeShapeType="1"/>
            </p:cNvSpPr>
            <p:nvPr/>
          </p:nvSpPr>
          <p:spPr bwMode="auto">
            <a:xfrm flipV="1">
              <a:off x="1584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5" name="Line 58"/>
            <p:cNvSpPr>
              <a:spLocks noChangeShapeType="1"/>
            </p:cNvSpPr>
            <p:nvPr/>
          </p:nvSpPr>
          <p:spPr bwMode="auto">
            <a:xfrm flipV="1">
              <a:off x="1920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6" name="Line 59"/>
            <p:cNvSpPr>
              <a:spLocks noChangeShapeType="1"/>
            </p:cNvSpPr>
            <p:nvPr/>
          </p:nvSpPr>
          <p:spPr bwMode="auto">
            <a:xfrm flipV="1">
              <a:off x="2256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7" name="Line 60"/>
            <p:cNvSpPr>
              <a:spLocks noChangeShapeType="1"/>
            </p:cNvSpPr>
            <p:nvPr/>
          </p:nvSpPr>
          <p:spPr bwMode="auto">
            <a:xfrm flipV="1">
              <a:off x="2592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8" name="Line 61"/>
            <p:cNvSpPr>
              <a:spLocks noChangeShapeType="1"/>
            </p:cNvSpPr>
            <p:nvPr/>
          </p:nvSpPr>
          <p:spPr bwMode="auto">
            <a:xfrm flipV="1">
              <a:off x="2928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9" name="Line 62"/>
            <p:cNvSpPr>
              <a:spLocks noChangeShapeType="1"/>
            </p:cNvSpPr>
            <p:nvPr/>
          </p:nvSpPr>
          <p:spPr bwMode="auto">
            <a:xfrm flipV="1">
              <a:off x="3264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0" name="Line 63"/>
            <p:cNvSpPr>
              <a:spLocks noChangeShapeType="1"/>
            </p:cNvSpPr>
            <p:nvPr/>
          </p:nvSpPr>
          <p:spPr bwMode="auto">
            <a:xfrm flipV="1">
              <a:off x="3600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1" name="Line 64"/>
            <p:cNvSpPr>
              <a:spLocks noChangeShapeType="1"/>
            </p:cNvSpPr>
            <p:nvPr/>
          </p:nvSpPr>
          <p:spPr bwMode="auto">
            <a:xfrm flipV="1">
              <a:off x="4944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2" name="Line 65"/>
            <p:cNvSpPr>
              <a:spLocks noChangeShapeType="1"/>
            </p:cNvSpPr>
            <p:nvPr/>
          </p:nvSpPr>
          <p:spPr bwMode="auto">
            <a:xfrm flipV="1">
              <a:off x="4608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3" name="Line 66"/>
            <p:cNvSpPr>
              <a:spLocks noChangeShapeType="1"/>
            </p:cNvSpPr>
            <p:nvPr/>
          </p:nvSpPr>
          <p:spPr bwMode="auto">
            <a:xfrm flipV="1">
              <a:off x="4272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4" name="Line 67"/>
            <p:cNvSpPr>
              <a:spLocks noChangeShapeType="1"/>
            </p:cNvSpPr>
            <p:nvPr/>
          </p:nvSpPr>
          <p:spPr bwMode="auto">
            <a:xfrm flipV="1">
              <a:off x="3936" y="3824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5" name="Line 68"/>
            <p:cNvSpPr>
              <a:spLocks noChangeShapeType="1"/>
            </p:cNvSpPr>
            <p:nvPr/>
          </p:nvSpPr>
          <p:spPr bwMode="auto">
            <a:xfrm flipH="1">
              <a:off x="464" y="4032"/>
              <a:ext cx="468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7" name="Rectangle 69"/>
            <p:cNvSpPr>
              <a:spLocks noChangeArrowheads="1"/>
            </p:cNvSpPr>
            <p:nvPr/>
          </p:nvSpPr>
          <p:spPr bwMode="auto">
            <a:xfrm>
              <a:off x="375" y="4066"/>
              <a:ext cx="115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Lagging Strand</a:t>
              </a:r>
              <a:endParaRPr lang="en-US" sz="1800" b="1">
                <a:solidFill>
                  <a:srgbClr val="009688"/>
                </a:solidFill>
                <a:latin typeface="Comic Sans MS" pitchFamily="66" charset="0"/>
              </a:endParaRPr>
            </a:p>
          </p:txBody>
        </p:sp>
        <p:sp>
          <p:nvSpPr>
            <p:cNvPr id="40987" name="Line 70"/>
            <p:cNvSpPr>
              <a:spLocks noChangeShapeType="1"/>
            </p:cNvSpPr>
            <p:nvPr/>
          </p:nvSpPr>
          <p:spPr bwMode="auto">
            <a:xfrm flipH="1">
              <a:off x="1568" y="4176"/>
              <a:ext cx="305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8" name="Line 71"/>
            <p:cNvSpPr>
              <a:spLocks noChangeShapeType="1"/>
            </p:cNvSpPr>
            <p:nvPr/>
          </p:nvSpPr>
          <p:spPr bwMode="auto">
            <a:xfrm flipV="1">
              <a:off x="576" y="3584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9" name="Line 72"/>
            <p:cNvSpPr>
              <a:spLocks noChangeShapeType="1"/>
            </p:cNvSpPr>
            <p:nvPr/>
          </p:nvSpPr>
          <p:spPr bwMode="auto">
            <a:xfrm>
              <a:off x="448" y="3600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0" name="Line 73"/>
            <p:cNvSpPr>
              <a:spLocks noChangeShapeType="1"/>
            </p:cNvSpPr>
            <p:nvPr/>
          </p:nvSpPr>
          <p:spPr bwMode="auto">
            <a:xfrm flipV="1">
              <a:off x="912" y="3584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1" name="Line 74"/>
            <p:cNvSpPr>
              <a:spLocks noChangeShapeType="1"/>
            </p:cNvSpPr>
            <p:nvPr/>
          </p:nvSpPr>
          <p:spPr bwMode="auto">
            <a:xfrm>
              <a:off x="784" y="3600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2" name="Line 75"/>
            <p:cNvSpPr>
              <a:spLocks noChangeShapeType="1"/>
            </p:cNvSpPr>
            <p:nvPr/>
          </p:nvSpPr>
          <p:spPr bwMode="auto">
            <a:xfrm flipV="1">
              <a:off x="1920" y="3584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3" name="Line 76"/>
            <p:cNvSpPr>
              <a:spLocks noChangeShapeType="1"/>
            </p:cNvSpPr>
            <p:nvPr/>
          </p:nvSpPr>
          <p:spPr bwMode="auto">
            <a:xfrm>
              <a:off x="1792" y="3600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4" name="Line 77"/>
            <p:cNvSpPr>
              <a:spLocks noChangeShapeType="1"/>
            </p:cNvSpPr>
            <p:nvPr/>
          </p:nvSpPr>
          <p:spPr bwMode="auto">
            <a:xfrm flipV="1">
              <a:off x="1584" y="3584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5" name="Line 78"/>
            <p:cNvSpPr>
              <a:spLocks noChangeShapeType="1"/>
            </p:cNvSpPr>
            <p:nvPr/>
          </p:nvSpPr>
          <p:spPr bwMode="auto">
            <a:xfrm>
              <a:off x="1456" y="3600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6" name="Line 79"/>
            <p:cNvSpPr>
              <a:spLocks noChangeShapeType="1"/>
            </p:cNvSpPr>
            <p:nvPr/>
          </p:nvSpPr>
          <p:spPr bwMode="auto">
            <a:xfrm flipV="1">
              <a:off x="1248" y="3584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7" name="Line 80"/>
            <p:cNvSpPr>
              <a:spLocks noChangeShapeType="1"/>
            </p:cNvSpPr>
            <p:nvPr/>
          </p:nvSpPr>
          <p:spPr bwMode="auto">
            <a:xfrm>
              <a:off x="1120" y="3600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8" name="Line 81"/>
            <p:cNvSpPr>
              <a:spLocks noChangeShapeType="1"/>
            </p:cNvSpPr>
            <p:nvPr/>
          </p:nvSpPr>
          <p:spPr bwMode="auto">
            <a:xfrm flipV="1">
              <a:off x="2928" y="3584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9" name="Line 82"/>
            <p:cNvSpPr>
              <a:spLocks noChangeShapeType="1"/>
            </p:cNvSpPr>
            <p:nvPr/>
          </p:nvSpPr>
          <p:spPr bwMode="auto">
            <a:xfrm>
              <a:off x="2800" y="3600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0" name="Line 83"/>
            <p:cNvSpPr>
              <a:spLocks noChangeShapeType="1"/>
            </p:cNvSpPr>
            <p:nvPr/>
          </p:nvSpPr>
          <p:spPr bwMode="auto">
            <a:xfrm flipV="1">
              <a:off x="3264" y="3584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1" name="Line 84"/>
            <p:cNvSpPr>
              <a:spLocks noChangeShapeType="1"/>
            </p:cNvSpPr>
            <p:nvPr/>
          </p:nvSpPr>
          <p:spPr bwMode="auto">
            <a:xfrm>
              <a:off x="3136" y="3600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2" name="Line 85"/>
            <p:cNvSpPr>
              <a:spLocks noChangeShapeType="1"/>
            </p:cNvSpPr>
            <p:nvPr/>
          </p:nvSpPr>
          <p:spPr bwMode="auto">
            <a:xfrm flipV="1">
              <a:off x="4272" y="3584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3" name="Line 86"/>
            <p:cNvSpPr>
              <a:spLocks noChangeShapeType="1"/>
            </p:cNvSpPr>
            <p:nvPr/>
          </p:nvSpPr>
          <p:spPr bwMode="auto">
            <a:xfrm>
              <a:off x="4144" y="3600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4" name="Line 87"/>
            <p:cNvSpPr>
              <a:spLocks noChangeShapeType="1"/>
            </p:cNvSpPr>
            <p:nvPr/>
          </p:nvSpPr>
          <p:spPr bwMode="auto">
            <a:xfrm flipV="1">
              <a:off x="3936" y="3584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5" name="Line 88"/>
            <p:cNvSpPr>
              <a:spLocks noChangeShapeType="1"/>
            </p:cNvSpPr>
            <p:nvPr/>
          </p:nvSpPr>
          <p:spPr bwMode="auto">
            <a:xfrm>
              <a:off x="3808" y="3600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6" name="Line 89"/>
            <p:cNvSpPr>
              <a:spLocks noChangeShapeType="1"/>
            </p:cNvSpPr>
            <p:nvPr/>
          </p:nvSpPr>
          <p:spPr bwMode="auto">
            <a:xfrm flipV="1">
              <a:off x="3600" y="3584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7" name="Line 90"/>
            <p:cNvSpPr>
              <a:spLocks noChangeShapeType="1"/>
            </p:cNvSpPr>
            <p:nvPr/>
          </p:nvSpPr>
          <p:spPr bwMode="auto">
            <a:xfrm>
              <a:off x="3472" y="3600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8" name="Rectangle 91"/>
            <p:cNvSpPr>
              <a:spLocks noChangeArrowheads="1"/>
            </p:cNvSpPr>
            <p:nvPr/>
          </p:nvSpPr>
          <p:spPr bwMode="auto">
            <a:xfrm>
              <a:off x="2032" y="3472"/>
              <a:ext cx="448" cy="3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009" name="Line 92"/>
            <p:cNvSpPr>
              <a:spLocks noChangeShapeType="1"/>
            </p:cNvSpPr>
            <p:nvPr/>
          </p:nvSpPr>
          <p:spPr bwMode="auto">
            <a:xfrm flipV="1">
              <a:off x="2256" y="3536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0" name="Rectangle 93"/>
            <p:cNvSpPr>
              <a:spLocks noChangeArrowheads="1"/>
            </p:cNvSpPr>
            <p:nvPr/>
          </p:nvSpPr>
          <p:spPr bwMode="auto">
            <a:xfrm>
              <a:off x="4432" y="3472"/>
              <a:ext cx="448" cy="3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011" name="Line 94"/>
            <p:cNvSpPr>
              <a:spLocks noChangeShapeType="1"/>
            </p:cNvSpPr>
            <p:nvPr/>
          </p:nvSpPr>
          <p:spPr bwMode="auto">
            <a:xfrm flipV="1">
              <a:off x="4656" y="3536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2" name="Rectangle 95"/>
            <p:cNvSpPr>
              <a:spLocks noChangeArrowheads="1"/>
            </p:cNvSpPr>
            <p:nvPr/>
          </p:nvSpPr>
          <p:spPr bwMode="auto">
            <a:xfrm>
              <a:off x="183" y="3447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1013" name="Rectangle 96"/>
            <p:cNvSpPr>
              <a:spLocks noChangeArrowheads="1"/>
            </p:cNvSpPr>
            <p:nvPr/>
          </p:nvSpPr>
          <p:spPr bwMode="auto">
            <a:xfrm>
              <a:off x="5127" y="3831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1014" name="Rectangle 97"/>
            <p:cNvSpPr>
              <a:spLocks noChangeArrowheads="1"/>
            </p:cNvSpPr>
            <p:nvPr/>
          </p:nvSpPr>
          <p:spPr bwMode="auto">
            <a:xfrm>
              <a:off x="5127" y="3447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41015" name="Rectangle 98"/>
            <p:cNvSpPr>
              <a:spLocks noChangeArrowheads="1"/>
            </p:cNvSpPr>
            <p:nvPr/>
          </p:nvSpPr>
          <p:spPr bwMode="auto">
            <a:xfrm>
              <a:off x="183" y="3879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41016" name="Line 99"/>
            <p:cNvSpPr>
              <a:spLocks noChangeShapeType="1"/>
            </p:cNvSpPr>
            <p:nvPr/>
          </p:nvSpPr>
          <p:spPr bwMode="auto">
            <a:xfrm>
              <a:off x="2112" y="3552"/>
              <a:ext cx="336" cy="0"/>
            </a:xfrm>
            <a:prstGeom prst="line">
              <a:avLst/>
            </a:prstGeom>
            <a:noFill/>
            <a:ln w="381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7" name="Line 100"/>
            <p:cNvSpPr>
              <a:spLocks noChangeShapeType="1"/>
            </p:cNvSpPr>
            <p:nvPr/>
          </p:nvSpPr>
          <p:spPr bwMode="auto">
            <a:xfrm>
              <a:off x="4512" y="3552"/>
              <a:ext cx="336" cy="0"/>
            </a:xfrm>
            <a:prstGeom prst="line">
              <a:avLst/>
            </a:prstGeom>
            <a:noFill/>
            <a:ln w="381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7" name="Footer Placeholder 103"/>
          <p:cNvSpPr>
            <a:spLocks noGrp="1"/>
          </p:cNvSpPr>
          <p:nvPr>
            <p:ph type="ftr" sz="quarter" idx="11"/>
          </p:nvPr>
        </p:nvSpPr>
        <p:spPr>
          <a:xfrm>
            <a:off x="2715769" y="6360870"/>
            <a:ext cx="4556664" cy="3200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 dirty="0"/>
              <a:t>copyright </a:t>
            </a:r>
            <a:r>
              <a:rPr lang="en-US" altLang="en-US" sz="1400" dirty="0" err="1"/>
              <a:t>cmassengale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6171670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391400" cy="10668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Lagging Strand Segments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447800"/>
            <a:ext cx="6781800" cy="41148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Okazaki Fragments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</a:t>
            </a:r>
            <a:r>
              <a:rPr lang="en-US" sz="2400" dirty="0"/>
              <a:t>  series of short segments on the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lagging strand</a:t>
            </a:r>
          </a:p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Must be joined together by an </a:t>
            </a: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enzyme</a:t>
            </a:r>
            <a:endParaRPr lang="en-US" sz="2400" dirty="0">
              <a:solidFill>
                <a:srgbClr val="A50021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4313" y="3787775"/>
            <a:ext cx="8435975" cy="2497138"/>
            <a:chOff x="135" y="2386"/>
            <a:chExt cx="5314" cy="1573"/>
          </a:xfrm>
        </p:grpSpPr>
        <p:sp>
          <p:nvSpPr>
            <p:cNvPr id="41994" name="Line 5"/>
            <p:cNvSpPr>
              <a:spLocks noChangeShapeType="1"/>
            </p:cNvSpPr>
            <p:nvPr/>
          </p:nvSpPr>
          <p:spPr bwMode="auto">
            <a:xfrm flipV="1">
              <a:off x="576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5" name="Line 6"/>
            <p:cNvSpPr>
              <a:spLocks noChangeShapeType="1"/>
            </p:cNvSpPr>
            <p:nvPr/>
          </p:nvSpPr>
          <p:spPr bwMode="auto">
            <a:xfrm flipV="1">
              <a:off x="912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6" name="Line 7"/>
            <p:cNvSpPr>
              <a:spLocks noChangeShapeType="1"/>
            </p:cNvSpPr>
            <p:nvPr/>
          </p:nvSpPr>
          <p:spPr bwMode="auto">
            <a:xfrm flipV="1">
              <a:off x="1248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7" name="Line 8"/>
            <p:cNvSpPr>
              <a:spLocks noChangeShapeType="1"/>
            </p:cNvSpPr>
            <p:nvPr/>
          </p:nvSpPr>
          <p:spPr bwMode="auto">
            <a:xfrm flipV="1">
              <a:off x="1584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8" name="Line 9"/>
            <p:cNvSpPr>
              <a:spLocks noChangeShapeType="1"/>
            </p:cNvSpPr>
            <p:nvPr/>
          </p:nvSpPr>
          <p:spPr bwMode="auto">
            <a:xfrm flipV="1">
              <a:off x="1920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9" name="Line 10"/>
            <p:cNvSpPr>
              <a:spLocks noChangeShapeType="1"/>
            </p:cNvSpPr>
            <p:nvPr/>
          </p:nvSpPr>
          <p:spPr bwMode="auto">
            <a:xfrm flipV="1">
              <a:off x="2256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0" name="Line 11"/>
            <p:cNvSpPr>
              <a:spLocks noChangeShapeType="1"/>
            </p:cNvSpPr>
            <p:nvPr/>
          </p:nvSpPr>
          <p:spPr bwMode="auto">
            <a:xfrm flipV="1">
              <a:off x="2592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1" name="Line 12"/>
            <p:cNvSpPr>
              <a:spLocks noChangeShapeType="1"/>
            </p:cNvSpPr>
            <p:nvPr/>
          </p:nvSpPr>
          <p:spPr bwMode="auto">
            <a:xfrm flipV="1">
              <a:off x="2928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2" name="Line 13"/>
            <p:cNvSpPr>
              <a:spLocks noChangeShapeType="1"/>
            </p:cNvSpPr>
            <p:nvPr/>
          </p:nvSpPr>
          <p:spPr bwMode="auto">
            <a:xfrm flipV="1">
              <a:off x="3264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Line 14"/>
            <p:cNvSpPr>
              <a:spLocks noChangeShapeType="1"/>
            </p:cNvSpPr>
            <p:nvPr/>
          </p:nvSpPr>
          <p:spPr bwMode="auto">
            <a:xfrm flipV="1">
              <a:off x="3600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4" name="Line 15"/>
            <p:cNvSpPr>
              <a:spLocks noChangeShapeType="1"/>
            </p:cNvSpPr>
            <p:nvPr/>
          </p:nvSpPr>
          <p:spPr bwMode="auto">
            <a:xfrm flipV="1">
              <a:off x="4944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5" name="Line 16"/>
            <p:cNvSpPr>
              <a:spLocks noChangeShapeType="1"/>
            </p:cNvSpPr>
            <p:nvPr/>
          </p:nvSpPr>
          <p:spPr bwMode="auto">
            <a:xfrm flipV="1">
              <a:off x="4608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6" name="Line 17"/>
            <p:cNvSpPr>
              <a:spLocks noChangeShapeType="1"/>
            </p:cNvSpPr>
            <p:nvPr/>
          </p:nvSpPr>
          <p:spPr bwMode="auto">
            <a:xfrm flipV="1">
              <a:off x="4272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7" name="Line 18"/>
            <p:cNvSpPr>
              <a:spLocks noChangeShapeType="1"/>
            </p:cNvSpPr>
            <p:nvPr/>
          </p:nvSpPr>
          <p:spPr bwMode="auto">
            <a:xfrm flipV="1">
              <a:off x="3936" y="344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8" name="Line 19"/>
            <p:cNvSpPr>
              <a:spLocks noChangeShapeType="1"/>
            </p:cNvSpPr>
            <p:nvPr/>
          </p:nvSpPr>
          <p:spPr bwMode="auto">
            <a:xfrm flipH="1">
              <a:off x="464" y="3648"/>
              <a:ext cx="468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9" name="Rectangle 20"/>
            <p:cNvSpPr>
              <a:spLocks noChangeArrowheads="1"/>
            </p:cNvSpPr>
            <p:nvPr/>
          </p:nvSpPr>
          <p:spPr bwMode="auto">
            <a:xfrm>
              <a:off x="663" y="3730"/>
              <a:ext cx="11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9688"/>
                  </a:solidFill>
                  <a:latin typeface="Comic Sans MS" panose="030F0702030302020204" pitchFamily="66" charset="0"/>
                </a:rPr>
                <a:t>Lagging Strand</a:t>
              </a:r>
            </a:p>
          </p:txBody>
        </p:sp>
        <p:sp>
          <p:nvSpPr>
            <p:cNvPr id="42010" name="Line 21"/>
            <p:cNvSpPr>
              <a:spLocks noChangeShapeType="1"/>
            </p:cNvSpPr>
            <p:nvPr/>
          </p:nvSpPr>
          <p:spPr bwMode="auto">
            <a:xfrm flipH="1">
              <a:off x="1904" y="3840"/>
              <a:ext cx="305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1" name="Line 22"/>
            <p:cNvSpPr>
              <a:spLocks noChangeShapeType="1"/>
            </p:cNvSpPr>
            <p:nvPr/>
          </p:nvSpPr>
          <p:spPr bwMode="auto">
            <a:xfrm flipV="1">
              <a:off x="576" y="320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2" name="Line 23"/>
            <p:cNvSpPr>
              <a:spLocks noChangeShapeType="1"/>
            </p:cNvSpPr>
            <p:nvPr/>
          </p:nvSpPr>
          <p:spPr bwMode="auto">
            <a:xfrm>
              <a:off x="448" y="321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2679" y="2818"/>
              <a:ext cx="562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RNA</a:t>
              </a:r>
            </a:p>
            <a:p>
              <a:pPr eaLnBrk="0" hangingPunct="0">
                <a:defRPr/>
              </a:pPr>
              <a:r>
                <a:rPr lang="en-US" sz="1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Primer</a:t>
              </a:r>
            </a:p>
          </p:txBody>
        </p:sp>
        <p:sp>
          <p:nvSpPr>
            <p:cNvPr id="42014" name="Line 25"/>
            <p:cNvSpPr>
              <a:spLocks noChangeShapeType="1"/>
            </p:cNvSpPr>
            <p:nvPr/>
          </p:nvSpPr>
          <p:spPr bwMode="auto">
            <a:xfrm flipV="1">
              <a:off x="912" y="320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5" name="Line 26"/>
            <p:cNvSpPr>
              <a:spLocks noChangeShapeType="1"/>
            </p:cNvSpPr>
            <p:nvPr/>
          </p:nvSpPr>
          <p:spPr bwMode="auto">
            <a:xfrm>
              <a:off x="784" y="321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6" name="Line 27"/>
            <p:cNvSpPr>
              <a:spLocks noChangeShapeType="1"/>
            </p:cNvSpPr>
            <p:nvPr/>
          </p:nvSpPr>
          <p:spPr bwMode="auto">
            <a:xfrm flipV="1">
              <a:off x="1920" y="320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7" name="Line 28"/>
            <p:cNvSpPr>
              <a:spLocks noChangeShapeType="1"/>
            </p:cNvSpPr>
            <p:nvPr/>
          </p:nvSpPr>
          <p:spPr bwMode="auto">
            <a:xfrm>
              <a:off x="1792" y="321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8" name="Line 29"/>
            <p:cNvSpPr>
              <a:spLocks noChangeShapeType="1"/>
            </p:cNvSpPr>
            <p:nvPr/>
          </p:nvSpPr>
          <p:spPr bwMode="auto">
            <a:xfrm flipV="1">
              <a:off x="1584" y="320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9" name="Line 30"/>
            <p:cNvSpPr>
              <a:spLocks noChangeShapeType="1"/>
            </p:cNvSpPr>
            <p:nvPr/>
          </p:nvSpPr>
          <p:spPr bwMode="auto">
            <a:xfrm>
              <a:off x="1456" y="321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0" name="Line 31"/>
            <p:cNvSpPr>
              <a:spLocks noChangeShapeType="1"/>
            </p:cNvSpPr>
            <p:nvPr/>
          </p:nvSpPr>
          <p:spPr bwMode="auto">
            <a:xfrm flipV="1">
              <a:off x="1248" y="320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1" name="Line 32"/>
            <p:cNvSpPr>
              <a:spLocks noChangeShapeType="1"/>
            </p:cNvSpPr>
            <p:nvPr/>
          </p:nvSpPr>
          <p:spPr bwMode="auto">
            <a:xfrm>
              <a:off x="1120" y="321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2" name="Line 33"/>
            <p:cNvSpPr>
              <a:spLocks noChangeShapeType="1"/>
            </p:cNvSpPr>
            <p:nvPr/>
          </p:nvSpPr>
          <p:spPr bwMode="auto">
            <a:xfrm flipV="1">
              <a:off x="2928" y="320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3" name="Line 34"/>
            <p:cNvSpPr>
              <a:spLocks noChangeShapeType="1"/>
            </p:cNvSpPr>
            <p:nvPr/>
          </p:nvSpPr>
          <p:spPr bwMode="auto">
            <a:xfrm>
              <a:off x="2800" y="321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4" name="Line 35"/>
            <p:cNvSpPr>
              <a:spLocks noChangeShapeType="1"/>
            </p:cNvSpPr>
            <p:nvPr/>
          </p:nvSpPr>
          <p:spPr bwMode="auto">
            <a:xfrm flipV="1">
              <a:off x="3264" y="320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5" name="Line 36"/>
            <p:cNvSpPr>
              <a:spLocks noChangeShapeType="1"/>
            </p:cNvSpPr>
            <p:nvPr/>
          </p:nvSpPr>
          <p:spPr bwMode="auto">
            <a:xfrm>
              <a:off x="3136" y="321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6" name="Line 37"/>
            <p:cNvSpPr>
              <a:spLocks noChangeShapeType="1"/>
            </p:cNvSpPr>
            <p:nvPr/>
          </p:nvSpPr>
          <p:spPr bwMode="auto">
            <a:xfrm flipV="1">
              <a:off x="4272" y="320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7" name="Line 38"/>
            <p:cNvSpPr>
              <a:spLocks noChangeShapeType="1"/>
            </p:cNvSpPr>
            <p:nvPr/>
          </p:nvSpPr>
          <p:spPr bwMode="auto">
            <a:xfrm>
              <a:off x="4144" y="321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8" name="Line 39"/>
            <p:cNvSpPr>
              <a:spLocks noChangeShapeType="1"/>
            </p:cNvSpPr>
            <p:nvPr/>
          </p:nvSpPr>
          <p:spPr bwMode="auto">
            <a:xfrm flipV="1">
              <a:off x="3936" y="320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9" name="Line 40"/>
            <p:cNvSpPr>
              <a:spLocks noChangeShapeType="1"/>
            </p:cNvSpPr>
            <p:nvPr/>
          </p:nvSpPr>
          <p:spPr bwMode="auto">
            <a:xfrm>
              <a:off x="3808" y="321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0" name="Line 41"/>
            <p:cNvSpPr>
              <a:spLocks noChangeShapeType="1"/>
            </p:cNvSpPr>
            <p:nvPr/>
          </p:nvSpPr>
          <p:spPr bwMode="auto">
            <a:xfrm flipV="1">
              <a:off x="3600" y="320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1" name="Line 42"/>
            <p:cNvSpPr>
              <a:spLocks noChangeShapeType="1"/>
            </p:cNvSpPr>
            <p:nvPr/>
          </p:nvSpPr>
          <p:spPr bwMode="auto">
            <a:xfrm>
              <a:off x="3472" y="321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2" name="Rectangle 43"/>
            <p:cNvSpPr>
              <a:spLocks noChangeArrowheads="1"/>
            </p:cNvSpPr>
            <p:nvPr/>
          </p:nvSpPr>
          <p:spPr bwMode="auto">
            <a:xfrm>
              <a:off x="2032" y="3088"/>
              <a:ext cx="448" cy="3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033" name="Line 44"/>
            <p:cNvSpPr>
              <a:spLocks noChangeShapeType="1"/>
            </p:cNvSpPr>
            <p:nvPr/>
          </p:nvSpPr>
          <p:spPr bwMode="auto">
            <a:xfrm flipV="1">
              <a:off x="2256" y="3168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4" name="Line 45"/>
            <p:cNvSpPr>
              <a:spLocks noChangeShapeType="1"/>
            </p:cNvSpPr>
            <p:nvPr/>
          </p:nvSpPr>
          <p:spPr bwMode="auto">
            <a:xfrm>
              <a:off x="2128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5" name="Rectangle 46"/>
            <p:cNvSpPr>
              <a:spLocks noChangeArrowheads="1"/>
            </p:cNvSpPr>
            <p:nvPr/>
          </p:nvSpPr>
          <p:spPr bwMode="auto">
            <a:xfrm>
              <a:off x="4432" y="3088"/>
              <a:ext cx="448" cy="3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036" name="Line 47"/>
            <p:cNvSpPr>
              <a:spLocks noChangeShapeType="1"/>
            </p:cNvSpPr>
            <p:nvPr/>
          </p:nvSpPr>
          <p:spPr bwMode="auto">
            <a:xfrm flipV="1">
              <a:off x="4656" y="3168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7" name="Line 48"/>
            <p:cNvSpPr>
              <a:spLocks noChangeShapeType="1"/>
            </p:cNvSpPr>
            <p:nvPr/>
          </p:nvSpPr>
          <p:spPr bwMode="auto">
            <a:xfrm>
              <a:off x="4528" y="3168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1" name="Rectangle 49"/>
            <p:cNvSpPr>
              <a:spLocks noChangeArrowheads="1"/>
            </p:cNvSpPr>
            <p:nvPr/>
          </p:nvSpPr>
          <p:spPr bwMode="auto">
            <a:xfrm>
              <a:off x="4119" y="2386"/>
              <a:ext cx="879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DNA</a:t>
              </a:r>
            </a:p>
            <a:p>
              <a:pPr eaLnBrk="0" hangingPunct="0">
                <a:defRPr/>
              </a:pPr>
              <a:r>
                <a:rPr lang="en-US" sz="1800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Polymerase</a:t>
              </a:r>
            </a:p>
          </p:txBody>
        </p:sp>
        <p:sp>
          <p:nvSpPr>
            <p:cNvPr id="42039" name="Line 50"/>
            <p:cNvSpPr>
              <a:spLocks noChangeShapeType="1"/>
            </p:cNvSpPr>
            <p:nvPr/>
          </p:nvSpPr>
          <p:spPr bwMode="auto">
            <a:xfrm>
              <a:off x="4568" y="2792"/>
              <a:ext cx="32" cy="2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0" name="Rectangle 51"/>
            <p:cNvSpPr>
              <a:spLocks noChangeArrowheads="1"/>
            </p:cNvSpPr>
            <p:nvPr/>
          </p:nvSpPr>
          <p:spPr bwMode="auto">
            <a:xfrm>
              <a:off x="5175" y="306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42041" name="Rectangle 52"/>
            <p:cNvSpPr>
              <a:spLocks noChangeArrowheads="1"/>
            </p:cNvSpPr>
            <p:nvPr/>
          </p:nvSpPr>
          <p:spPr bwMode="auto">
            <a:xfrm>
              <a:off x="135" y="3591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42042" name="Rectangle 53"/>
            <p:cNvSpPr>
              <a:spLocks noChangeArrowheads="1"/>
            </p:cNvSpPr>
            <p:nvPr/>
          </p:nvSpPr>
          <p:spPr bwMode="auto">
            <a:xfrm>
              <a:off x="135" y="306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2043" name="Rectangle 54"/>
            <p:cNvSpPr>
              <a:spLocks noChangeArrowheads="1"/>
            </p:cNvSpPr>
            <p:nvPr/>
          </p:nvSpPr>
          <p:spPr bwMode="auto">
            <a:xfrm>
              <a:off x="5175" y="354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</p:grp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685800" y="3962400"/>
            <a:ext cx="3352800" cy="936625"/>
            <a:chOff x="432" y="2496"/>
            <a:chExt cx="2112" cy="590"/>
          </a:xfrm>
        </p:grpSpPr>
        <p:sp>
          <p:nvSpPr>
            <p:cNvPr id="28728" name="Rectangle 56"/>
            <p:cNvSpPr>
              <a:spLocks noChangeArrowheads="1"/>
            </p:cNvSpPr>
            <p:nvPr/>
          </p:nvSpPr>
          <p:spPr bwMode="auto">
            <a:xfrm>
              <a:off x="912" y="2496"/>
              <a:ext cx="137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Okazaki Fragment</a:t>
              </a:r>
            </a:p>
          </p:txBody>
        </p:sp>
        <p:sp>
          <p:nvSpPr>
            <p:cNvPr id="41993" name="AutoShape 57"/>
            <p:cNvSpPr>
              <a:spLocks/>
            </p:cNvSpPr>
            <p:nvPr/>
          </p:nvSpPr>
          <p:spPr bwMode="auto">
            <a:xfrm rot="5389958">
              <a:off x="1337" y="1879"/>
              <a:ext cx="302" cy="2112"/>
            </a:xfrm>
            <a:prstGeom prst="leftBrace">
              <a:avLst>
                <a:gd name="adj1" fmla="val 58278"/>
                <a:gd name="adj2" fmla="val 50000"/>
              </a:avLst>
            </a:prstGeom>
            <a:noFill/>
            <a:ln w="57150">
              <a:solidFill>
                <a:srgbClr val="00968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991" name="Footer Placeholder 60"/>
          <p:cNvSpPr>
            <a:spLocks noGrp="1"/>
          </p:cNvSpPr>
          <p:nvPr>
            <p:ph type="ftr" sz="quarter" idx="11"/>
          </p:nvPr>
        </p:nvSpPr>
        <p:spPr>
          <a:xfrm>
            <a:off x="1099869" y="6393239"/>
            <a:ext cx="4556664" cy="3200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 dirty="0"/>
              <a:t>copyright </a:t>
            </a:r>
            <a:r>
              <a:rPr lang="en-US" altLang="en-US" sz="1400" dirty="0" err="1"/>
              <a:t>cmassengale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441483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lIns="90488" tIns="44450" rIns="90488" bIns="44450"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Joining of Okazaki Fragments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752600"/>
            <a:ext cx="7162800" cy="22098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enzyme </a:t>
            </a: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Ligase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joins the Okazaki fragments together to make one strand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3657600"/>
            <a:ext cx="8207375" cy="2108200"/>
            <a:chOff x="471" y="2823"/>
            <a:chExt cx="5170" cy="1328"/>
          </a:xfrm>
        </p:grpSpPr>
        <p:sp>
          <p:nvSpPr>
            <p:cNvPr id="43015" name="Line 5"/>
            <p:cNvSpPr>
              <a:spLocks noChangeShapeType="1"/>
            </p:cNvSpPr>
            <p:nvPr/>
          </p:nvSpPr>
          <p:spPr bwMode="auto">
            <a:xfrm flipV="1">
              <a:off x="816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Line 6"/>
            <p:cNvSpPr>
              <a:spLocks noChangeShapeType="1"/>
            </p:cNvSpPr>
            <p:nvPr/>
          </p:nvSpPr>
          <p:spPr bwMode="auto">
            <a:xfrm flipV="1">
              <a:off x="1152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Line 7"/>
            <p:cNvSpPr>
              <a:spLocks noChangeShapeType="1"/>
            </p:cNvSpPr>
            <p:nvPr/>
          </p:nvSpPr>
          <p:spPr bwMode="auto">
            <a:xfrm flipV="1">
              <a:off x="1488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Line 8"/>
            <p:cNvSpPr>
              <a:spLocks noChangeShapeType="1"/>
            </p:cNvSpPr>
            <p:nvPr/>
          </p:nvSpPr>
          <p:spPr bwMode="auto">
            <a:xfrm flipV="1">
              <a:off x="1824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9" name="Line 9"/>
            <p:cNvSpPr>
              <a:spLocks noChangeShapeType="1"/>
            </p:cNvSpPr>
            <p:nvPr/>
          </p:nvSpPr>
          <p:spPr bwMode="auto">
            <a:xfrm flipV="1">
              <a:off x="2160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0" name="Line 10"/>
            <p:cNvSpPr>
              <a:spLocks noChangeShapeType="1"/>
            </p:cNvSpPr>
            <p:nvPr/>
          </p:nvSpPr>
          <p:spPr bwMode="auto">
            <a:xfrm flipV="1">
              <a:off x="2496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1" name="Line 11"/>
            <p:cNvSpPr>
              <a:spLocks noChangeShapeType="1"/>
            </p:cNvSpPr>
            <p:nvPr/>
          </p:nvSpPr>
          <p:spPr bwMode="auto">
            <a:xfrm flipV="1">
              <a:off x="2832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2" name="Line 12"/>
            <p:cNvSpPr>
              <a:spLocks noChangeShapeType="1"/>
            </p:cNvSpPr>
            <p:nvPr/>
          </p:nvSpPr>
          <p:spPr bwMode="auto">
            <a:xfrm flipV="1">
              <a:off x="3168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3" name="Line 13"/>
            <p:cNvSpPr>
              <a:spLocks noChangeShapeType="1"/>
            </p:cNvSpPr>
            <p:nvPr/>
          </p:nvSpPr>
          <p:spPr bwMode="auto">
            <a:xfrm flipV="1">
              <a:off x="3504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4" name="Line 14"/>
            <p:cNvSpPr>
              <a:spLocks noChangeShapeType="1"/>
            </p:cNvSpPr>
            <p:nvPr/>
          </p:nvSpPr>
          <p:spPr bwMode="auto">
            <a:xfrm flipV="1">
              <a:off x="3840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5" name="Line 15"/>
            <p:cNvSpPr>
              <a:spLocks noChangeShapeType="1"/>
            </p:cNvSpPr>
            <p:nvPr/>
          </p:nvSpPr>
          <p:spPr bwMode="auto">
            <a:xfrm flipV="1">
              <a:off x="5184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Line 16"/>
            <p:cNvSpPr>
              <a:spLocks noChangeShapeType="1"/>
            </p:cNvSpPr>
            <p:nvPr/>
          </p:nvSpPr>
          <p:spPr bwMode="auto">
            <a:xfrm flipV="1">
              <a:off x="4848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7" name="Line 17"/>
            <p:cNvSpPr>
              <a:spLocks noChangeShapeType="1"/>
            </p:cNvSpPr>
            <p:nvPr/>
          </p:nvSpPr>
          <p:spPr bwMode="auto">
            <a:xfrm flipV="1">
              <a:off x="4512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8" name="Line 18"/>
            <p:cNvSpPr>
              <a:spLocks noChangeShapeType="1"/>
            </p:cNvSpPr>
            <p:nvPr/>
          </p:nvSpPr>
          <p:spPr bwMode="auto">
            <a:xfrm flipV="1">
              <a:off x="4176" y="3680"/>
              <a:ext cx="0" cy="22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9" name="Line 19"/>
            <p:cNvSpPr>
              <a:spLocks noChangeShapeType="1"/>
            </p:cNvSpPr>
            <p:nvPr/>
          </p:nvSpPr>
          <p:spPr bwMode="auto">
            <a:xfrm flipH="1">
              <a:off x="704" y="3888"/>
              <a:ext cx="468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0" name="Rectangle 20"/>
            <p:cNvSpPr>
              <a:spLocks noChangeArrowheads="1"/>
            </p:cNvSpPr>
            <p:nvPr/>
          </p:nvSpPr>
          <p:spPr bwMode="auto">
            <a:xfrm>
              <a:off x="855" y="3922"/>
              <a:ext cx="11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9688"/>
                  </a:solidFill>
                  <a:latin typeface="Comic Sans MS" panose="030F0702030302020204" pitchFamily="66" charset="0"/>
                </a:rPr>
                <a:t>Lagging Strand</a:t>
              </a:r>
            </a:p>
          </p:txBody>
        </p:sp>
        <p:sp>
          <p:nvSpPr>
            <p:cNvPr id="43031" name="Line 21"/>
            <p:cNvSpPr>
              <a:spLocks noChangeShapeType="1"/>
            </p:cNvSpPr>
            <p:nvPr/>
          </p:nvSpPr>
          <p:spPr bwMode="auto">
            <a:xfrm flipH="1">
              <a:off x="2000" y="4032"/>
              <a:ext cx="305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Line 22"/>
            <p:cNvSpPr>
              <a:spLocks noChangeShapeType="1"/>
            </p:cNvSpPr>
            <p:nvPr/>
          </p:nvSpPr>
          <p:spPr bwMode="auto">
            <a:xfrm flipV="1">
              <a:off x="816" y="344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3" name="Line 23"/>
            <p:cNvSpPr>
              <a:spLocks noChangeShapeType="1"/>
            </p:cNvSpPr>
            <p:nvPr/>
          </p:nvSpPr>
          <p:spPr bwMode="auto">
            <a:xfrm>
              <a:off x="688" y="345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4" name="Line 24"/>
            <p:cNvSpPr>
              <a:spLocks noChangeShapeType="1"/>
            </p:cNvSpPr>
            <p:nvPr/>
          </p:nvSpPr>
          <p:spPr bwMode="auto">
            <a:xfrm flipV="1">
              <a:off x="1152" y="344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5" name="Line 25"/>
            <p:cNvSpPr>
              <a:spLocks noChangeShapeType="1"/>
            </p:cNvSpPr>
            <p:nvPr/>
          </p:nvSpPr>
          <p:spPr bwMode="auto">
            <a:xfrm>
              <a:off x="1024" y="345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6" name="Line 26"/>
            <p:cNvSpPr>
              <a:spLocks noChangeShapeType="1"/>
            </p:cNvSpPr>
            <p:nvPr/>
          </p:nvSpPr>
          <p:spPr bwMode="auto">
            <a:xfrm flipV="1">
              <a:off x="2160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7" name="Line 27"/>
            <p:cNvSpPr>
              <a:spLocks noChangeShapeType="1"/>
            </p:cNvSpPr>
            <p:nvPr/>
          </p:nvSpPr>
          <p:spPr bwMode="auto">
            <a:xfrm>
              <a:off x="2032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8" name="Line 28"/>
            <p:cNvSpPr>
              <a:spLocks noChangeShapeType="1"/>
            </p:cNvSpPr>
            <p:nvPr/>
          </p:nvSpPr>
          <p:spPr bwMode="auto">
            <a:xfrm flipV="1">
              <a:off x="1824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9" name="Line 29"/>
            <p:cNvSpPr>
              <a:spLocks noChangeShapeType="1"/>
            </p:cNvSpPr>
            <p:nvPr/>
          </p:nvSpPr>
          <p:spPr bwMode="auto">
            <a:xfrm>
              <a:off x="1696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0" name="Line 30"/>
            <p:cNvSpPr>
              <a:spLocks noChangeShapeType="1"/>
            </p:cNvSpPr>
            <p:nvPr/>
          </p:nvSpPr>
          <p:spPr bwMode="auto">
            <a:xfrm flipV="1">
              <a:off x="1488" y="3440"/>
              <a:ext cx="0" cy="22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1" name="Line 31"/>
            <p:cNvSpPr>
              <a:spLocks noChangeShapeType="1"/>
            </p:cNvSpPr>
            <p:nvPr/>
          </p:nvSpPr>
          <p:spPr bwMode="auto">
            <a:xfrm>
              <a:off x="1360" y="3456"/>
              <a:ext cx="30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2" name="Line 32"/>
            <p:cNvSpPr>
              <a:spLocks noChangeShapeType="1"/>
            </p:cNvSpPr>
            <p:nvPr/>
          </p:nvSpPr>
          <p:spPr bwMode="auto">
            <a:xfrm flipV="1">
              <a:off x="3168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3" name="Line 33"/>
            <p:cNvSpPr>
              <a:spLocks noChangeShapeType="1"/>
            </p:cNvSpPr>
            <p:nvPr/>
          </p:nvSpPr>
          <p:spPr bwMode="auto">
            <a:xfrm>
              <a:off x="3040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4" name="Line 34"/>
            <p:cNvSpPr>
              <a:spLocks noChangeShapeType="1"/>
            </p:cNvSpPr>
            <p:nvPr/>
          </p:nvSpPr>
          <p:spPr bwMode="auto">
            <a:xfrm flipV="1">
              <a:off x="3504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5" name="Line 35"/>
            <p:cNvSpPr>
              <a:spLocks noChangeShapeType="1"/>
            </p:cNvSpPr>
            <p:nvPr/>
          </p:nvSpPr>
          <p:spPr bwMode="auto">
            <a:xfrm>
              <a:off x="3376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6" name="Line 36"/>
            <p:cNvSpPr>
              <a:spLocks noChangeShapeType="1"/>
            </p:cNvSpPr>
            <p:nvPr/>
          </p:nvSpPr>
          <p:spPr bwMode="auto">
            <a:xfrm flipV="1">
              <a:off x="4512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7" name="Line 37"/>
            <p:cNvSpPr>
              <a:spLocks noChangeShapeType="1"/>
            </p:cNvSpPr>
            <p:nvPr/>
          </p:nvSpPr>
          <p:spPr bwMode="auto">
            <a:xfrm>
              <a:off x="4384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8" name="Line 38"/>
            <p:cNvSpPr>
              <a:spLocks noChangeShapeType="1"/>
            </p:cNvSpPr>
            <p:nvPr/>
          </p:nvSpPr>
          <p:spPr bwMode="auto">
            <a:xfrm flipV="1">
              <a:off x="4176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9" name="Line 39"/>
            <p:cNvSpPr>
              <a:spLocks noChangeShapeType="1"/>
            </p:cNvSpPr>
            <p:nvPr/>
          </p:nvSpPr>
          <p:spPr bwMode="auto">
            <a:xfrm>
              <a:off x="4048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0" name="Line 40"/>
            <p:cNvSpPr>
              <a:spLocks noChangeShapeType="1"/>
            </p:cNvSpPr>
            <p:nvPr/>
          </p:nvSpPr>
          <p:spPr bwMode="auto">
            <a:xfrm flipV="1">
              <a:off x="3840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1" name="Line 41"/>
            <p:cNvSpPr>
              <a:spLocks noChangeShapeType="1"/>
            </p:cNvSpPr>
            <p:nvPr/>
          </p:nvSpPr>
          <p:spPr bwMode="auto">
            <a:xfrm>
              <a:off x="3712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2" name="Line 42"/>
            <p:cNvSpPr>
              <a:spLocks noChangeShapeType="1"/>
            </p:cNvSpPr>
            <p:nvPr/>
          </p:nvSpPr>
          <p:spPr bwMode="auto">
            <a:xfrm flipV="1">
              <a:off x="2496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3" name="Line 43"/>
            <p:cNvSpPr>
              <a:spLocks noChangeShapeType="1"/>
            </p:cNvSpPr>
            <p:nvPr/>
          </p:nvSpPr>
          <p:spPr bwMode="auto">
            <a:xfrm>
              <a:off x="2368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4" name="Line 44"/>
            <p:cNvSpPr>
              <a:spLocks noChangeShapeType="1"/>
            </p:cNvSpPr>
            <p:nvPr/>
          </p:nvSpPr>
          <p:spPr bwMode="auto">
            <a:xfrm flipV="1">
              <a:off x="4848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5" name="Line 45"/>
            <p:cNvSpPr>
              <a:spLocks noChangeShapeType="1"/>
            </p:cNvSpPr>
            <p:nvPr/>
          </p:nvSpPr>
          <p:spPr bwMode="auto">
            <a:xfrm>
              <a:off x="4720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3735" y="3154"/>
              <a:ext cx="152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Okazaki Fragment 2</a:t>
              </a:r>
            </a:p>
          </p:txBody>
        </p:sp>
        <p:sp>
          <p:nvSpPr>
            <p:cNvPr id="43057" name="Line 47"/>
            <p:cNvSpPr>
              <a:spLocks noChangeShapeType="1"/>
            </p:cNvSpPr>
            <p:nvPr/>
          </p:nvSpPr>
          <p:spPr bwMode="auto">
            <a:xfrm flipV="1">
              <a:off x="5184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8" name="Line 48"/>
            <p:cNvSpPr>
              <a:spLocks noChangeShapeType="1"/>
            </p:cNvSpPr>
            <p:nvPr/>
          </p:nvSpPr>
          <p:spPr bwMode="auto">
            <a:xfrm>
              <a:off x="5056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9" name="Line 49"/>
            <p:cNvSpPr>
              <a:spLocks noChangeShapeType="1"/>
            </p:cNvSpPr>
            <p:nvPr/>
          </p:nvSpPr>
          <p:spPr bwMode="auto">
            <a:xfrm>
              <a:off x="2608" y="3456"/>
              <a:ext cx="304" cy="0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0" name="Line 50"/>
            <p:cNvSpPr>
              <a:spLocks noChangeShapeType="1"/>
            </p:cNvSpPr>
            <p:nvPr/>
          </p:nvSpPr>
          <p:spPr bwMode="auto">
            <a:xfrm flipV="1">
              <a:off x="2832" y="3440"/>
              <a:ext cx="0" cy="224"/>
            </a:xfrm>
            <a:prstGeom prst="line">
              <a:avLst/>
            </a:prstGeom>
            <a:noFill/>
            <a:ln w="50800">
              <a:solidFill>
                <a:srgbClr val="3165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1" name="Rectangle 51"/>
            <p:cNvSpPr>
              <a:spLocks noChangeArrowheads="1"/>
            </p:cNvSpPr>
            <p:nvPr/>
          </p:nvSpPr>
          <p:spPr bwMode="auto">
            <a:xfrm>
              <a:off x="2888" y="3368"/>
              <a:ext cx="176" cy="17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2487" y="2823"/>
              <a:ext cx="105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000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DNA ligase</a:t>
              </a: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855" y="3154"/>
              <a:ext cx="152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1800" b="1">
                  <a:solidFill>
                    <a:srgbClr val="00968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Okazaki Fragment 1</a:t>
              </a:r>
            </a:p>
          </p:txBody>
        </p:sp>
        <p:sp>
          <p:nvSpPr>
            <p:cNvPr id="43064" name="Line 54"/>
            <p:cNvSpPr>
              <a:spLocks noChangeShapeType="1"/>
            </p:cNvSpPr>
            <p:nvPr/>
          </p:nvSpPr>
          <p:spPr bwMode="auto">
            <a:xfrm>
              <a:off x="2976" y="3080"/>
              <a:ext cx="0" cy="2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5" name="Rectangle 55"/>
            <p:cNvSpPr>
              <a:spLocks noChangeArrowheads="1"/>
            </p:cNvSpPr>
            <p:nvPr/>
          </p:nvSpPr>
          <p:spPr bwMode="auto">
            <a:xfrm>
              <a:off x="5367" y="378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3066" name="Rectangle 56"/>
            <p:cNvSpPr>
              <a:spLocks noChangeArrowheads="1"/>
            </p:cNvSpPr>
            <p:nvPr/>
          </p:nvSpPr>
          <p:spPr bwMode="auto">
            <a:xfrm>
              <a:off x="471" y="3207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43067" name="Rectangle 57"/>
            <p:cNvSpPr>
              <a:spLocks noChangeArrowheads="1"/>
            </p:cNvSpPr>
            <p:nvPr/>
          </p:nvSpPr>
          <p:spPr bwMode="auto">
            <a:xfrm>
              <a:off x="471" y="378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43068" name="Rectangle 58"/>
            <p:cNvSpPr>
              <a:spLocks noChangeArrowheads="1"/>
            </p:cNvSpPr>
            <p:nvPr/>
          </p:nvSpPr>
          <p:spPr bwMode="auto">
            <a:xfrm>
              <a:off x="5367" y="3255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</p:grpSp>
      <p:sp>
        <p:nvSpPr>
          <p:cNvPr id="43014" name="Footer Placeholder 6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cmassengale</a:t>
            </a:r>
          </a:p>
        </p:txBody>
      </p:sp>
    </p:spTree>
    <p:extLst>
      <p:ext uri="{BB962C8B-B14F-4D97-AF65-F5344CB8AC3E}">
        <p14:creationId xmlns:p14="http://schemas.microsoft.com/office/powerpoint/2010/main" val="341679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Fast &amp; accurate!</a:t>
            </a:r>
          </a:p>
        </p:txBody>
      </p:sp>
      <p:sp>
        <p:nvSpPr>
          <p:cNvPr id="424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2362200"/>
            <a:ext cx="7105650" cy="4359275"/>
          </a:xfrm>
        </p:spPr>
        <p:txBody>
          <a:bodyPr/>
          <a:lstStyle/>
          <a:p>
            <a:pPr>
              <a:buClrTx/>
            </a:pPr>
            <a:r>
              <a:rPr lang="en-US" altLang="en-US" dirty="0"/>
              <a:t>It takes </a:t>
            </a:r>
            <a:r>
              <a:rPr lang="en-US" altLang="en-US" i="1" u="sng" dirty="0"/>
              <a:t>E</a:t>
            </a:r>
            <a:r>
              <a:rPr lang="en-US" altLang="en-US" u="sng" dirty="0"/>
              <a:t>. </a:t>
            </a:r>
            <a:r>
              <a:rPr lang="en-US" altLang="en-US" i="1" u="sng" dirty="0"/>
              <a:t>coli</a:t>
            </a:r>
            <a:r>
              <a:rPr lang="en-US" altLang="en-US" dirty="0"/>
              <a:t> &lt;1 hour to copy </a:t>
            </a:r>
            <a:br>
              <a:rPr lang="en-US" altLang="en-US" dirty="0"/>
            </a:br>
            <a:r>
              <a:rPr lang="en-US" altLang="en-US" dirty="0"/>
              <a:t>5 million base pairs in its single chromosome </a:t>
            </a:r>
          </a:p>
          <a:p>
            <a:pPr lvl="1">
              <a:buClrTx/>
            </a:pPr>
            <a:r>
              <a:rPr lang="en-US" altLang="en-US" dirty="0"/>
              <a:t>divide to form 2 identical daughter cells</a:t>
            </a:r>
          </a:p>
          <a:p>
            <a:pPr>
              <a:buClrTx/>
            </a:pPr>
            <a:r>
              <a:rPr lang="en-US" altLang="en-US" dirty="0"/>
              <a:t>Human cell copies its 6 billion bases &amp; divide into daughter cells in only few hours</a:t>
            </a:r>
          </a:p>
          <a:p>
            <a:pPr lvl="1">
              <a:buClrTx/>
            </a:pPr>
            <a:r>
              <a:rPr lang="en-US" altLang="en-US" dirty="0"/>
              <a:t>remarkably accurate</a:t>
            </a:r>
          </a:p>
          <a:p>
            <a:pPr lvl="1">
              <a:buClrTx/>
            </a:pPr>
            <a:r>
              <a:rPr lang="en-US" altLang="en-US" dirty="0"/>
              <a:t>only ~1 error per 100 million bases</a:t>
            </a:r>
          </a:p>
          <a:p>
            <a:pPr lvl="1">
              <a:buClrTx/>
            </a:pPr>
            <a:r>
              <a:rPr lang="en-US" altLang="en-US" dirty="0"/>
              <a:t>~30 errors per cell cycle</a:t>
            </a:r>
          </a:p>
          <a:p>
            <a:pPr lvl="1">
              <a:buClrTx/>
            </a:pPr>
            <a:r>
              <a:rPr lang="en-US" altLang="en-US" dirty="0"/>
              <a:t>Enzymes proofread and correct these mistakes (</a:t>
            </a:r>
            <a:r>
              <a:rPr lang="en-US" altLang="en-US" dirty="0">
                <a:hlinkClick r:id="rId4"/>
              </a:rPr>
              <a:t>video</a:t>
            </a:r>
            <a:r>
              <a:rPr lang="en-US" altLang="en-US" dirty="0"/>
              <a:t>)</a:t>
            </a:r>
          </a:p>
          <a:p>
            <a:pPr marL="228600" lvl="1" indent="0">
              <a:buClr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534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4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4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and describe DNA replication</a:t>
            </a:r>
          </a:p>
        </p:txBody>
      </p:sp>
    </p:spTree>
    <p:extLst>
      <p:ext uri="{BB962C8B-B14F-4D97-AF65-F5344CB8AC3E}">
        <p14:creationId xmlns:p14="http://schemas.microsoft.com/office/powerpoint/2010/main" val="9376840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7010" name="Group 2"/>
          <p:cNvGrpSpPr>
            <a:grpSpLocks/>
          </p:cNvGrpSpPr>
          <p:nvPr/>
        </p:nvGrpSpPr>
        <p:grpSpPr bwMode="auto">
          <a:xfrm>
            <a:off x="914401" y="990600"/>
            <a:ext cx="7232650" cy="5097463"/>
            <a:chOff x="576" y="624"/>
            <a:chExt cx="4556" cy="3211"/>
          </a:xfrm>
        </p:grpSpPr>
        <p:pic>
          <p:nvPicPr>
            <p:cNvPr id="427011" name="Picture 3" descr="14_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000"/>
            <a:stretch>
              <a:fillRect/>
            </a:stretch>
          </p:blipFill>
          <p:spPr bwMode="auto">
            <a:xfrm>
              <a:off x="576" y="624"/>
              <a:ext cx="4556" cy="3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27012" name="Text Box 4"/>
            <p:cNvSpPr txBox="1">
              <a:spLocks noChangeArrowheads="1"/>
            </p:cNvSpPr>
            <p:nvPr/>
          </p:nvSpPr>
          <p:spPr bwMode="auto">
            <a:xfrm>
              <a:off x="4046" y="175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EA1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en-US" sz="1200" b="1">
                  <a:solidFill>
                    <a:srgbClr val="CC0000"/>
                  </a:solidFill>
                </a:rPr>
                <a:t>1</a:t>
              </a:r>
              <a:endParaRPr lang="en-US" altLang="en-US"/>
            </a:p>
          </p:txBody>
        </p:sp>
        <p:sp>
          <p:nvSpPr>
            <p:cNvPr id="427013" name="Text Box 5"/>
            <p:cNvSpPr txBox="1">
              <a:spLocks noChangeArrowheads="1"/>
            </p:cNvSpPr>
            <p:nvPr/>
          </p:nvSpPr>
          <p:spPr bwMode="auto">
            <a:xfrm>
              <a:off x="4272" y="2438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EA1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en-US" sz="1200" b="1">
                  <a:solidFill>
                    <a:srgbClr val="CC0000"/>
                  </a:solidFill>
                </a:rPr>
                <a:t>2</a:t>
              </a:r>
              <a:endParaRPr lang="en-US" altLang="en-US"/>
            </a:p>
          </p:txBody>
        </p:sp>
        <p:sp>
          <p:nvSpPr>
            <p:cNvPr id="427014" name="Text Box 6"/>
            <p:cNvSpPr txBox="1">
              <a:spLocks noChangeArrowheads="1"/>
            </p:cNvSpPr>
            <p:nvPr/>
          </p:nvSpPr>
          <p:spPr bwMode="auto">
            <a:xfrm>
              <a:off x="4560" y="3577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EA1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en-US" sz="1200" b="1">
                  <a:solidFill>
                    <a:srgbClr val="CC0000"/>
                  </a:solidFill>
                </a:rPr>
                <a:t>3</a:t>
              </a:r>
              <a:endParaRPr lang="en-US" altLang="en-US"/>
            </a:p>
          </p:txBody>
        </p:sp>
        <p:sp>
          <p:nvSpPr>
            <p:cNvPr id="427015" name="Text Box 7"/>
            <p:cNvSpPr txBox="1">
              <a:spLocks noChangeArrowheads="1"/>
            </p:cNvSpPr>
            <p:nvPr/>
          </p:nvSpPr>
          <p:spPr bwMode="auto">
            <a:xfrm>
              <a:off x="3671" y="357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EA1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en-US" sz="1200" b="1">
                  <a:solidFill>
                    <a:srgbClr val="CC0000"/>
                  </a:solidFill>
                </a:rPr>
                <a:t>4</a:t>
              </a:r>
              <a:endParaRPr lang="en-US" altLang="en-US"/>
            </a:p>
          </p:txBody>
        </p:sp>
      </p:grpSp>
      <p:sp>
        <p:nvSpPr>
          <p:cNvPr id="427016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168275"/>
            <a:ext cx="7772400" cy="762000"/>
          </a:xfrm>
          <a:noFill/>
          <a:ln/>
        </p:spPr>
        <p:txBody>
          <a:bodyPr/>
          <a:lstStyle/>
          <a:p>
            <a:r>
              <a:rPr lang="en-US" altLang="en-US"/>
              <a:t>What does it really look like?</a:t>
            </a:r>
          </a:p>
        </p:txBody>
      </p:sp>
      <p:sp>
        <p:nvSpPr>
          <p:cNvPr id="2" name="TextBox 1">
            <a:hlinkClick r:id="rId4"/>
          </p:cNvPr>
          <p:cNvSpPr txBox="1"/>
          <p:nvPr/>
        </p:nvSpPr>
        <p:spPr>
          <a:xfrm>
            <a:off x="1219200" y="6248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DNA Replication</a:t>
            </a:r>
          </a:p>
        </p:txBody>
      </p:sp>
    </p:spTree>
    <p:extLst>
      <p:ext uri="{BB962C8B-B14F-4D97-AF65-F5344CB8AC3E}">
        <p14:creationId xmlns:p14="http://schemas.microsoft.com/office/powerpoint/2010/main" val="94872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6045" y="255715"/>
            <a:ext cx="5937755" cy="118872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00279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Nucleotide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3400" y="1524000"/>
            <a:ext cx="2235200" cy="2732088"/>
            <a:chOff x="352" y="903"/>
            <a:chExt cx="1408" cy="1721"/>
          </a:xfrm>
        </p:grpSpPr>
        <p:sp>
          <p:nvSpPr>
            <p:cNvPr id="18456" name="Oval 5"/>
            <p:cNvSpPr>
              <a:spLocks noChangeArrowheads="1"/>
            </p:cNvSpPr>
            <p:nvPr/>
          </p:nvSpPr>
          <p:spPr bwMode="auto">
            <a:xfrm>
              <a:off x="352" y="1456"/>
              <a:ext cx="1216" cy="1168"/>
            </a:xfrm>
            <a:prstGeom prst="ellipse">
              <a:avLst/>
            </a:prstGeom>
            <a:solidFill>
              <a:srgbClr val="FAFD00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7" name="Rectangle 6"/>
            <p:cNvSpPr>
              <a:spLocks noChangeArrowheads="1"/>
            </p:cNvSpPr>
            <p:nvPr/>
          </p:nvSpPr>
          <p:spPr bwMode="auto">
            <a:xfrm>
              <a:off x="471" y="1566"/>
              <a:ext cx="970" cy="9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3200" b="1">
                <a:latin typeface="Comic Sans MS" panose="030F0702030302020204" pitchFamily="66" charset="0"/>
              </a:endParaRPr>
            </a:p>
            <a:p>
              <a:r>
                <a:rPr lang="en-US" altLang="en-US" sz="3200" b="1">
                  <a:latin typeface="Comic Sans MS" panose="030F0702030302020204" pitchFamily="66" charset="0"/>
                </a:rPr>
                <a:t>O=P-O</a:t>
              </a:r>
            </a:p>
            <a:p>
              <a:r>
                <a:rPr lang="en-US" altLang="en-US" sz="3200" b="1">
                  <a:latin typeface="Comic Sans MS" panose="030F0702030302020204" pitchFamily="66" charset="0"/>
                </a:rPr>
                <a:t>   O</a:t>
              </a: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375" y="903"/>
              <a:ext cx="1039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Phosphate</a:t>
              </a:r>
            </a:p>
            <a:p>
              <a:pPr eaLnBrk="0" hangingPunct="0"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    Group</a:t>
              </a:r>
            </a:p>
          </p:txBody>
        </p:sp>
        <p:sp>
          <p:nvSpPr>
            <p:cNvPr id="18459" name="Line 8"/>
            <p:cNvSpPr>
              <a:spLocks noChangeShapeType="1"/>
            </p:cNvSpPr>
            <p:nvPr/>
          </p:nvSpPr>
          <p:spPr bwMode="auto">
            <a:xfrm flipV="1">
              <a:off x="1008" y="2096"/>
              <a:ext cx="0" cy="12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Line 9"/>
            <p:cNvSpPr>
              <a:spLocks noChangeShapeType="1"/>
            </p:cNvSpPr>
            <p:nvPr/>
          </p:nvSpPr>
          <p:spPr bwMode="auto">
            <a:xfrm flipV="1">
              <a:off x="1008" y="1808"/>
              <a:ext cx="0" cy="12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1" name="Line 10"/>
            <p:cNvSpPr>
              <a:spLocks noChangeShapeType="1"/>
            </p:cNvSpPr>
            <p:nvPr/>
          </p:nvSpPr>
          <p:spPr bwMode="auto">
            <a:xfrm>
              <a:off x="1360" y="2064"/>
              <a:ext cx="4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126038" y="2057400"/>
            <a:ext cx="3749675" cy="3598863"/>
            <a:chOff x="3376" y="1264"/>
            <a:chExt cx="2362" cy="2267"/>
          </a:xfrm>
        </p:grpSpPr>
        <p:sp>
          <p:nvSpPr>
            <p:cNvPr id="18452" name="AutoShape 12"/>
            <p:cNvSpPr>
              <a:spLocks noChangeArrowheads="1"/>
            </p:cNvSpPr>
            <p:nvPr/>
          </p:nvSpPr>
          <p:spPr bwMode="auto">
            <a:xfrm rot="1800000">
              <a:off x="3376" y="1264"/>
              <a:ext cx="1552" cy="1360"/>
            </a:xfrm>
            <a:prstGeom prst="hexagon">
              <a:avLst>
                <a:gd name="adj" fmla="val 28524"/>
                <a:gd name="vf" fmla="val 115470"/>
              </a:avLst>
            </a:prstGeom>
            <a:solidFill>
              <a:schemeClr val="bg2"/>
            </a:solidFill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3" name="Rectangle 13"/>
            <p:cNvSpPr>
              <a:spLocks noChangeArrowheads="1"/>
            </p:cNvSpPr>
            <p:nvPr/>
          </p:nvSpPr>
          <p:spPr bwMode="auto">
            <a:xfrm>
              <a:off x="4023" y="2746"/>
              <a:ext cx="296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N</a:t>
              </a:r>
            </a:p>
          </p:txBody>
        </p:sp>
        <p:sp>
          <p:nvSpPr>
            <p:cNvPr id="18454" name="Line 14"/>
            <p:cNvSpPr>
              <a:spLocks noChangeShapeType="1"/>
            </p:cNvSpPr>
            <p:nvPr/>
          </p:nvSpPr>
          <p:spPr bwMode="auto">
            <a:xfrm flipV="1">
              <a:off x="3504" y="2736"/>
              <a:ext cx="624" cy="4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4023" y="3015"/>
              <a:ext cx="1715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solidFill>
                    <a:srgbClr val="31650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Nitrogenous base</a:t>
              </a:r>
            </a:p>
            <a:p>
              <a:pPr eaLnBrk="0" hangingPunct="0">
                <a:defRPr/>
              </a:pPr>
              <a:r>
                <a:rPr lang="en-US" b="1">
                  <a:solidFill>
                    <a:srgbClr val="31650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 (A, G, C, or T)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900113" y="2797175"/>
            <a:ext cx="5135562" cy="4021138"/>
            <a:chOff x="567" y="1762"/>
            <a:chExt cx="3235" cy="2533"/>
          </a:xfrm>
        </p:grpSpPr>
        <p:sp>
          <p:nvSpPr>
            <p:cNvPr id="18442" name="Rectangle 17"/>
            <p:cNvSpPr>
              <a:spLocks noChangeArrowheads="1"/>
            </p:cNvSpPr>
            <p:nvPr/>
          </p:nvSpPr>
          <p:spPr bwMode="auto">
            <a:xfrm>
              <a:off x="1767" y="1882"/>
              <a:ext cx="563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CH2</a:t>
              </a:r>
            </a:p>
          </p:txBody>
        </p:sp>
        <p:sp>
          <p:nvSpPr>
            <p:cNvPr id="18443" name="Line 18"/>
            <p:cNvSpPr>
              <a:spLocks noChangeShapeType="1"/>
            </p:cNvSpPr>
            <p:nvPr/>
          </p:nvSpPr>
          <p:spPr bwMode="auto">
            <a:xfrm>
              <a:off x="1872" y="2176"/>
              <a:ext cx="96" cy="94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Rectangle 19"/>
            <p:cNvSpPr>
              <a:spLocks noChangeArrowheads="1"/>
            </p:cNvSpPr>
            <p:nvPr/>
          </p:nvSpPr>
          <p:spPr bwMode="auto">
            <a:xfrm>
              <a:off x="2583" y="2410"/>
              <a:ext cx="293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O</a:t>
              </a:r>
            </a:p>
          </p:txBody>
        </p:sp>
        <p:sp>
          <p:nvSpPr>
            <p:cNvPr id="18445" name="Rectangle 20"/>
            <p:cNvSpPr>
              <a:spLocks noChangeArrowheads="1"/>
            </p:cNvSpPr>
            <p:nvPr/>
          </p:nvSpPr>
          <p:spPr bwMode="auto">
            <a:xfrm>
              <a:off x="3456" y="3168"/>
              <a:ext cx="346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C</a:t>
              </a:r>
              <a:r>
                <a:rPr lang="en-US" altLang="en-US" sz="2800" b="1" baseline="30000">
                  <a:solidFill>
                    <a:srgbClr val="A50021"/>
                  </a:solidFill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8446" name="Rectangle 21"/>
            <p:cNvSpPr>
              <a:spLocks noChangeArrowheads="1"/>
            </p:cNvSpPr>
            <p:nvPr/>
          </p:nvSpPr>
          <p:spPr bwMode="auto">
            <a:xfrm>
              <a:off x="1680" y="3216"/>
              <a:ext cx="346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C</a:t>
              </a:r>
              <a:r>
                <a:rPr lang="en-US" altLang="en-US" sz="2800" b="1" baseline="30000">
                  <a:solidFill>
                    <a:srgbClr val="A50021"/>
                  </a:solidFill>
                  <a:latin typeface="Comic Sans MS" panose="030F0702030302020204" pitchFamily="66" charset="0"/>
                </a:rPr>
                <a:t>4</a:t>
              </a:r>
            </a:p>
          </p:txBody>
        </p:sp>
        <p:sp>
          <p:nvSpPr>
            <p:cNvPr id="18447" name="Rectangle 22"/>
            <p:cNvSpPr>
              <a:spLocks noChangeArrowheads="1"/>
            </p:cNvSpPr>
            <p:nvPr/>
          </p:nvSpPr>
          <p:spPr bwMode="auto">
            <a:xfrm>
              <a:off x="2007" y="3970"/>
              <a:ext cx="346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C</a:t>
              </a:r>
              <a:r>
                <a:rPr lang="en-US" altLang="en-US" sz="2800" b="1" baseline="30000">
                  <a:solidFill>
                    <a:srgbClr val="A50021"/>
                  </a:solidFill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8448" name="Rectangle 23"/>
            <p:cNvSpPr>
              <a:spLocks noChangeArrowheads="1"/>
            </p:cNvSpPr>
            <p:nvPr/>
          </p:nvSpPr>
          <p:spPr bwMode="auto">
            <a:xfrm>
              <a:off x="3015" y="3970"/>
              <a:ext cx="346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C</a:t>
              </a:r>
              <a:r>
                <a:rPr lang="en-US" altLang="en-US" sz="2800" b="1" baseline="30000">
                  <a:solidFill>
                    <a:srgbClr val="A50021"/>
                  </a:solidFill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8449" name="Rectangle 24"/>
            <p:cNvSpPr>
              <a:spLocks noChangeArrowheads="1"/>
            </p:cNvSpPr>
            <p:nvPr/>
          </p:nvSpPr>
          <p:spPr bwMode="auto">
            <a:xfrm>
              <a:off x="1863" y="1762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A50021"/>
                  </a:solidFill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7193" name="Rectangle 25"/>
            <p:cNvSpPr>
              <a:spLocks noChangeArrowheads="1"/>
            </p:cNvSpPr>
            <p:nvPr/>
          </p:nvSpPr>
          <p:spPr bwMode="auto">
            <a:xfrm>
              <a:off x="567" y="3543"/>
              <a:ext cx="1355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      </a:t>
              </a:r>
              <a:r>
                <a:rPr lang="en-US" b="1">
                  <a:solidFill>
                    <a:srgbClr val="9234D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Sugar</a:t>
              </a:r>
            </a:p>
            <a:p>
              <a:pPr eaLnBrk="0" hangingPunct="0">
                <a:defRPr/>
              </a:pPr>
              <a:r>
                <a:rPr lang="en-US" b="1">
                  <a:solidFill>
                    <a:srgbClr val="9234D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(deoxyribose)</a:t>
              </a:r>
            </a:p>
          </p:txBody>
        </p:sp>
        <p:sp>
          <p:nvSpPr>
            <p:cNvPr id="18451" name="AutoShape 26"/>
            <p:cNvSpPr>
              <a:spLocks noChangeArrowheads="1"/>
            </p:cNvSpPr>
            <p:nvPr/>
          </p:nvSpPr>
          <p:spPr bwMode="auto">
            <a:xfrm>
              <a:off x="2016" y="2688"/>
              <a:ext cx="1440" cy="1296"/>
            </a:xfrm>
            <a:prstGeom prst="pentagon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8440" name="Rectangle 27"/>
          <p:cNvSpPr>
            <a:spLocks noChangeArrowheads="1"/>
          </p:cNvSpPr>
          <p:nvPr/>
        </p:nvSpPr>
        <p:spPr bwMode="auto">
          <a:xfrm>
            <a:off x="1377950" y="250507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6" y="6420992"/>
            <a:ext cx="4556664" cy="320040"/>
          </a:xfrm>
        </p:spPr>
        <p:txBody>
          <a:bodyPr/>
          <a:lstStyle/>
          <a:p>
            <a:r>
              <a:rPr lang="en-US" altLang="en-US" dirty="0"/>
              <a:t>copyright </a:t>
            </a:r>
            <a:r>
              <a:rPr lang="en-US" altLang="en-US" dirty="0" err="1"/>
              <a:t>cmassengale</a:t>
            </a:r>
            <a:r>
              <a:rPr lang="en-US" altLang="en-US" dirty="0"/>
              <a:t> www.biologyjunction.com</a:t>
            </a:r>
          </a:p>
        </p:txBody>
      </p:sp>
    </p:spTree>
    <p:extLst>
      <p:ext uri="{BB962C8B-B14F-4D97-AF65-F5344CB8AC3E}">
        <p14:creationId xmlns:p14="http://schemas.microsoft.com/office/powerpoint/2010/main" val="16305159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5181600" cy="693738"/>
          </a:xfrm>
        </p:spPr>
        <p:txBody>
          <a:bodyPr>
            <a:normAutofit fontScale="90000"/>
          </a:bodyPr>
          <a:lstStyle/>
          <a:p>
            <a:pPr algn="ctr"/>
            <a:r>
              <a:rPr lang="en-GB" altLang="en-US" sz="4000" b="1" i="1">
                <a:solidFill>
                  <a:schemeClr val="hlink"/>
                </a:solidFill>
                <a:latin typeface="Arial Rounded MT Bold" pitchFamily="34" charset="0"/>
              </a:rPr>
              <a:t>DNA Replication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791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400" b="1">
                <a:latin typeface="Arial Rounded MT Bold" pitchFamily="34" charset="0"/>
              </a:rPr>
              <a:t>Process of duplication of the entire genome prior to cell division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2400" b="1">
              <a:solidFill>
                <a:schemeClr val="hlink"/>
              </a:solidFill>
              <a:latin typeface="Arial Rounded MT Bold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400" b="1">
                <a:solidFill>
                  <a:schemeClr val="hlink"/>
                </a:solidFill>
                <a:latin typeface="Arial Rounded MT Bold" pitchFamily="34" charset="0"/>
              </a:rPr>
              <a:t>Biological significance</a:t>
            </a:r>
          </a:p>
          <a:p>
            <a:pPr>
              <a:lnSpc>
                <a:spcPct val="125000"/>
              </a:lnSpc>
            </a:pPr>
            <a:r>
              <a:rPr lang="en-GB" altLang="en-US" sz="2400" b="1">
                <a:latin typeface="Arial Rounded MT Bold" pitchFamily="34" charset="0"/>
              </a:rPr>
              <a:t>extreme accuracy of DNA replication is necessary in order to preserve the integrity of the genome in successive generations</a:t>
            </a:r>
          </a:p>
          <a:p>
            <a:pPr>
              <a:lnSpc>
                <a:spcPct val="125000"/>
              </a:lnSpc>
            </a:pPr>
            <a:r>
              <a:rPr lang="en-GB" altLang="en-US" sz="2400" b="1">
                <a:latin typeface="Arial Rounded MT Bold" pitchFamily="34" charset="0"/>
              </a:rPr>
              <a:t> In </a:t>
            </a:r>
            <a:r>
              <a:rPr lang="en-GB" altLang="en-US" sz="2400" b="1">
                <a:solidFill>
                  <a:schemeClr val="hlink"/>
                </a:solidFill>
                <a:latin typeface="Arial Rounded MT Bold" pitchFamily="34" charset="0"/>
              </a:rPr>
              <a:t>eukaryotes </a:t>
            </a:r>
            <a:r>
              <a:rPr lang="en-GB" altLang="en-US" sz="2400" b="1">
                <a:latin typeface="Arial Rounded MT Bold" pitchFamily="34" charset="0"/>
              </a:rPr>
              <a:t>, replication only occurs during the </a:t>
            </a:r>
            <a:r>
              <a:rPr lang="en-GB" altLang="en-US" sz="2400" b="1">
                <a:solidFill>
                  <a:schemeClr val="hlink"/>
                </a:solidFill>
                <a:latin typeface="Arial Rounded MT Bold" pitchFamily="34" charset="0"/>
              </a:rPr>
              <a:t>S phase</a:t>
            </a:r>
            <a:r>
              <a:rPr lang="en-GB" altLang="en-US" sz="2400" b="1">
                <a:latin typeface="Arial Rounded MT Bold" pitchFamily="34" charset="0"/>
              </a:rPr>
              <a:t> of the cell cycle. </a:t>
            </a:r>
          </a:p>
          <a:p>
            <a:pPr>
              <a:lnSpc>
                <a:spcPct val="125000"/>
              </a:lnSpc>
            </a:pPr>
            <a:r>
              <a:rPr lang="en-GB" altLang="en-US" sz="2400" b="1">
                <a:latin typeface="Arial Rounded MT Bold" pitchFamily="34" charset="0"/>
              </a:rPr>
              <a:t>Replication rate in eukaryotes is slower resulting in a higher fidelity/accuracy of replication in eukaryotes </a:t>
            </a:r>
          </a:p>
          <a:p>
            <a:pPr>
              <a:lnSpc>
                <a:spcPct val="125000"/>
              </a:lnSpc>
            </a:pPr>
            <a:endParaRPr lang="en-GB" altLang="en-US" sz="2400" b="1">
              <a:latin typeface="Arial Rounded MT Bold" pitchFamily="34" charset="0"/>
            </a:endParaRPr>
          </a:p>
          <a:p>
            <a:pPr>
              <a:lnSpc>
                <a:spcPct val="125000"/>
              </a:lnSpc>
              <a:buFont typeface="Wingdings" panose="05000000000000000000" pitchFamily="2" charset="2"/>
              <a:buNone/>
            </a:pPr>
            <a:endParaRPr lang="en-GB" altLang="en-US" sz="2400" b="1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19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543800" cy="9906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Synthesis Phase (S phase)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371600"/>
            <a:ext cx="7086600" cy="472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z="3000" b="1" dirty="0"/>
              <a:t>S phase during </a:t>
            </a:r>
            <a:r>
              <a:rPr lang="en-US" altLang="en-US" sz="3000" b="1" dirty="0">
                <a:solidFill>
                  <a:srgbClr val="A50021"/>
                </a:solidFill>
              </a:rPr>
              <a:t>interphase</a:t>
            </a:r>
            <a:r>
              <a:rPr lang="en-US" altLang="en-US" sz="3000" b="1" dirty="0"/>
              <a:t> of the cell cycle</a:t>
            </a:r>
          </a:p>
          <a:p>
            <a:pPr eaLnBrk="1" hangingPunct="1"/>
            <a:r>
              <a:rPr lang="en-US" altLang="en-US" sz="3000" b="1" dirty="0">
                <a:solidFill>
                  <a:srgbClr val="A50021"/>
                </a:solidFill>
              </a:rPr>
              <a:t>Nucleus of eukaryotes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97126" y="2692400"/>
            <a:ext cx="6340475" cy="3911600"/>
            <a:chOff x="1510" y="1696"/>
            <a:chExt cx="3994" cy="2464"/>
          </a:xfrm>
        </p:grpSpPr>
        <p:sp>
          <p:nvSpPr>
            <p:cNvPr id="29703" name="Oval 5"/>
            <p:cNvSpPr>
              <a:spLocks noChangeArrowheads="1"/>
            </p:cNvSpPr>
            <p:nvPr/>
          </p:nvSpPr>
          <p:spPr bwMode="auto">
            <a:xfrm>
              <a:off x="3088" y="1696"/>
              <a:ext cx="2416" cy="2464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04" name="Line 6"/>
            <p:cNvSpPr>
              <a:spLocks noChangeShapeType="1"/>
            </p:cNvSpPr>
            <p:nvPr/>
          </p:nvSpPr>
          <p:spPr bwMode="auto">
            <a:xfrm flipV="1">
              <a:off x="3232" y="2912"/>
              <a:ext cx="1024" cy="60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Line 7"/>
            <p:cNvSpPr>
              <a:spLocks noChangeShapeType="1"/>
            </p:cNvSpPr>
            <p:nvPr/>
          </p:nvSpPr>
          <p:spPr bwMode="auto">
            <a:xfrm flipH="1" flipV="1">
              <a:off x="4256" y="2912"/>
              <a:ext cx="1184" cy="5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Line 8"/>
            <p:cNvSpPr>
              <a:spLocks noChangeShapeType="1"/>
            </p:cNvSpPr>
            <p:nvPr/>
          </p:nvSpPr>
          <p:spPr bwMode="auto">
            <a:xfrm flipH="1" flipV="1">
              <a:off x="3728" y="1808"/>
              <a:ext cx="560" cy="113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Line 9"/>
            <p:cNvSpPr>
              <a:spLocks noChangeShapeType="1"/>
            </p:cNvSpPr>
            <p:nvPr/>
          </p:nvSpPr>
          <p:spPr bwMode="auto">
            <a:xfrm flipV="1">
              <a:off x="4288" y="1808"/>
              <a:ext cx="496" cy="113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0"/>
            <p:cNvSpPr>
              <a:spLocks noChangeArrowheads="1"/>
            </p:cNvSpPr>
            <p:nvPr/>
          </p:nvSpPr>
          <p:spPr bwMode="auto">
            <a:xfrm>
              <a:off x="3879" y="3082"/>
              <a:ext cx="934" cy="10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>
                  <a:latin typeface="Comic Sans MS" panose="030F0702030302020204" pitchFamily="66" charset="0"/>
                </a:rPr>
                <a:t>Mitosis</a:t>
              </a:r>
            </a:p>
            <a:p>
              <a:r>
                <a:rPr lang="en-US" altLang="en-US" sz="1800" b="1">
                  <a:latin typeface="Comic Sans MS" panose="030F0702030302020204" pitchFamily="66" charset="0"/>
                </a:rPr>
                <a:t>-prophase</a:t>
              </a:r>
            </a:p>
            <a:p>
              <a:r>
                <a:rPr lang="en-US" altLang="en-US" sz="1800" b="1">
                  <a:latin typeface="Comic Sans MS" panose="030F0702030302020204" pitchFamily="66" charset="0"/>
                </a:rPr>
                <a:t>-metaphase</a:t>
              </a:r>
            </a:p>
            <a:p>
              <a:r>
                <a:rPr lang="en-US" altLang="en-US" sz="1800" b="1">
                  <a:latin typeface="Comic Sans MS" panose="030F0702030302020204" pitchFamily="66" charset="0"/>
                </a:rPr>
                <a:t>-anaphase</a:t>
              </a:r>
            </a:p>
            <a:p>
              <a:r>
                <a:rPr lang="en-US" altLang="en-US" sz="1800" b="1">
                  <a:latin typeface="Comic Sans MS" panose="030F0702030302020204" pitchFamily="66" charset="0"/>
                </a:rPr>
                <a:t>-telophase</a:t>
              </a:r>
            </a:p>
          </p:txBody>
        </p:sp>
        <p:sp>
          <p:nvSpPr>
            <p:cNvPr id="29709" name="Rectangle 11"/>
            <p:cNvSpPr>
              <a:spLocks noChangeArrowheads="1"/>
            </p:cNvSpPr>
            <p:nvPr/>
          </p:nvSpPr>
          <p:spPr bwMode="auto">
            <a:xfrm>
              <a:off x="3159" y="2526"/>
              <a:ext cx="391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>
                  <a:latin typeface="Comic Sans MS" panose="030F0702030302020204" pitchFamily="66" charset="0"/>
                </a:rPr>
                <a:t>G</a:t>
              </a:r>
              <a:r>
                <a:rPr lang="en-US" altLang="en-US" sz="3200" b="1" baseline="-250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29710" name="Rectangle 12"/>
            <p:cNvSpPr>
              <a:spLocks noChangeArrowheads="1"/>
            </p:cNvSpPr>
            <p:nvPr/>
          </p:nvSpPr>
          <p:spPr bwMode="auto">
            <a:xfrm>
              <a:off x="4983" y="2526"/>
              <a:ext cx="391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>
                  <a:latin typeface="Comic Sans MS" panose="030F0702030302020204" pitchFamily="66" charset="0"/>
                </a:rPr>
                <a:t>G</a:t>
              </a:r>
              <a:r>
                <a:rPr lang="en-US" altLang="en-US" sz="3200" b="1" baseline="-25000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29711" name="Rectangle 13"/>
            <p:cNvSpPr>
              <a:spLocks noChangeArrowheads="1"/>
            </p:cNvSpPr>
            <p:nvPr/>
          </p:nvSpPr>
          <p:spPr bwMode="auto">
            <a:xfrm>
              <a:off x="3975" y="1758"/>
              <a:ext cx="635" cy="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   </a:t>
              </a:r>
              <a:r>
                <a:rPr lang="en-US" altLang="en-US" sz="3200" b="1">
                  <a:latin typeface="Comic Sans MS" panose="030F0702030302020204" pitchFamily="66" charset="0"/>
                </a:rPr>
                <a:t>S</a:t>
              </a:r>
              <a:endParaRPr lang="en-US" altLang="en-US" b="1">
                <a:latin typeface="Comic Sans MS" panose="030F0702030302020204" pitchFamily="66" charset="0"/>
              </a:endParaRPr>
            </a:p>
            <a:p>
              <a:r>
                <a:rPr lang="en-US" altLang="en-US" b="1">
                  <a:latin typeface="Comic Sans MS" panose="030F0702030302020204" pitchFamily="66" charset="0"/>
                </a:rPr>
                <a:t>phase</a:t>
              </a:r>
            </a:p>
          </p:txBody>
        </p:sp>
        <p:sp>
          <p:nvSpPr>
            <p:cNvPr id="29712" name="Rectangle 14"/>
            <p:cNvSpPr>
              <a:spLocks noChangeArrowheads="1"/>
            </p:cNvSpPr>
            <p:nvPr/>
          </p:nvSpPr>
          <p:spPr bwMode="auto">
            <a:xfrm>
              <a:off x="3664" y="2656"/>
              <a:ext cx="1264" cy="208"/>
            </a:xfrm>
            <a:prstGeom prst="rect">
              <a:avLst/>
            </a:prstGeom>
            <a:solidFill>
              <a:srgbClr val="FAFD00"/>
            </a:solidFill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13" name="Rectangle 15"/>
            <p:cNvSpPr>
              <a:spLocks noChangeArrowheads="1"/>
            </p:cNvSpPr>
            <p:nvPr/>
          </p:nvSpPr>
          <p:spPr bwMode="auto">
            <a:xfrm>
              <a:off x="3879" y="2660"/>
              <a:ext cx="918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>
                  <a:latin typeface="Comic Sans MS" panose="030F0702030302020204" pitchFamily="66" charset="0"/>
                </a:rPr>
                <a:t>interphase</a:t>
              </a:r>
            </a:p>
          </p:txBody>
        </p:sp>
        <p:sp>
          <p:nvSpPr>
            <p:cNvPr id="17424" name="Rectangle 16"/>
            <p:cNvSpPr>
              <a:spLocks noChangeArrowheads="1"/>
            </p:cNvSpPr>
            <p:nvPr/>
          </p:nvSpPr>
          <p:spPr bwMode="auto">
            <a:xfrm>
              <a:off x="1510" y="2197"/>
              <a:ext cx="1417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 dirty="0">
                  <a:solidFill>
                    <a:srgbClr val="00279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DNA replication takes</a:t>
              </a:r>
            </a:p>
            <a:p>
              <a:pPr eaLnBrk="0" hangingPunct="0">
                <a:defRPr/>
              </a:pPr>
              <a:r>
                <a:rPr lang="en-US" b="1" dirty="0">
                  <a:solidFill>
                    <a:srgbClr val="00279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place in the S phase.</a:t>
              </a:r>
            </a:p>
          </p:txBody>
        </p:sp>
        <p:sp>
          <p:nvSpPr>
            <p:cNvPr id="29715" name="Line 17"/>
            <p:cNvSpPr>
              <a:spLocks noChangeShapeType="1"/>
            </p:cNvSpPr>
            <p:nvPr/>
          </p:nvSpPr>
          <p:spPr bwMode="auto">
            <a:xfrm>
              <a:off x="2944" y="2400"/>
              <a:ext cx="136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2" name="Footer Placeholder 20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cmassengale www.biologyjunction.com</a:t>
            </a:r>
          </a:p>
        </p:txBody>
      </p:sp>
    </p:spTree>
    <p:extLst>
      <p:ext uri="{BB962C8B-B14F-4D97-AF65-F5344CB8AC3E}">
        <p14:creationId xmlns:p14="http://schemas.microsoft.com/office/powerpoint/2010/main" val="33323232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i="1">
                <a:solidFill>
                  <a:schemeClr val="hlink"/>
                </a:solidFill>
                <a:latin typeface="Arial Rounded MT Bold" pitchFamily="34" charset="0"/>
              </a:rPr>
              <a:t>Basic rules of replication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599"/>
            <a:ext cx="8345488" cy="3617913"/>
          </a:xfrm>
        </p:spPr>
        <p:txBody>
          <a:bodyPr/>
          <a:lstStyle/>
          <a:p>
            <a:pPr marL="609600" indent="-609600">
              <a:buClr>
                <a:schemeClr val="hlink"/>
              </a:buClr>
              <a:buSzTx/>
              <a:buFont typeface="Wingdings" panose="05000000000000000000" pitchFamily="2" charset="2"/>
              <a:buAutoNum type="alphaUcPeriod"/>
            </a:pPr>
            <a:r>
              <a:rPr lang="en-GB" altLang="en-US" dirty="0">
                <a:latin typeface="Arial Rounded MT Bold" pitchFamily="34" charset="0"/>
              </a:rPr>
              <a:t>Semi-conservative</a:t>
            </a:r>
          </a:p>
          <a:p>
            <a:pPr marL="609600" indent="-609600">
              <a:buClr>
                <a:schemeClr val="hlink"/>
              </a:buClr>
              <a:buSzTx/>
              <a:buFont typeface="Wingdings" panose="05000000000000000000" pitchFamily="2" charset="2"/>
              <a:buAutoNum type="alphaUcPeriod"/>
            </a:pPr>
            <a:r>
              <a:rPr lang="en-GB" altLang="en-US" dirty="0">
                <a:latin typeface="Arial Rounded MT Bold" pitchFamily="34" charset="0"/>
              </a:rPr>
              <a:t>Starts at the ‘origin’</a:t>
            </a:r>
          </a:p>
          <a:p>
            <a:pPr marL="609600" indent="-609600">
              <a:buClr>
                <a:schemeClr val="hlink"/>
              </a:buClr>
              <a:buSzTx/>
              <a:buFont typeface="Wingdings" panose="05000000000000000000" pitchFamily="2" charset="2"/>
              <a:buAutoNum type="alphaUcPeriod"/>
            </a:pPr>
            <a:r>
              <a:rPr lang="en-GB" altLang="en-US" dirty="0">
                <a:latin typeface="Arial Rounded MT Bold" pitchFamily="34" charset="0"/>
              </a:rPr>
              <a:t>Synthesis always in the 5-3’ direction </a:t>
            </a:r>
          </a:p>
          <a:p>
            <a:pPr marL="609600" indent="-609600">
              <a:buClr>
                <a:schemeClr val="hlink"/>
              </a:buClr>
              <a:buSzTx/>
              <a:buFont typeface="Wingdings" panose="05000000000000000000" pitchFamily="2" charset="2"/>
              <a:buAutoNum type="alphaUcPeriod"/>
            </a:pPr>
            <a:r>
              <a:rPr lang="en-GB" altLang="en-US" dirty="0">
                <a:latin typeface="Arial Rounded MT Bold" pitchFamily="34" charset="0"/>
              </a:rPr>
              <a:t>Can be </a:t>
            </a:r>
            <a:r>
              <a:rPr lang="en-GB" altLang="en-US" dirty="0" err="1">
                <a:latin typeface="Arial Rounded MT Bold" pitchFamily="34" charset="0"/>
              </a:rPr>
              <a:t>uni</a:t>
            </a:r>
            <a:r>
              <a:rPr lang="en-GB" altLang="en-US" dirty="0">
                <a:latin typeface="Arial Rounded MT Bold" pitchFamily="34" charset="0"/>
              </a:rPr>
              <a:t> or bidirectional</a:t>
            </a:r>
          </a:p>
          <a:p>
            <a:pPr marL="609600" indent="-609600">
              <a:buClr>
                <a:schemeClr val="hlink"/>
              </a:buClr>
              <a:buSzTx/>
              <a:buFont typeface="Wingdings" panose="05000000000000000000" pitchFamily="2" charset="2"/>
              <a:buAutoNum type="alphaUcPeriod"/>
            </a:pPr>
            <a:r>
              <a:rPr lang="en-GB" altLang="en-US" dirty="0">
                <a:latin typeface="Arial Rounded MT Bold" pitchFamily="34" charset="0"/>
              </a:rPr>
              <a:t>Semi-discontinuous</a:t>
            </a:r>
          </a:p>
          <a:p>
            <a:pPr marL="609600" indent="-609600">
              <a:buClr>
                <a:schemeClr val="hlink"/>
              </a:buClr>
              <a:buSzTx/>
              <a:buFont typeface="Wingdings" panose="05000000000000000000" pitchFamily="2" charset="2"/>
              <a:buAutoNum type="alphaUcPeriod"/>
            </a:pPr>
            <a:r>
              <a:rPr lang="en-GB" altLang="en-US" dirty="0">
                <a:latin typeface="Arial Rounded MT Bold" pitchFamily="34" charset="0"/>
              </a:rPr>
              <a:t>RNA primers required</a:t>
            </a:r>
          </a:p>
        </p:txBody>
      </p:sp>
    </p:spTree>
    <p:extLst>
      <p:ext uri="{BB962C8B-B14F-4D97-AF65-F5344CB8AC3E}">
        <p14:creationId xmlns:p14="http://schemas.microsoft.com/office/powerpoint/2010/main" val="71765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33" name="Picture 9" descr="06_14"/>
          <p:cNvPicPr>
            <a:picLocks noChangeAspect="1" noChangeArrowheads="1"/>
          </p:cNvPicPr>
          <p:nvPr/>
        </p:nvPicPr>
        <p:blipFill>
          <a:blip r:embed="rId3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8"/>
          <a:stretch>
            <a:fillRect/>
          </a:stretch>
        </p:blipFill>
        <p:spPr bwMode="auto">
          <a:xfrm>
            <a:off x="3308350" y="0"/>
            <a:ext cx="58356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828800" y="1509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52400" y="131763"/>
            <a:ext cx="36576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800" b="1" dirty="0">
                <a:solidFill>
                  <a:schemeClr val="hlink"/>
                </a:solidFill>
              </a:rPr>
              <a:t>A) Semi-conservative replication</a:t>
            </a:r>
            <a:r>
              <a:rPr lang="en-GB" altLang="en-US" sz="2800" b="1" dirty="0"/>
              <a:t>: </a:t>
            </a:r>
          </a:p>
          <a:p>
            <a:r>
              <a:rPr lang="en-GB" altLang="en-US" sz="2800" b="1" dirty="0"/>
              <a:t>One strand of molecule passed on unchanged to each of the daughter cells. This 'conserved' strand acts as a template for the synthesis of a new, complementary strand by the enzyme DNA polymerase</a:t>
            </a:r>
          </a:p>
        </p:txBody>
      </p:sp>
    </p:spTree>
    <p:extLst>
      <p:ext uri="{BB962C8B-B14F-4D97-AF65-F5344CB8AC3E}">
        <p14:creationId xmlns:p14="http://schemas.microsoft.com/office/powerpoint/2010/main" val="1011032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5021263" cy="769938"/>
          </a:xfrm>
        </p:spPr>
        <p:txBody>
          <a:bodyPr>
            <a:normAutofit fontScale="90000"/>
          </a:bodyPr>
          <a:lstStyle/>
          <a:p>
            <a:r>
              <a:rPr lang="en-GB" altLang="en-US" sz="4000" b="1" i="1" dirty="0">
                <a:solidFill>
                  <a:schemeClr val="hlink"/>
                </a:solidFill>
                <a:latin typeface="Arial Rounded MT Bold" pitchFamily="34" charset="0"/>
              </a:rPr>
              <a:t> </a:t>
            </a:r>
            <a:r>
              <a:rPr lang="en-GB" altLang="en-US" sz="2700" b="1" i="1" dirty="0">
                <a:solidFill>
                  <a:schemeClr val="hlink"/>
                </a:solidFill>
                <a:latin typeface="Arial Rounded MT Bold" pitchFamily="34" charset="0"/>
              </a:rPr>
              <a:t>B) Starts at origin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914400"/>
            <a:ext cx="8534400" cy="5334000"/>
          </a:xfrm>
        </p:spPr>
        <p:txBody>
          <a:bodyPr/>
          <a:lstStyle/>
          <a:p>
            <a:pPr marL="0" indent="0"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GB" altLang="en-US" sz="2800" dirty="0">
                <a:latin typeface="Arial Rounded MT Bold" pitchFamily="34" charset="0"/>
              </a:rPr>
              <a:t>Initiator proteins identify specific base sequences on DNA called sites of origin</a:t>
            </a:r>
          </a:p>
          <a:p>
            <a:pPr marL="0" indent="0"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GB" altLang="en-US" sz="2800" dirty="0">
              <a:latin typeface="Arial Rounded MT Bold" pitchFamily="34" charset="0"/>
            </a:endParaRPr>
          </a:p>
          <a:p>
            <a:pPr marL="0" indent="0"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GB" altLang="en-US" sz="2800" dirty="0">
                <a:solidFill>
                  <a:schemeClr val="hlink"/>
                </a:solidFill>
                <a:latin typeface="Arial Rounded MT Bold" pitchFamily="34" charset="0"/>
              </a:rPr>
              <a:t>Prokaryotes – single origin site</a:t>
            </a:r>
            <a:r>
              <a:rPr lang="en-GB" altLang="en-US" sz="2800" dirty="0">
                <a:latin typeface="Arial Rounded MT Bold" pitchFamily="34" charset="0"/>
              </a:rPr>
              <a:t>  Example:</a:t>
            </a:r>
            <a:r>
              <a:rPr lang="en-GB" altLang="en-US" sz="2800" i="1" dirty="0">
                <a:latin typeface="Arial Rounded MT Bold" pitchFamily="34" charset="0"/>
              </a:rPr>
              <a:t> </a:t>
            </a:r>
            <a:r>
              <a:rPr lang="en-GB" altLang="en-US" sz="2400" i="1" dirty="0">
                <a:latin typeface="Arial Rounded MT Bold" pitchFamily="34" charset="0"/>
              </a:rPr>
              <a:t>E.coli </a:t>
            </a:r>
            <a:r>
              <a:rPr lang="en-GB" altLang="en-US" sz="2800" dirty="0">
                <a:solidFill>
                  <a:schemeClr val="folHlink"/>
                </a:solidFill>
                <a:latin typeface="Arial Rounded MT Bold" pitchFamily="34" charset="0"/>
              </a:rPr>
              <a:t>Eukaryotes – multiple sites of origin</a:t>
            </a:r>
            <a:r>
              <a:rPr lang="en-GB" altLang="en-US" sz="2800" dirty="0">
                <a:latin typeface="Arial Rounded MT Bold" pitchFamily="34" charset="0"/>
              </a:rPr>
              <a:t> Example:  yeast </a:t>
            </a:r>
          </a:p>
          <a:p>
            <a:pPr marL="0" indent="0"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GB" altLang="en-US" sz="2800" dirty="0">
              <a:latin typeface="Arial Rounded MT Bold" pitchFamily="34" charset="0"/>
            </a:endParaRPr>
          </a:p>
          <a:p>
            <a:pPr marL="0" indent="0"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GB" altLang="en-US" sz="2800" dirty="0">
              <a:latin typeface="Arial Rounded MT Bold" pitchFamily="34" charset="0"/>
            </a:endParaRPr>
          </a:p>
          <a:p>
            <a:pPr marL="0" indent="0">
              <a:buClr>
                <a:schemeClr val="hlink"/>
              </a:buClr>
              <a:buFont typeface="Wingdings" panose="05000000000000000000" pitchFamily="2" charset="2"/>
              <a:buChar char="q"/>
            </a:pPr>
            <a:endParaRPr lang="en-GB" altLang="en-US" sz="2800" dirty="0">
              <a:latin typeface="Arial Rounded MT Bold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GB" altLang="en-US" sz="2800" dirty="0">
              <a:latin typeface="Arial Rounded MT Bold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GB" altLang="en-US" sz="2800" dirty="0">
              <a:latin typeface="Arial Rounded MT Bold" pitchFamily="34" charset="0"/>
            </a:endParaRPr>
          </a:p>
        </p:txBody>
      </p:sp>
      <p:pic>
        <p:nvPicPr>
          <p:cNvPr id="36866" name="Picture 2" descr="06_18abc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-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8" b="76137"/>
          <a:stretch>
            <a:fillRect/>
          </a:stretch>
        </p:blipFill>
        <p:spPr>
          <a:xfrm>
            <a:off x="381000" y="4419600"/>
            <a:ext cx="3962400" cy="1198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6874" name="Picture 10" descr="notes_euk%20repl%20initiation_clip_image002_0003"/>
          <p:cNvPicPr>
            <a:picLocks noChangeAspect="1" noChangeArrowheads="1"/>
          </p:cNvPicPr>
          <p:nvPr/>
        </p:nvPicPr>
        <p:blipFill>
          <a:blip r:embed="rId3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152"/>
          <a:stretch>
            <a:fillRect/>
          </a:stretch>
        </p:blipFill>
        <p:spPr bwMode="auto">
          <a:xfrm>
            <a:off x="4572000" y="3962400"/>
            <a:ext cx="38766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990600" y="5638800"/>
            <a:ext cx="199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Prokaryotes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410200" y="5715000"/>
            <a:ext cx="1863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Eukaryotes</a:t>
            </a:r>
          </a:p>
        </p:txBody>
      </p:sp>
    </p:spTree>
    <p:extLst>
      <p:ext uri="{BB962C8B-B14F-4D97-AF65-F5344CB8AC3E}">
        <p14:creationId xmlns:p14="http://schemas.microsoft.com/office/powerpoint/2010/main" val="189143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  <p:bldP spid="36875" grpId="0"/>
      <p:bldP spid="368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6477000" cy="12954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defRPr/>
            </a:pPr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Replication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7162800" cy="41148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Begins at</a:t>
            </a:r>
            <a:r>
              <a:rPr lang="en-US" sz="2400" b="1" dirty="0">
                <a:solidFill>
                  <a:srgbClr val="00279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Origins of Replication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Two strands open forming </a:t>
            </a: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Replication Forks (Y-shaped region)</a:t>
            </a:r>
          </a:p>
          <a:p>
            <a:pPr lvl="1">
              <a:defRPr/>
            </a:pP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Enzyme helicase unwinds DNA and breaks H bonds (uses ATP)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strands grow at the forks</a:t>
            </a:r>
            <a:endParaRPr lang="en-US" sz="2400" b="1" dirty="0">
              <a:solidFill>
                <a:srgbClr val="A50021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4313" y="3719513"/>
            <a:ext cx="8816975" cy="3121025"/>
            <a:chOff x="135" y="2343"/>
            <a:chExt cx="5554" cy="1966"/>
          </a:xfrm>
        </p:grpSpPr>
        <p:sp>
          <p:nvSpPr>
            <p:cNvPr id="30727" name="Line 5"/>
            <p:cNvSpPr>
              <a:spLocks noChangeShapeType="1"/>
            </p:cNvSpPr>
            <p:nvPr/>
          </p:nvSpPr>
          <p:spPr bwMode="auto">
            <a:xfrm>
              <a:off x="400" y="3360"/>
              <a:ext cx="23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Line 6"/>
            <p:cNvSpPr>
              <a:spLocks noChangeShapeType="1"/>
            </p:cNvSpPr>
            <p:nvPr/>
          </p:nvSpPr>
          <p:spPr bwMode="auto">
            <a:xfrm>
              <a:off x="400" y="3696"/>
              <a:ext cx="23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Line 7"/>
            <p:cNvSpPr>
              <a:spLocks noChangeShapeType="1"/>
            </p:cNvSpPr>
            <p:nvPr/>
          </p:nvSpPr>
          <p:spPr bwMode="auto">
            <a:xfrm>
              <a:off x="52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Line 8"/>
            <p:cNvSpPr>
              <a:spLocks noChangeShapeType="1"/>
            </p:cNvSpPr>
            <p:nvPr/>
          </p:nvSpPr>
          <p:spPr bwMode="auto">
            <a:xfrm>
              <a:off x="124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Line 9"/>
            <p:cNvSpPr>
              <a:spLocks noChangeShapeType="1"/>
            </p:cNvSpPr>
            <p:nvPr/>
          </p:nvSpPr>
          <p:spPr bwMode="auto">
            <a:xfrm>
              <a:off x="76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2" name="Line 10"/>
            <p:cNvSpPr>
              <a:spLocks noChangeShapeType="1"/>
            </p:cNvSpPr>
            <p:nvPr/>
          </p:nvSpPr>
          <p:spPr bwMode="auto">
            <a:xfrm>
              <a:off x="100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Line 11"/>
            <p:cNvSpPr>
              <a:spLocks noChangeShapeType="1"/>
            </p:cNvSpPr>
            <p:nvPr/>
          </p:nvSpPr>
          <p:spPr bwMode="auto">
            <a:xfrm>
              <a:off x="196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Line 12"/>
            <p:cNvSpPr>
              <a:spLocks noChangeShapeType="1"/>
            </p:cNvSpPr>
            <p:nvPr/>
          </p:nvSpPr>
          <p:spPr bwMode="auto">
            <a:xfrm>
              <a:off x="148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Line 13"/>
            <p:cNvSpPr>
              <a:spLocks noChangeShapeType="1"/>
            </p:cNvSpPr>
            <p:nvPr/>
          </p:nvSpPr>
          <p:spPr bwMode="auto">
            <a:xfrm>
              <a:off x="244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Line 14"/>
            <p:cNvSpPr>
              <a:spLocks noChangeShapeType="1"/>
            </p:cNvSpPr>
            <p:nvPr/>
          </p:nvSpPr>
          <p:spPr bwMode="auto">
            <a:xfrm>
              <a:off x="268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15"/>
            <p:cNvSpPr>
              <a:spLocks noChangeShapeType="1"/>
            </p:cNvSpPr>
            <p:nvPr/>
          </p:nvSpPr>
          <p:spPr bwMode="auto">
            <a:xfrm>
              <a:off x="220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Line 16"/>
            <p:cNvSpPr>
              <a:spLocks noChangeShapeType="1"/>
            </p:cNvSpPr>
            <p:nvPr/>
          </p:nvSpPr>
          <p:spPr bwMode="auto">
            <a:xfrm>
              <a:off x="1728" y="3376"/>
              <a:ext cx="0" cy="3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Line 17"/>
            <p:cNvSpPr>
              <a:spLocks noChangeShapeType="1"/>
            </p:cNvSpPr>
            <p:nvPr/>
          </p:nvSpPr>
          <p:spPr bwMode="auto">
            <a:xfrm flipV="1">
              <a:off x="2784" y="2624"/>
              <a:ext cx="2528" cy="73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Line 18"/>
            <p:cNvSpPr>
              <a:spLocks noChangeShapeType="1"/>
            </p:cNvSpPr>
            <p:nvPr/>
          </p:nvSpPr>
          <p:spPr bwMode="auto">
            <a:xfrm>
              <a:off x="2771" y="3694"/>
              <a:ext cx="2570" cy="43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Line 19"/>
            <p:cNvSpPr>
              <a:spLocks noChangeShapeType="1"/>
            </p:cNvSpPr>
            <p:nvPr/>
          </p:nvSpPr>
          <p:spPr bwMode="auto">
            <a:xfrm>
              <a:off x="2944" y="3328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Line 20"/>
            <p:cNvSpPr>
              <a:spLocks noChangeShapeType="1"/>
            </p:cNvSpPr>
            <p:nvPr/>
          </p:nvSpPr>
          <p:spPr bwMode="auto">
            <a:xfrm>
              <a:off x="3168" y="3264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Line 21"/>
            <p:cNvSpPr>
              <a:spLocks noChangeShapeType="1"/>
            </p:cNvSpPr>
            <p:nvPr/>
          </p:nvSpPr>
          <p:spPr bwMode="auto">
            <a:xfrm>
              <a:off x="3744" y="3072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Line 22"/>
            <p:cNvSpPr>
              <a:spLocks noChangeShapeType="1"/>
            </p:cNvSpPr>
            <p:nvPr/>
          </p:nvSpPr>
          <p:spPr bwMode="auto">
            <a:xfrm>
              <a:off x="3456" y="3168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Line 23"/>
            <p:cNvSpPr>
              <a:spLocks noChangeShapeType="1"/>
            </p:cNvSpPr>
            <p:nvPr/>
          </p:nvSpPr>
          <p:spPr bwMode="auto">
            <a:xfrm>
              <a:off x="4032" y="2976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Line 24"/>
            <p:cNvSpPr>
              <a:spLocks noChangeShapeType="1"/>
            </p:cNvSpPr>
            <p:nvPr/>
          </p:nvSpPr>
          <p:spPr bwMode="auto">
            <a:xfrm>
              <a:off x="4320" y="2928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5"/>
            <p:cNvSpPr>
              <a:spLocks noChangeShapeType="1"/>
            </p:cNvSpPr>
            <p:nvPr/>
          </p:nvSpPr>
          <p:spPr bwMode="auto">
            <a:xfrm>
              <a:off x="4608" y="2832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Line 26"/>
            <p:cNvSpPr>
              <a:spLocks noChangeShapeType="1"/>
            </p:cNvSpPr>
            <p:nvPr/>
          </p:nvSpPr>
          <p:spPr bwMode="auto">
            <a:xfrm>
              <a:off x="4896" y="2736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Line 27"/>
            <p:cNvSpPr>
              <a:spLocks noChangeShapeType="1"/>
            </p:cNvSpPr>
            <p:nvPr/>
          </p:nvSpPr>
          <p:spPr bwMode="auto">
            <a:xfrm>
              <a:off x="5136" y="2688"/>
              <a:ext cx="16" cy="1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0" name="Line 28"/>
            <p:cNvSpPr>
              <a:spLocks noChangeShapeType="1"/>
            </p:cNvSpPr>
            <p:nvPr/>
          </p:nvSpPr>
          <p:spPr bwMode="auto">
            <a:xfrm flipV="1">
              <a:off x="2944" y="3536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Line 29"/>
            <p:cNvSpPr>
              <a:spLocks noChangeShapeType="1"/>
            </p:cNvSpPr>
            <p:nvPr/>
          </p:nvSpPr>
          <p:spPr bwMode="auto">
            <a:xfrm flipV="1">
              <a:off x="3184" y="3584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Line 30"/>
            <p:cNvSpPr>
              <a:spLocks noChangeShapeType="1"/>
            </p:cNvSpPr>
            <p:nvPr/>
          </p:nvSpPr>
          <p:spPr bwMode="auto">
            <a:xfrm flipV="1">
              <a:off x="3472" y="3632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Line 31"/>
            <p:cNvSpPr>
              <a:spLocks noChangeShapeType="1"/>
            </p:cNvSpPr>
            <p:nvPr/>
          </p:nvSpPr>
          <p:spPr bwMode="auto">
            <a:xfrm flipV="1">
              <a:off x="3760" y="3680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Line 32"/>
            <p:cNvSpPr>
              <a:spLocks noChangeShapeType="1"/>
            </p:cNvSpPr>
            <p:nvPr/>
          </p:nvSpPr>
          <p:spPr bwMode="auto">
            <a:xfrm flipV="1">
              <a:off x="4000" y="3728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Line 33"/>
            <p:cNvSpPr>
              <a:spLocks noChangeShapeType="1"/>
            </p:cNvSpPr>
            <p:nvPr/>
          </p:nvSpPr>
          <p:spPr bwMode="auto">
            <a:xfrm flipV="1">
              <a:off x="5152" y="3920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6" name="Line 34"/>
            <p:cNvSpPr>
              <a:spLocks noChangeShapeType="1"/>
            </p:cNvSpPr>
            <p:nvPr/>
          </p:nvSpPr>
          <p:spPr bwMode="auto">
            <a:xfrm flipV="1">
              <a:off x="4864" y="3872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7" name="Line 35"/>
            <p:cNvSpPr>
              <a:spLocks noChangeShapeType="1"/>
            </p:cNvSpPr>
            <p:nvPr/>
          </p:nvSpPr>
          <p:spPr bwMode="auto">
            <a:xfrm flipV="1">
              <a:off x="4576" y="3824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6"/>
            <p:cNvSpPr>
              <a:spLocks noChangeShapeType="1"/>
            </p:cNvSpPr>
            <p:nvPr/>
          </p:nvSpPr>
          <p:spPr bwMode="auto">
            <a:xfrm flipV="1">
              <a:off x="4288" y="3776"/>
              <a:ext cx="16" cy="1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4455" y="3207"/>
              <a:ext cx="1106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solidFill>
                    <a:srgbClr val="00279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Replication</a:t>
              </a:r>
            </a:p>
            <a:p>
              <a:pPr eaLnBrk="0" hangingPunct="0">
                <a:defRPr/>
              </a:pPr>
              <a:r>
                <a:rPr lang="en-US" b="1">
                  <a:solidFill>
                    <a:srgbClr val="00279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Fork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375" y="3063"/>
              <a:ext cx="22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solidFill>
                    <a:srgbClr val="B5006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Parental DNA Molecule</a:t>
              </a:r>
            </a:p>
          </p:txBody>
        </p:sp>
        <p:sp>
          <p:nvSpPr>
            <p:cNvPr id="30761" name="AutoShape 39"/>
            <p:cNvSpPr>
              <a:spLocks noChangeArrowheads="1"/>
            </p:cNvSpPr>
            <p:nvPr/>
          </p:nvSpPr>
          <p:spPr bwMode="auto">
            <a:xfrm flipH="1">
              <a:off x="3944" y="3320"/>
              <a:ext cx="416" cy="320"/>
            </a:xfrm>
            <a:prstGeom prst="rightArrow">
              <a:avLst>
                <a:gd name="adj1" fmla="val 75000"/>
                <a:gd name="adj2" fmla="val 65006"/>
              </a:avLst>
            </a:prstGeom>
            <a:solidFill>
              <a:schemeClr val="accent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2" name="Rectangle 40"/>
            <p:cNvSpPr>
              <a:spLocks noChangeArrowheads="1"/>
            </p:cNvSpPr>
            <p:nvPr/>
          </p:nvSpPr>
          <p:spPr bwMode="auto">
            <a:xfrm>
              <a:off x="5367" y="234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30763" name="Rectangle 41"/>
            <p:cNvSpPr>
              <a:spLocks noChangeArrowheads="1"/>
            </p:cNvSpPr>
            <p:nvPr/>
          </p:nvSpPr>
          <p:spPr bwMode="auto">
            <a:xfrm>
              <a:off x="135" y="3159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  <p:sp>
          <p:nvSpPr>
            <p:cNvPr id="30764" name="Rectangle 42"/>
            <p:cNvSpPr>
              <a:spLocks noChangeArrowheads="1"/>
            </p:cNvSpPr>
            <p:nvPr/>
          </p:nvSpPr>
          <p:spPr bwMode="auto">
            <a:xfrm>
              <a:off x="135" y="3591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3’</a:t>
              </a:r>
            </a:p>
          </p:txBody>
        </p:sp>
        <p:sp>
          <p:nvSpPr>
            <p:cNvPr id="30765" name="Rectangle 43"/>
            <p:cNvSpPr>
              <a:spLocks noChangeArrowheads="1"/>
            </p:cNvSpPr>
            <p:nvPr/>
          </p:nvSpPr>
          <p:spPr bwMode="auto">
            <a:xfrm>
              <a:off x="5415" y="4023"/>
              <a:ext cx="2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>
                  <a:latin typeface="Comic Sans MS" panose="030F0702030302020204" pitchFamily="66" charset="0"/>
                </a:rPr>
                <a:t>5’</a:t>
              </a:r>
            </a:p>
          </p:txBody>
        </p:sp>
      </p:grpSp>
      <p:sp>
        <p:nvSpPr>
          <p:cNvPr id="30726" name="Footer Placeholder 4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cmassengale</a:t>
            </a:r>
          </a:p>
        </p:txBody>
      </p:sp>
    </p:spTree>
    <p:extLst>
      <p:ext uri="{BB962C8B-B14F-4D97-AF65-F5344CB8AC3E}">
        <p14:creationId xmlns:p14="http://schemas.microsoft.com/office/powerpoint/2010/main" val="894310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244</TotalTime>
  <Words>735</Words>
  <Application>Microsoft Office PowerPoint</Application>
  <PresentationFormat>On-screen Show (4:3)</PresentationFormat>
  <Paragraphs>216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Arial Black</vt:lpstr>
      <vt:lpstr>Arial Rounded MT Bold</vt:lpstr>
      <vt:lpstr>Calibri</vt:lpstr>
      <vt:lpstr>Comic Sans MS</vt:lpstr>
      <vt:lpstr>Gill Sans MT</vt:lpstr>
      <vt:lpstr>Symbol</vt:lpstr>
      <vt:lpstr>Times New Roman</vt:lpstr>
      <vt:lpstr>Wingdings</vt:lpstr>
      <vt:lpstr>Parcel</vt:lpstr>
      <vt:lpstr>Role of DNA</vt:lpstr>
      <vt:lpstr>Objectives</vt:lpstr>
      <vt:lpstr>DNA Nucleotide</vt:lpstr>
      <vt:lpstr>DNA Replication</vt:lpstr>
      <vt:lpstr>Synthesis Phase (S phase)</vt:lpstr>
      <vt:lpstr>Basic rules of replication</vt:lpstr>
      <vt:lpstr>PowerPoint Presentation</vt:lpstr>
      <vt:lpstr> B) Starts at origin</vt:lpstr>
      <vt:lpstr>DNA Replication</vt:lpstr>
      <vt:lpstr>DNA Replication</vt:lpstr>
      <vt:lpstr>DNA Replication </vt:lpstr>
      <vt:lpstr>Replication: 2nd step</vt:lpstr>
      <vt:lpstr>Energy of Replication</vt:lpstr>
      <vt:lpstr>Replication</vt:lpstr>
      <vt:lpstr>E) Semidiscontinuous Synthesis of the New DNA Strands</vt:lpstr>
      <vt:lpstr>Synthesis of the New DNA Strands</vt:lpstr>
      <vt:lpstr>Lagging Strand Segments</vt:lpstr>
      <vt:lpstr>Joining of Okazaki Fragments</vt:lpstr>
      <vt:lpstr>Fast &amp; accurate!</vt:lpstr>
      <vt:lpstr>What does it really look like?</vt:lpstr>
    </vt:vector>
  </TitlesOfParts>
  <Company>District 32J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DNA</dc:title>
  <dc:creator>elizabeths</dc:creator>
  <cp:lastModifiedBy>Elizabet Greenman</cp:lastModifiedBy>
  <cp:revision>12</cp:revision>
  <dcterms:created xsi:type="dcterms:W3CDTF">2009-01-08T23:46:36Z</dcterms:created>
  <dcterms:modified xsi:type="dcterms:W3CDTF">2017-01-16T19:33:42Z</dcterms:modified>
</cp:coreProperties>
</file>