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9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0080625" cy="7559675"/>
  <p:notesSz cx="7772400" cy="10058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1956" y="7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A662B114-B5DF-4578-AFB2-393317AEE5B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85C3E1-C816-4184-A832-17FA02B5DE0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81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F99B48-C967-40D7-B33A-EA176B064FAE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92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9C57CE-AB14-46BA-9E2F-D584E2F65393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02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3EA719-1A99-4996-A1CF-D207C9764F4B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12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22B864-EC40-4959-9E3A-6FC9BD49C9E9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22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7013"/>
            <a:ext cx="10080625" cy="2052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8063" y="1987920"/>
            <a:ext cx="8064500" cy="2011830"/>
          </a:xfrm>
        </p:spPr>
        <p:txBody>
          <a:bodyPr anchor="b">
            <a:normAutofit/>
          </a:bodyPr>
          <a:lstStyle>
            <a:lvl1pPr algn="l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8063" y="4003829"/>
            <a:ext cx="8064500" cy="755968"/>
          </a:xfrm>
        </p:spPr>
        <p:txBody>
          <a:bodyPr>
            <a:normAutofit/>
          </a:bodyPr>
          <a:lstStyle>
            <a:lvl1pPr marL="0" indent="0" algn="l">
              <a:buNone/>
              <a:defRPr sz="2205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9806" y="4766239"/>
            <a:ext cx="2532756" cy="402483"/>
          </a:xfrm>
        </p:spPr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8062" y="4766240"/>
            <a:ext cx="5380534" cy="402483"/>
          </a:xfrm>
        </p:spPr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78414" y="1577266"/>
            <a:ext cx="2394148" cy="402483"/>
          </a:xfrm>
        </p:spPr>
        <p:txBody>
          <a:bodyPr/>
          <a:lstStyle/>
          <a:p>
            <a:fld id="{784F238B-073B-457E-92EA-2595D658F5E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802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235" y="5177971"/>
            <a:ext cx="8771469" cy="903187"/>
          </a:xfrm>
        </p:spPr>
        <p:txBody>
          <a:bodyPr anchor="b"/>
          <a:lstStyle>
            <a:lvl1pPr algn="l"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5235" y="1077000"/>
            <a:ext cx="8764610" cy="3755556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5241" y="6081158"/>
            <a:ext cx="8770144" cy="823345"/>
          </a:xfrm>
        </p:spPr>
        <p:txBody>
          <a:bodyPr/>
          <a:lstStyle>
            <a:lvl1pPr marL="0" indent="0" algn="l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7A0-E7FF-49A5-98ED-834FEE60849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026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7013"/>
            <a:ext cx="10080625" cy="2052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241" y="830631"/>
            <a:ext cx="8770144" cy="3089201"/>
          </a:xfrm>
        </p:spPr>
        <p:txBody>
          <a:bodyPr anchor="ctr"/>
          <a:lstStyle>
            <a:lvl1pPr algn="l"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047" y="4022494"/>
            <a:ext cx="8568531" cy="1467018"/>
          </a:xfrm>
        </p:spPr>
        <p:txBody>
          <a:bodyPr anchor="ctr"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31913" y="419983"/>
            <a:ext cx="2406749" cy="402483"/>
          </a:xfrm>
        </p:spPr>
        <p:txBody>
          <a:bodyPr/>
          <a:lstStyle>
            <a:lvl1pPr algn="r"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5241" y="419983"/>
            <a:ext cx="5325463" cy="402483"/>
          </a:xfrm>
        </p:spPr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9871" y="419983"/>
            <a:ext cx="735513" cy="402483"/>
          </a:xfrm>
        </p:spPr>
        <p:txBody>
          <a:bodyPr/>
          <a:lstStyle/>
          <a:p>
            <a:fld id="{DCD3D7A0-E7FF-49A5-98ED-834FEE60849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0515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7013"/>
            <a:ext cx="10080625" cy="2052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054" y="830631"/>
            <a:ext cx="8393520" cy="3038238"/>
          </a:xfrm>
        </p:spPr>
        <p:txBody>
          <a:bodyPr anchor="ctr"/>
          <a:lstStyle>
            <a:lvl1pPr algn="l"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78066" y="3868870"/>
            <a:ext cx="7931494" cy="489916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047" y="4601720"/>
            <a:ext cx="8575534" cy="905293"/>
          </a:xfrm>
        </p:spPr>
        <p:txBody>
          <a:bodyPr anchor="ctr">
            <a:normAutofit/>
          </a:bodyPr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31913" y="419983"/>
            <a:ext cx="2406749" cy="402483"/>
          </a:xfrm>
        </p:spPr>
        <p:txBody>
          <a:bodyPr/>
          <a:lstStyle>
            <a:lvl1pPr algn="r"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5241" y="418261"/>
            <a:ext cx="5325463" cy="402483"/>
          </a:xfrm>
        </p:spPr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9871" y="419983"/>
            <a:ext cx="735513" cy="402483"/>
          </a:xfrm>
        </p:spPr>
        <p:txBody>
          <a:bodyPr/>
          <a:lstStyle/>
          <a:p>
            <a:fld id="{DCD3D7A0-E7FF-49A5-98ED-834FEE60849B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55166" y="890362"/>
            <a:ext cx="504031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81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81208" y="3330457"/>
            <a:ext cx="504031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81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9673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7013"/>
            <a:ext cx="10080625" cy="2052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047" y="1239776"/>
            <a:ext cx="8571157" cy="2768833"/>
          </a:xfrm>
        </p:spPr>
        <p:txBody>
          <a:bodyPr anchor="b"/>
          <a:lstStyle>
            <a:lvl1pPr algn="l"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038" y="4021593"/>
            <a:ext cx="8569863" cy="1102188"/>
          </a:xfrm>
        </p:spPr>
        <p:txBody>
          <a:bodyPr anchor="t"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31913" y="417650"/>
            <a:ext cx="2406749" cy="402483"/>
          </a:xfrm>
        </p:spPr>
        <p:txBody>
          <a:bodyPr/>
          <a:lstStyle>
            <a:lvl1pPr algn="r"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5241" y="417650"/>
            <a:ext cx="5325463" cy="402483"/>
          </a:xfrm>
        </p:spPr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9871" y="419983"/>
            <a:ext cx="735513" cy="402483"/>
          </a:xfrm>
        </p:spPr>
        <p:txBody>
          <a:bodyPr/>
          <a:lstStyle/>
          <a:p>
            <a:fld id="{DCD3D7A0-E7FF-49A5-98ED-834FEE60849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21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94150" y="839964"/>
            <a:ext cx="7031235" cy="14372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55242" y="2427385"/>
            <a:ext cx="2822575" cy="680481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5241" y="3201744"/>
            <a:ext cx="2822575" cy="3702763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0487" y="2426562"/>
            <a:ext cx="2822575" cy="690638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638882" y="3201197"/>
            <a:ext cx="2822575" cy="3703306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602808" y="2417229"/>
            <a:ext cx="2822575" cy="690638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602809" y="3201744"/>
            <a:ext cx="2822575" cy="3702763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7A0-E7FF-49A5-98ED-834FEE60849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8864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394151" y="839964"/>
            <a:ext cx="7035694" cy="1427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55241" y="4534196"/>
            <a:ext cx="2822575" cy="7526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5241" y="2570290"/>
            <a:ext cx="2822575" cy="16615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5241" y="5286816"/>
            <a:ext cx="2822575" cy="1617688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29061" y="4534196"/>
            <a:ext cx="2822575" cy="7526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629060" y="2570290"/>
            <a:ext cx="2822575" cy="1664343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627942" y="5286815"/>
            <a:ext cx="2822575" cy="1617688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607269" y="4534196"/>
            <a:ext cx="2822575" cy="7526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607268" y="2570291"/>
            <a:ext cx="2822575" cy="1663304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607166" y="5286813"/>
            <a:ext cx="2822575" cy="1617688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7A0-E7FF-49A5-98ED-834FEE60849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3885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241" y="2419096"/>
            <a:ext cx="8770144" cy="44854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8CE57-397B-4254-81D3-818DB749BF7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6579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7013"/>
            <a:ext cx="10080625" cy="2052662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4279" y="823632"/>
            <a:ext cx="1701105" cy="468337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241" y="822466"/>
            <a:ext cx="6921098" cy="468454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31913" y="419983"/>
            <a:ext cx="2406749" cy="402483"/>
          </a:xfrm>
        </p:spPr>
        <p:txBody>
          <a:bodyPr/>
          <a:lstStyle>
            <a:lvl1pPr algn="r"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241" y="419983"/>
            <a:ext cx="5325463" cy="402483"/>
          </a:xfrm>
        </p:spPr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9871" y="419983"/>
            <a:ext cx="735513" cy="402483"/>
          </a:xfrm>
        </p:spPr>
        <p:txBody>
          <a:bodyPr/>
          <a:lstStyle/>
          <a:p>
            <a:fld id="{A953A234-F251-428D-B7D8-6B416174F4C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8108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DC8E5EB7-6EE9-4DF6-9C04-DDCB342D11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521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CFBD-BD4C-4EEE-B180-FC093FE0A58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24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7013"/>
            <a:ext cx="10080625" cy="20526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241" y="830632"/>
            <a:ext cx="8770144" cy="3088614"/>
          </a:xfrm>
        </p:spPr>
        <p:txBody>
          <a:bodyPr anchor="b">
            <a:normAutofit/>
          </a:bodyPr>
          <a:lstStyle>
            <a:lvl1pPr algn="r">
              <a:defRPr sz="44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241" y="4014329"/>
            <a:ext cx="8770145" cy="1492682"/>
          </a:xfrm>
        </p:spPr>
        <p:txBody>
          <a:bodyPr>
            <a:normAutofit/>
          </a:bodyPr>
          <a:lstStyle>
            <a:lvl1pPr marL="0" indent="0" algn="r">
              <a:buNone/>
              <a:defRPr sz="242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31913" y="419983"/>
            <a:ext cx="2406749" cy="402483"/>
          </a:xfrm>
        </p:spPr>
        <p:txBody>
          <a:bodyPr/>
          <a:lstStyle>
            <a:lvl1pPr algn="r"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241" y="419983"/>
            <a:ext cx="5325463" cy="402483"/>
          </a:xfrm>
        </p:spPr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9872" y="419983"/>
            <a:ext cx="735512" cy="402483"/>
          </a:xfrm>
        </p:spPr>
        <p:txBody>
          <a:bodyPr/>
          <a:lstStyle/>
          <a:p>
            <a:fld id="{3913F36F-BA44-4985-84DD-69408F830B0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621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241" y="2419096"/>
            <a:ext cx="4311142" cy="44854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7592" y="2419096"/>
            <a:ext cx="4307791" cy="44854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11E1-9142-4FFB-9867-F2340AFBB52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831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148" y="839964"/>
            <a:ext cx="7031236" cy="1427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404" y="2407237"/>
            <a:ext cx="4060978" cy="908210"/>
          </a:xfrm>
        </p:spPr>
        <p:txBody>
          <a:bodyPr anchor="b">
            <a:normAutofit/>
          </a:bodyPr>
          <a:lstStyle>
            <a:lvl1pPr marL="0" indent="0">
              <a:buNone/>
              <a:defRPr sz="3086" b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240" y="3453186"/>
            <a:ext cx="4311142" cy="345131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67755" y="2407237"/>
            <a:ext cx="4057629" cy="908210"/>
          </a:xfrm>
        </p:spPr>
        <p:txBody>
          <a:bodyPr anchor="b">
            <a:normAutofit/>
          </a:bodyPr>
          <a:lstStyle>
            <a:lvl1pPr marL="0" indent="0">
              <a:buNone/>
              <a:defRPr sz="3086" b="0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7591" y="3453186"/>
            <a:ext cx="4307793" cy="345131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A569-3026-4378-84AA-DB390A08940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593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3DDA-F4C6-40AA-B7F2-41531BC9CA3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267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FEFD-3337-4753-894A-6FAF5498AE8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000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241" y="1679928"/>
            <a:ext cx="3402211" cy="1763924"/>
          </a:xfrm>
        </p:spPr>
        <p:txBody>
          <a:bodyPr anchor="b"/>
          <a:lstStyle>
            <a:lvl1pPr algn="l"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4266" y="823164"/>
            <a:ext cx="5141119" cy="6081339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5241" y="3443852"/>
            <a:ext cx="3402211" cy="3460651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A5AA-0906-47AF-AA65-40F56365D06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173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241" y="1679928"/>
            <a:ext cx="4493209" cy="1763924"/>
          </a:xfrm>
        </p:spPr>
        <p:txBody>
          <a:bodyPr anchor="b"/>
          <a:lstStyle>
            <a:lvl1pPr algn="l"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77131" y="828105"/>
            <a:ext cx="4050588" cy="6076398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5241" y="3443852"/>
            <a:ext cx="4493209" cy="3460651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CF935-9B4A-40B1-8300-599B9A85F94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0886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80625" cy="11916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4148" y="842580"/>
            <a:ext cx="7031236" cy="1425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241" y="2419096"/>
            <a:ext cx="8770144" cy="4485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69038" y="7006700"/>
            <a:ext cx="235634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5241" y="7006144"/>
            <a:ext cx="626258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45449" y="419983"/>
            <a:ext cx="217993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3D7A0-E7FF-49A5-98ED-834FEE60849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84625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hf sldNum="0" hdr="0" dt="0"/>
  <p:txStyles>
    <p:titleStyle>
      <a:lvl1pPr algn="r" defTabSz="1007943" rtl="0" eaLnBrk="1" latinLnBrk="0" hangingPunct="1">
        <a:lnSpc>
          <a:spcPct val="90000"/>
        </a:lnSpc>
        <a:spcBef>
          <a:spcPct val="0"/>
        </a:spcBef>
        <a:buNone/>
        <a:defRPr sz="4409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2425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nai.org/a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hmi.org/biointeractive/dna-transcription-basic-detai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hhmi.org/biointeractive/translation-basic-detail" TargetMode="External"/><Relationship Id="rId4" Type="http://schemas.openxmlformats.org/officeDocument/2006/relationships/hyperlink" Target="http://www.dnai.org/a/index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4005261" y="959057"/>
            <a:ext cx="5706304" cy="242971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The DNA Code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5261" y="4003829"/>
            <a:ext cx="5067302" cy="755968"/>
          </a:xfrm>
        </p:spPr>
        <p:txBody>
          <a:bodyPr/>
          <a:lstStyle/>
          <a:p>
            <a:r>
              <a:rPr lang="en-US" dirty="0"/>
              <a:t>Biology Chapter 9 Section 2 Part 2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912" y="1341437"/>
            <a:ext cx="20955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8" y="2484437"/>
            <a:ext cx="9069387" cy="4101686"/>
          </a:xfrm>
        </p:spPr>
        <p:txBody>
          <a:bodyPr/>
          <a:lstStyle/>
          <a:p>
            <a:r>
              <a:rPr lang="en-US" dirty="0"/>
              <a:t>Demonstrate an understanding of the DNA code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6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023938"/>
            <a:ext cx="9070975" cy="1262062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Proteins, Polypeptides, and DNA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1529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There are 20 amino acids found in proteins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There are 4 bases in DNA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How does DNA code for the 20 amino acids?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Reading the code, pieces, the genetic </a:t>
            </a:r>
            <a:r>
              <a:rPr lang="en-GB" altLang="en-US" dirty="0">
                <a:hlinkClick r:id="rId3"/>
              </a:rPr>
              <a:t>code</a:t>
            </a:r>
            <a:r>
              <a:rPr lang="en-GB" altLang="en-US" dirty="0"/>
              <a:t>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The DNA code is a triplet code (codon)</a:t>
            </a:r>
            <a:r>
              <a:rPr lang="ar-SA" altLang="en-US" dirty="0">
                <a:cs typeface="Arial" panose="020B0604020202020204" pitchFamily="34" charset="0"/>
              </a:rPr>
              <a:t>‏</a:t>
            </a:r>
            <a:endParaRPr lang="en-GB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20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charRg st="154" end="1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4098">
                                            <p:txEl>
                                              <p:charRg st="154" end="19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4098">
                                            <p:txEl>
                                              <p:charRg st="154" end="19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1442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DNA Code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514600"/>
            <a:ext cx="9070975" cy="41529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Each codon codes for one amino acid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One amino acid may have more than one code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The code is the same for all cells from prokaryotes to eukaryotes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Copying the code, putting it together, transcription (</a:t>
            </a:r>
            <a:r>
              <a:rPr lang="en-GB" altLang="en-US" dirty="0">
                <a:hlinkClick r:id="rId3"/>
              </a:rPr>
              <a:t>HHMI</a:t>
            </a:r>
            <a:r>
              <a:rPr lang="en-GB" altLang="en-US" dirty="0"/>
              <a:t>)</a:t>
            </a:r>
            <a:endParaRPr lang="en-GB" altLang="en-US" dirty="0">
              <a:hlinkClick r:id="rId4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Reading the code, putting it together, translation  (</a:t>
            </a:r>
            <a:r>
              <a:rPr lang="en-GB" altLang="en-US" dirty="0">
                <a:hlinkClick r:id="rId5"/>
              </a:rPr>
              <a:t>HHMI</a:t>
            </a:r>
            <a:r>
              <a:rPr lang="en-GB" altLang="en-US" dirty="0"/>
              <a:t>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7" name="Rectangle 6"/>
          <p:cNvSpPr/>
          <p:nvPr/>
        </p:nvSpPr>
        <p:spPr>
          <a:xfrm>
            <a:off x="-2579688" y="2941637"/>
            <a:ext cx="914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Now you try it!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Use the table on page 241 to write the amino acids that are coded for by this sequence:      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TAC   CGG  GAG   AAT   TAG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(Just a note: More commonly RNA code is presented in publications, so be CAREFUL!)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altLang="en-US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What code did you get?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altLang="en-US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Methionine, Alanine, Leucine, Leucine, Isoleucine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3" name="Rectangle 2"/>
          <p:cNvSpPr/>
          <p:nvPr/>
        </p:nvSpPr>
        <p:spPr>
          <a:xfrm>
            <a:off x="-2579688" y="2941637"/>
            <a:ext cx="914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Now you try it!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56054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Use the table on page 241 to write all the possible bases that would code for by this sequence:      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valine, proline, glutamine, tryptophan, methionine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What code did you get?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Valine:  CAA, CAG, CAT, CAC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Proline: GGA, GGG, GGT, GGC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Glutamine: GTT, GTC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Tryptophan: ACC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Methionine:  TAC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  <p:sp>
        <p:nvSpPr>
          <p:cNvPr id="7" name="Rectangle 6"/>
          <p:cNvSpPr/>
          <p:nvPr/>
        </p:nvSpPr>
        <p:spPr>
          <a:xfrm>
            <a:off x="-2579688" y="2941637"/>
            <a:ext cx="914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you know the code!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sure you READ pages 239-242</a:t>
            </a:r>
            <a:r>
              <a:rPr lang="en-US"/>
              <a:t>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Demonstrate an understanding of the DNA code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0313624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35</TotalTime>
  <Words>313</Words>
  <Application>Microsoft Office PowerPoint</Application>
  <PresentationFormat>Custom</PresentationFormat>
  <Paragraphs>46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Times New Roman</vt:lpstr>
      <vt:lpstr>Arial</vt:lpstr>
      <vt:lpstr>MS Gothic</vt:lpstr>
      <vt:lpstr>Wingdings</vt:lpstr>
      <vt:lpstr>Symbol</vt:lpstr>
      <vt:lpstr>Lucida Sans Unicode</vt:lpstr>
      <vt:lpstr>Vapor Trail</vt:lpstr>
      <vt:lpstr>The DNA Code</vt:lpstr>
      <vt:lpstr>Objectives</vt:lpstr>
      <vt:lpstr>Proteins, Polypeptides, and DNA</vt:lpstr>
      <vt:lpstr>DNA Code</vt:lpstr>
      <vt:lpstr>Now you try it!</vt:lpstr>
      <vt:lpstr>Now you try it!</vt:lpstr>
      <vt:lpstr>Now you know the code!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DNA Code</dc:title>
  <dc:creator>Elizabeth Shanor</dc:creator>
  <cp:lastModifiedBy>Elizabet Greenman</cp:lastModifiedBy>
  <cp:revision>6</cp:revision>
  <dcterms:modified xsi:type="dcterms:W3CDTF">2017-01-16T20:48:18Z</dcterms:modified>
</cp:coreProperties>
</file>