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theme/themeOverride25.xml" ContentType="application/vnd.openxmlformats-officedocument.themeOverr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6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4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89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44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62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53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68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87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1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4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120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27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3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77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57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539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196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354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1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8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9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48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940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94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95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03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50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933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816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86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4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92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/>
          <a:stretch>
            <a:fillRect/>
          </a:stretch>
        </p:blipFill>
        <p:spPr bwMode="hidden">
          <a:xfrm>
            <a:off x="0" y="0"/>
            <a:ext cx="480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6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1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73078" name="upper_right" descr="11MSS ChapIntr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1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6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7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9" name="Picture 3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/>
          <a:stretch>
            <a:fillRect/>
          </a:stretch>
        </p:blipFill>
        <p:spPr bwMode="hidden">
          <a:xfrm>
            <a:off x="0" y="0"/>
            <a:ext cx="480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90" name="Picture 34" descr="11MSS_Headers-C36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9" name="Picture 13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78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3788" name="upper_right" descr="11MSS ChapIntr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8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9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0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1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2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3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4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5" name="Picture 29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/>
          <a:stretch>
            <a:fillRect/>
          </a:stretch>
        </p:blipFill>
        <p:spPr bwMode="hidden">
          <a:xfrm>
            <a:off x="0" y="0"/>
            <a:ext cx="480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6" name="Picture 30" descr="11MSS_Headers-C36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1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/>
          <a:stretch>
            <a:fillRect/>
          </a:stretch>
        </p:blipFill>
        <p:spPr bwMode="hidden">
          <a:xfrm>
            <a:off x="0" y="0"/>
            <a:ext cx="480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36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image" Target="../media/image15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5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6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0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image" Target="../media/image19.png"/><Relationship Id="rId9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762125"/>
            <a:ext cx="45339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hlinkClick r:id="rId7" action="ppaction://hlinksldjump"/>
              </a:rPr>
              <a:t>Chapter Introduction</a:t>
            </a:r>
            <a:endParaRPr 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hlinkClick r:id="rId8" action="ppaction://hlinksldjump"/>
              </a:rPr>
              <a:t>Lesson 1</a:t>
            </a:r>
            <a:r>
              <a:rPr lang="en-US" sz="2800">
                <a:solidFill>
                  <a:srgbClr val="000000"/>
                </a:solidFill>
              </a:rPr>
              <a:t>	Describing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Motion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sz="2800">
                <a:solidFill>
                  <a:srgbClr val="000000"/>
                </a:solidFill>
              </a:rPr>
              <a:t>	Position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and Motion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sz="2800">
                <a:solidFill>
                  <a:srgbClr val="808080"/>
                </a:solidFill>
              </a:rPr>
              <a:t>	</a:t>
            </a:r>
            <a:r>
              <a:rPr lang="en-US" sz="2800">
                <a:solidFill>
                  <a:srgbClr val="000000"/>
                </a:solidFill>
              </a:rPr>
              <a:t>Acceleration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sz="28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/>
          <a:stretch>
            <a:fillRect/>
          </a:stretch>
        </p:blipFill>
        <p:spPr bwMode="hidden">
          <a:xfrm>
            <a:off x="0" y="0"/>
            <a:ext cx="480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3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6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62_L1_P0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" r="600" b="5450"/>
          <a:stretch>
            <a:fillRect/>
          </a:stretch>
        </p:blipFill>
        <p:spPr bwMode="auto">
          <a:xfrm>
            <a:off x="5556250" y="2209800"/>
            <a:ext cx="2528888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9188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943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A complete description of your position includes a distance, a direction, and a reference point.</a:t>
            </a:r>
          </a:p>
        </p:txBody>
      </p:sp>
      <p:sp>
        <p:nvSpPr>
          <p:cNvPr id="94310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Describing Position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3109" name="Picture 5" descr="C362_L1_P00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705100"/>
            <a:ext cx="6197600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588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94208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An object’s position is described by a reference direction, such as toward the slide.</a:t>
            </a:r>
          </a:p>
        </p:txBody>
      </p:sp>
      <p:sp>
        <p:nvSpPr>
          <p:cNvPr id="94208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Describing Position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2085" name="Picture 5" descr="C362_L1_P00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705100"/>
            <a:ext cx="6197600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172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944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The reference direction is the positive (+) direction and the opposite direction is the negative (-) direction.</a:t>
            </a:r>
          </a:p>
        </p:txBody>
      </p:sp>
      <p:sp>
        <p:nvSpPr>
          <p:cNvPr id="9441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Describing Position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4133" name="Picture 5" descr="C362_L1_P00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413125"/>
            <a:ext cx="75787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85303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870075"/>
            <a:ext cx="76200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When you describe a position using two directions, you are using two dimensions.</a:t>
            </a:r>
          </a:p>
          <a:p>
            <a:pPr>
              <a:buClr>
                <a:srgbClr val="E40004"/>
              </a:buClr>
            </a:pPr>
            <a:r>
              <a:rPr lang="en-US"/>
              <a:t>To find a position in two dimensions you must choose a reference point, specify reference directions, and then determine the distance along each reference direction.</a:t>
            </a:r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Describing Position in Two Dimensions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6634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684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motion.wav"/>
                </a:hlinkClick>
              </a:rPr>
              <a:t>Motion</a:t>
            </a:r>
            <a:r>
              <a:rPr lang="en-US"/>
              <a:t> is the process of changing position. </a:t>
            </a:r>
          </a:p>
        </p:txBody>
      </p:sp>
      <p:sp>
        <p:nvSpPr>
          <p:cNvPr id="6840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Describing Changes in Position</a:t>
            </a:r>
          </a:p>
        </p:txBody>
      </p:sp>
      <p:sp>
        <p:nvSpPr>
          <p:cNvPr id="684037" name="Text Box 5"/>
          <p:cNvSpPr txBox="1">
            <a:spLocks noChangeArrowheads="1"/>
          </p:cNvSpPr>
          <p:nvPr/>
        </p:nvSpPr>
        <p:spPr bwMode="auto">
          <a:xfrm>
            <a:off x="1333500" y="3662363"/>
            <a:ext cx="63246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motion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</a:rPr>
              <a:t>from Latin </a:t>
            </a:r>
            <a:r>
              <a:rPr lang="en-US" sz="3200" i="1">
                <a:solidFill>
                  <a:srgbClr val="000000"/>
                </a:solidFill>
              </a:rPr>
              <a:t>motere</a:t>
            </a:r>
            <a:r>
              <a:rPr lang="en-US" sz="3200">
                <a:solidFill>
                  <a:srgbClr val="000000"/>
                </a:solidFill>
              </a:rPr>
              <a:t>, means “to move”</a:t>
            </a:r>
          </a:p>
        </p:txBody>
      </p:sp>
      <p:grpSp>
        <p:nvGrpSpPr>
          <p:cNvPr id="684038" name="Group 6"/>
          <p:cNvGrpSpPr>
            <a:grpSpLocks/>
          </p:cNvGrpSpPr>
          <p:nvPr/>
        </p:nvGrpSpPr>
        <p:grpSpPr bwMode="auto">
          <a:xfrm>
            <a:off x="785813" y="2895600"/>
            <a:ext cx="7186612" cy="2663825"/>
            <a:chOff x="495" y="887"/>
            <a:chExt cx="4527" cy="1678"/>
          </a:xfrm>
        </p:grpSpPr>
        <p:sp>
          <p:nvSpPr>
            <p:cNvPr id="684039" name="Rectangle 7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684040" name="Rectangle 8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684041" name="Picture 9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133318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/>
      <p:bldP spid="684036" grpId="0"/>
      <p:bldP spid="6840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6850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620000" cy="1717393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The man in the boat is not in motion compared to his fishing pole. </a:t>
            </a:r>
          </a:p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 smtClean="0"/>
              <a:t>He </a:t>
            </a:r>
            <a:r>
              <a:rPr lang="en-US" dirty="0"/>
              <a:t>is in motion compared to the buoy.</a:t>
            </a:r>
          </a:p>
        </p:txBody>
      </p:sp>
      <p:pic>
        <p:nvPicPr>
          <p:cNvPr id="685061" name="Picture 5" descr="C362_L1_P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619375"/>
            <a:ext cx="762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31764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564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52431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displacement.wav"/>
                </a:hlinkClick>
              </a:rPr>
              <a:t>Displacement</a:t>
            </a:r>
            <a:r>
              <a:rPr lang="en-US" dirty="0"/>
              <a:t> is the difference between the initial (first) position and the final position of an object.</a:t>
            </a:r>
          </a:p>
          <a:p>
            <a:pPr>
              <a:buClr>
                <a:srgbClr val="E40004"/>
              </a:buClr>
            </a:pPr>
            <a:r>
              <a:rPr lang="en-US" dirty="0"/>
              <a:t>Distance depends on the path taken. </a:t>
            </a:r>
          </a:p>
          <a:p>
            <a:pPr>
              <a:buClr>
                <a:srgbClr val="E40004"/>
              </a:buClr>
            </a:pPr>
            <a:r>
              <a:rPr lang="en-US" dirty="0"/>
              <a:t>Displacement depends only on the initial and final positions</a:t>
            </a:r>
            <a:r>
              <a:rPr 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dirty="0" smtClean="0"/>
              <a:t>Displacement has a distance AND direction!</a:t>
            </a:r>
            <a:endParaRPr lang="en-US" dirty="0"/>
          </a:p>
        </p:txBody>
      </p:sp>
      <p:sp>
        <p:nvSpPr>
          <p:cNvPr id="95642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Describing Changes in Position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4266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grpSp>
        <p:nvGrpSpPr>
          <p:cNvPr id="945168" name="Group 16"/>
          <p:cNvGrpSpPr>
            <a:grpSpLocks/>
          </p:cNvGrpSpPr>
          <p:nvPr/>
        </p:nvGrpSpPr>
        <p:grpSpPr bwMode="auto">
          <a:xfrm>
            <a:off x="304801" y="914400"/>
            <a:ext cx="4419600" cy="4953000"/>
            <a:chOff x="522" y="792"/>
            <a:chExt cx="2178" cy="2424"/>
          </a:xfrm>
        </p:grpSpPr>
        <p:pic>
          <p:nvPicPr>
            <p:cNvPr id="945161" name="Picture 9" descr="C362_L1_P00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97"/>
            <a:stretch>
              <a:fillRect/>
            </a:stretch>
          </p:blipFill>
          <p:spPr bwMode="auto">
            <a:xfrm>
              <a:off x="522" y="905"/>
              <a:ext cx="2178" cy="231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45163" name="Rectangle 11"/>
            <p:cNvSpPr>
              <a:spLocks noChangeArrowheads="1"/>
            </p:cNvSpPr>
            <p:nvPr/>
          </p:nvSpPr>
          <p:spPr bwMode="auto">
            <a:xfrm>
              <a:off x="2112" y="792"/>
              <a:ext cx="264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</p:grpSp>
      <p:grpSp>
        <p:nvGrpSpPr>
          <p:cNvPr id="945170" name="Group 18"/>
          <p:cNvGrpSpPr>
            <a:grpSpLocks/>
          </p:cNvGrpSpPr>
          <p:nvPr/>
        </p:nvGrpSpPr>
        <p:grpSpPr bwMode="auto">
          <a:xfrm>
            <a:off x="3799084" y="1154693"/>
            <a:ext cx="4963915" cy="4627866"/>
            <a:chOff x="2640" y="894"/>
            <a:chExt cx="2592" cy="2322"/>
          </a:xfrm>
        </p:grpSpPr>
        <p:pic>
          <p:nvPicPr>
            <p:cNvPr id="945167" name="Picture 15" descr="C362_L1_P00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5" r="34251"/>
            <a:stretch>
              <a:fillRect/>
            </a:stretch>
          </p:blipFill>
          <p:spPr bwMode="auto">
            <a:xfrm>
              <a:off x="2640" y="905"/>
              <a:ext cx="2592" cy="231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45162" name="Rectangle 10"/>
            <p:cNvSpPr>
              <a:spLocks noChangeArrowheads="1"/>
            </p:cNvSpPr>
            <p:nvPr/>
          </p:nvSpPr>
          <p:spPr bwMode="auto">
            <a:xfrm>
              <a:off x="3312" y="894"/>
              <a:ext cx="264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458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4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grpSp>
        <p:nvGrpSpPr>
          <p:cNvPr id="958474" name="Group 10"/>
          <p:cNvGrpSpPr>
            <a:grpSpLocks/>
          </p:cNvGrpSpPr>
          <p:nvPr/>
        </p:nvGrpSpPr>
        <p:grpSpPr bwMode="auto">
          <a:xfrm>
            <a:off x="1600200" y="762000"/>
            <a:ext cx="5638800" cy="5410200"/>
            <a:chOff x="1626" y="672"/>
            <a:chExt cx="2448" cy="2545"/>
          </a:xfrm>
        </p:grpSpPr>
        <p:pic>
          <p:nvPicPr>
            <p:cNvPr id="958470" name="Picture 6" descr="C362_L1_P00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1" r="-851"/>
            <a:stretch>
              <a:fillRect/>
            </a:stretch>
          </p:blipFill>
          <p:spPr bwMode="auto">
            <a:xfrm>
              <a:off x="1626" y="697"/>
              <a:ext cx="2448" cy="252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58473" name="Rectangle 9"/>
            <p:cNvSpPr>
              <a:spLocks noChangeArrowheads="1"/>
            </p:cNvSpPr>
            <p:nvPr/>
          </p:nvSpPr>
          <p:spPr bwMode="auto">
            <a:xfrm>
              <a:off x="2064" y="6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529104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 reference point,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a reference direction,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and distance are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needed to describe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the position of an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object.</a:t>
            </a:r>
          </a:p>
        </p:txBody>
      </p:sp>
      <p:pic>
        <p:nvPicPr>
          <p:cNvPr id="149518" name="Picture 14" descr="C362_L1_P00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447800"/>
            <a:ext cx="284321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3301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153603" name="BI_Textbox"/>
          <p:cNvSpPr>
            <a:spLocks noGrp="1" noChangeArrowheads="1"/>
          </p:cNvSpPr>
          <p:nvPr>
            <p:ph type="body" idx="1"/>
          </p:nvPr>
        </p:nvSpPr>
        <p:spPr>
          <a:xfrm>
            <a:off x="3429000" y="2543175"/>
            <a:ext cx="4800600" cy="17399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sz="4000"/>
              <a:t>What are some ways to describe motion?</a:t>
            </a:r>
          </a:p>
        </p:txBody>
      </p:sp>
      <p:pic>
        <p:nvPicPr>
          <p:cNvPr id="153608" name="dead_back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1" name="bi_art" descr="11MC-BigId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70113"/>
            <a:ext cx="2487613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2560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0" name="Picture 2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959492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An object is in motion if its position changes relative to a reference point.</a:t>
            </a:r>
          </a:p>
        </p:txBody>
      </p:sp>
      <p:pic>
        <p:nvPicPr>
          <p:cNvPr id="959494" name="Picture 6" descr="C362_L1_P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667000"/>
            <a:ext cx="554355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6095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346" name="Picture 2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3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953348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The distance an object moves and the object’s displacement are not always the same.</a:t>
            </a:r>
          </a:p>
        </p:txBody>
      </p:sp>
      <p:pic>
        <p:nvPicPr>
          <p:cNvPr id="953349" name="Picture 5" descr="C362_L1_P00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2330450"/>
            <a:ext cx="3729037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9190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"/>
          <p:cNvSpPr>
            <a:spLocks noChangeArrowheads="1"/>
          </p:cNvSpPr>
          <p:nvPr/>
        </p:nvSpPr>
        <p:spPr bwMode="auto">
          <a:xfrm>
            <a:off x="1114425" y="37338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8296" name="Answers"/>
          <p:cNvSpPr>
            <a:spLocks noChangeArrowheads="1"/>
          </p:cNvSpPr>
          <p:nvPr/>
        </p:nvSpPr>
        <p:spPr bwMode="auto">
          <a:xfrm>
            <a:off x="1143000" y="31369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one 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two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three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none of the above</a:t>
            </a:r>
          </a:p>
        </p:txBody>
      </p:sp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When you describe a position using two directions, how many dimensions are you using?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37862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nimBg="1"/>
      <p:bldP spid="26829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123950" y="46196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34036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motion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reference point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displacement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direction 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Which of these refers to the difference between the initial position and the final position of an object?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211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104900" y="31051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the positive direction 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the negative direction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both of these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none of these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When describing an object’s position, the reference direction is which of these?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6458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188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1.</a:t>
            </a:r>
            <a:r>
              <a:rPr lang="en-US" sz="2800"/>
              <a:t>	Displacement is the distance an object moves along a path.</a:t>
            </a:r>
          </a:p>
          <a:p>
            <a:pPr marL="457200" indent="-457200"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2.</a:t>
            </a:r>
            <a:r>
              <a:rPr lang="en-US" sz="2800"/>
              <a:t>	The description of an object’s position depends on the reference point.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4099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2" name="Picture 8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169988" name="title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86600" cy="476250"/>
          </a:xfrm>
          <a:noFill/>
          <a:ln/>
        </p:spPr>
        <p:txBody>
          <a:bodyPr>
            <a:spAutoFit/>
          </a:bodyPr>
          <a:lstStyle/>
          <a:p>
            <a:pPr marL="0" indent="0"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E40022"/>
                </a:solidFill>
              </a:rPr>
              <a:t>What do you think?</a:t>
            </a:r>
          </a:p>
        </p:txBody>
      </p:sp>
      <p:sp>
        <p:nvSpPr>
          <p:cNvPr id="169993" name="txt_box"/>
          <p:cNvSpPr>
            <a:spLocks noChangeArrowheads="1"/>
          </p:cNvSpPr>
          <p:nvPr/>
        </p:nvSpPr>
        <p:spPr bwMode="auto">
          <a:xfrm>
            <a:off x="1066800" y="2492375"/>
            <a:ext cx="7086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ea typeface="Arial Unicode MS" pitchFamily="1" charset="0"/>
                <a:cs typeface="Arial Unicode MS" pitchFamily="1" charset="0"/>
              </a:rPr>
              <a:t>Before you begin, decide if you agree or disagree with each of these statements. </a:t>
            </a:r>
            <a:br>
              <a:rPr lang="en-US" sz="2800">
                <a:solidFill>
                  <a:srgbClr val="000000"/>
                </a:solidFill>
                <a:ea typeface="Arial Unicode MS" pitchFamily="1" charset="0"/>
                <a:cs typeface="Arial Unicode MS" pitchFamily="1" charset="0"/>
              </a:rPr>
            </a:br>
            <a:r>
              <a:rPr lang="en-US" sz="2800">
                <a:solidFill>
                  <a:srgbClr val="000000"/>
                </a:solidFill>
                <a:ea typeface="Arial Unicode MS" pitchFamily="1" charset="0"/>
                <a:cs typeface="Arial Unicode MS" pitchFamily="1" charset="0"/>
              </a:rPr>
              <a:t>As you view this presentation, see if you change your mind about any of the statements.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8295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0" name="Picture 6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21094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2911475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1.	</a:t>
            </a:r>
            <a:r>
              <a:rPr lang="en-US" sz="2800">
                <a:solidFill>
                  <a:srgbClr val="000000"/>
                </a:solidFill>
              </a:rPr>
              <a:t>Displacement is the distance an object moves along a path.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2.	</a:t>
            </a:r>
            <a:r>
              <a:rPr lang="en-US" sz="2800">
                <a:solidFill>
                  <a:srgbClr val="000000"/>
                </a:solidFill>
              </a:rPr>
              <a:t>The description of an object’s position depends on the reference point.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3.	</a:t>
            </a:r>
            <a:r>
              <a:rPr lang="en-US" sz="2800">
                <a:solidFill>
                  <a:srgbClr val="000000"/>
                </a:solidFill>
              </a:rPr>
              <a:t>Constant speed is the same thing as average speed.</a:t>
            </a:r>
          </a:p>
        </p:txBody>
      </p:sp>
      <p:sp>
        <p:nvSpPr>
          <p:cNvPr id="210949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5096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4" name="Picture 6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616452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6800850" cy="2911475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4.	</a:t>
            </a:r>
            <a:r>
              <a:rPr lang="en-US" sz="2800">
                <a:solidFill>
                  <a:srgbClr val="000000"/>
                </a:solidFill>
              </a:rPr>
              <a:t>Velocity is another name for speed.</a:t>
            </a:r>
            <a:endParaRPr lang="en-US" sz="2800" b="1">
              <a:solidFill>
                <a:srgbClr val="11873B"/>
              </a:solidFill>
            </a:endParaRP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5.</a:t>
            </a:r>
            <a:r>
              <a:rPr lang="en-US" sz="2800"/>
              <a:t>	</a:t>
            </a:r>
            <a:r>
              <a:rPr lang="en-US" sz="2800">
                <a:solidFill>
                  <a:srgbClr val="000000"/>
                </a:solidFill>
              </a:rPr>
              <a:t>You can calculate acceleration by dividing the change in velocity by the change in distance.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6.	</a:t>
            </a:r>
            <a:r>
              <a:rPr lang="en-US" sz="2800">
                <a:solidFill>
                  <a:srgbClr val="000000"/>
                </a:solidFill>
              </a:rPr>
              <a:t>An object accelerates when either its speed or its direction changes.</a:t>
            </a:r>
          </a:p>
        </p:txBody>
      </p:sp>
      <p:sp>
        <p:nvSpPr>
          <p:cNvPr id="616453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152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670175"/>
            <a:ext cx="66452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How does the description of an object’s position depend on a reference point?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How can you describe the position of an object in two dimensions?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is the difference between distance and displacement?</a:t>
            </a: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Position and Motion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6440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Picture 9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Vocab_art" descr="11MC_Vocabul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Reading Guide - Vocab</a:t>
            </a:r>
          </a:p>
        </p:txBody>
      </p:sp>
      <p:sp>
        <p:nvSpPr>
          <p:cNvPr id="55301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6" name="reference_point.wav"/>
                </a:hlinkClick>
              </a:rPr>
              <a:t>reference point</a:t>
            </a:r>
            <a:endParaRPr lang="fr-F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7" name="position.wav"/>
                </a:hlinkClick>
              </a:rPr>
              <a:t>position</a:t>
            </a:r>
            <a:endParaRPr lang="fr-F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8" name="motion.wav"/>
                </a:hlinkClick>
              </a:rPr>
              <a:t>motion</a:t>
            </a:r>
            <a:endParaRPr lang="fr-F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9" name="displacement.wav"/>
                </a:hlinkClick>
              </a:rPr>
              <a:t>displacement</a:t>
            </a:r>
            <a:endParaRPr lang="en-US" sz="2800">
              <a:solidFill>
                <a:srgbClr val="0069B6"/>
              </a:solidFill>
            </a:endParaRPr>
          </a:p>
        </p:txBody>
      </p:sp>
      <p:sp>
        <p:nvSpPr>
          <p:cNvPr id="55306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Position and Motion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4292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848600" cy="1421928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A description of a location usually states the location relative to a certain </a:t>
            </a:r>
            <a:r>
              <a:rPr lang="en-US" dirty="0" smtClean="0"/>
              <a:t>point (frame of reference).</a:t>
            </a:r>
            <a:endParaRPr lang="en-US" dirty="0"/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Describing Position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333500" y="3365500"/>
            <a:ext cx="63246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relative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 i="1">
                <a:solidFill>
                  <a:srgbClr val="000000"/>
                </a:solidFill>
              </a:rPr>
              <a:t>Science Use</a:t>
            </a:r>
            <a:r>
              <a:rPr lang="en-US" sz="3200">
                <a:solidFill>
                  <a:srgbClr val="000000"/>
                </a:solidFill>
              </a:rPr>
              <a:t> compared (to)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 i="1">
                <a:solidFill>
                  <a:srgbClr val="000000"/>
                </a:solidFill>
              </a:rPr>
              <a:t>Common Use</a:t>
            </a:r>
            <a:r>
              <a:rPr lang="en-US" sz="3200">
                <a:solidFill>
                  <a:srgbClr val="000000"/>
                </a:solidFill>
              </a:rPr>
              <a:t> a member of your family</a:t>
            </a:r>
          </a:p>
        </p:txBody>
      </p: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785813" y="2667000"/>
            <a:ext cx="7186612" cy="3190875"/>
            <a:chOff x="495" y="1542"/>
            <a:chExt cx="4527" cy="2010"/>
          </a:xfrm>
        </p:grpSpPr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495" y="1716"/>
              <a:ext cx="4527" cy="1836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667" y="1602"/>
              <a:ext cx="3221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2954" name="Picture 10" descr="SciUseCommUse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542"/>
              <a:ext cx="3334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12480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  <p:bldP spid="829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839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60379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reference_point.wav"/>
                </a:hlinkClick>
              </a:rPr>
              <a:t>reference point</a:t>
            </a:r>
            <a:r>
              <a:rPr lang="en-US" dirty="0"/>
              <a:t> is a starting point that can be used to locate a place or </a:t>
            </a:r>
            <a:r>
              <a:rPr lang="en-US" dirty="0" smtClean="0"/>
              <a:t>thing (aka frame of reference).</a:t>
            </a:r>
            <a:endParaRPr lang="en-US" dirty="0"/>
          </a:p>
          <a:p>
            <a:pPr>
              <a:buClr>
                <a:srgbClr val="E40004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5" name="position.wav"/>
                </a:hlinkClick>
              </a:rPr>
              <a:t>position</a:t>
            </a:r>
            <a:r>
              <a:rPr lang="en-US" dirty="0"/>
              <a:t> is an object’s distance in a certain direction from a reference point.</a:t>
            </a:r>
          </a:p>
        </p:txBody>
      </p:sp>
      <p:sp>
        <p:nvSpPr>
          <p:cNvPr id="8397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Describing Position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1062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6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Default Design">
  <a:themeElements>
    <a:clrScheme name="1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6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554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9_Default Design</vt:lpstr>
      <vt:lpstr>6_Default Design</vt:lpstr>
      <vt:lpstr>11_Default Design</vt:lpstr>
      <vt:lpstr>1_Default Design</vt:lpstr>
      <vt:lpstr>Chapter Menu</vt:lpstr>
      <vt:lpstr>Chapter Introduction</vt:lpstr>
      <vt:lpstr>Chapter Introduction</vt:lpstr>
      <vt:lpstr>Chapter Introduction</vt:lpstr>
      <vt:lpstr>Chapter Introduction</vt:lpstr>
      <vt:lpstr>Lesson 1 Reading Guide - KC</vt:lpstr>
      <vt:lpstr>Lesson 1 Reading Guide - Vocab</vt:lpstr>
      <vt:lpstr>Lesson 1-1</vt:lpstr>
      <vt:lpstr>Lesson 1-1</vt:lpstr>
      <vt:lpstr>Lesson 1-1</vt:lpstr>
      <vt:lpstr>Lesson 1-1</vt:lpstr>
      <vt:lpstr>Lesson 1-1</vt:lpstr>
      <vt:lpstr>Lesson 1-2</vt:lpstr>
      <vt:lpstr>Lesson 1-3</vt:lpstr>
      <vt:lpstr>Lesson 1-3</vt:lpstr>
      <vt:lpstr>Lesson 1-3</vt:lpstr>
      <vt:lpstr>Lesson 1-3</vt:lpstr>
      <vt:lpstr>Lesson 1-3</vt:lpstr>
      <vt:lpstr>Lesson 1 - VS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3</cp:revision>
  <dcterms:created xsi:type="dcterms:W3CDTF">2013-09-05T22:29:05Z</dcterms:created>
  <dcterms:modified xsi:type="dcterms:W3CDTF">2013-09-05T22:47:55Z</dcterms:modified>
</cp:coreProperties>
</file>