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82" r:id="rId12"/>
    <p:sldId id="264" r:id="rId13"/>
    <p:sldId id="265" r:id="rId14"/>
    <p:sldId id="266" r:id="rId15"/>
    <p:sldId id="279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3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8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00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7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5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7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136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68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44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79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7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4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06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116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86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2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2551" name="upper_right" descr="11MSS Lesson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/>
          <a:stretch>
            <a:fillRect/>
          </a:stretch>
        </p:blipFill>
        <p:spPr bwMode="hidden">
          <a:xfrm>
            <a:off x="0" y="0"/>
            <a:ext cx="480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1" name="Picture 43" descr="11MSS_Headers-C36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/>
          <a:stretch>
            <a:fillRect/>
          </a:stretch>
        </p:blipFill>
        <p:spPr bwMode="hidden">
          <a:xfrm>
            <a:off x="0" y="0"/>
            <a:ext cx="480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11MSS_Headers-C36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7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hyperlink" Target="http://phet.colorado.edu/en/simulation/motion-2d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audio" Target="../media/audio1.wav"/><Relationship Id="rId5" Type="http://schemas.openxmlformats.org/officeDocument/2006/relationships/image" Target="../media/image15.jpeg"/><Relationship Id="rId10" Type="http://schemas.openxmlformats.org/officeDocument/2006/relationships/audio" Target="../media/audio5.wav"/><Relationship Id="rId4" Type="http://schemas.openxmlformats.org/officeDocument/2006/relationships/image" Target="../media/image12.png"/><Relationship Id="rId9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6" Type="http://schemas.openxmlformats.org/officeDocument/2006/relationships/hyperlink" Target="https://www.youtube.com/watch?v=m5_AKjDdqaU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4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Reading Guide - KC</a:t>
            </a:r>
          </a:p>
        </p:txBody>
      </p:sp>
      <p:pic>
        <p:nvPicPr>
          <p:cNvPr id="792580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is speed?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How can you use a distance-time graph to calculate average speed?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are ways velocity can change?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792582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3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Speed and Velocity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55022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 build="p" autoUpdateAnimBg="0"/>
      <p:bldP spid="7925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754563"/>
          </a:xfrm>
        </p:spPr>
        <p:txBody>
          <a:bodyPr/>
          <a:lstStyle/>
          <a:p>
            <a:r>
              <a:rPr lang="en-US" dirty="0" smtClean="0"/>
              <a:t>Practice again!</a:t>
            </a:r>
          </a:p>
          <a:p>
            <a:r>
              <a:rPr lang="en-US" dirty="0" smtClean="0"/>
              <a:t>A truck driver makes a trip that covers 2380 km in 28 hours.  What is the driver’s average speed?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7976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400175"/>
            <a:ext cx="4267200" cy="47656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Graphs that show comparisons between distance and time are called distance-time graphs.</a:t>
            </a:r>
          </a:p>
          <a:p>
            <a:pPr>
              <a:buClr>
                <a:srgbClr val="E40004"/>
              </a:buClr>
            </a:pPr>
            <a:r>
              <a:rPr lang="en-US"/>
              <a:t>Constant speed is shown as a straight line on a distance-time graph.</a:t>
            </a:r>
          </a:p>
        </p:txBody>
      </p:sp>
      <p:sp>
        <p:nvSpPr>
          <p:cNvPr id="79770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Distance-Time Graphs</a:t>
            </a:r>
          </a:p>
        </p:txBody>
      </p:sp>
      <p:pic>
        <p:nvPicPr>
          <p:cNvPr id="797701" name="Picture 5" descr="C362_L2_P01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200150"/>
            <a:ext cx="3373437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8563" y="5697538"/>
            <a:ext cx="344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Distance/Time Graph Video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9107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9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build="p"/>
      <p:bldP spid="79770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492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91795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You can use distance-time graphs to compare the motion of two different objects.</a:t>
            </a:r>
          </a:p>
          <a:p>
            <a:pPr>
              <a:buClr>
                <a:srgbClr val="E40004"/>
              </a:buClr>
            </a:pPr>
            <a:r>
              <a:rPr lang="en-US"/>
              <a:t>The steeper line indicates a faster speed.</a:t>
            </a:r>
          </a:p>
        </p:txBody>
      </p:sp>
      <p:sp>
        <p:nvSpPr>
          <p:cNvPr id="94925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Distance-Time Graphs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9254" name="Picture 6" descr="C362_L2_P01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568450"/>
            <a:ext cx="3436937" cy="45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90772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4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29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79450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You can use distance-time graphs to calculate the average speed of an object.</a:t>
            </a:r>
          </a:p>
        </p:txBody>
      </p:sp>
      <p:pic>
        <p:nvPicPr>
          <p:cNvPr id="929797" name="Picture 5" descr="C362_L2_P01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"/>
          <a:stretch>
            <a:fillRect/>
          </a:stretch>
        </p:blipFill>
        <p:spPr bwMode="auto">
          <a:xfrm>
            <a:off x="533400" y="2111375"/>
            <a:ext cx="8077200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1311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3763963"/>
          </a:xfrm>
        </p:spPr>
        <p:txBody>
          <a:bodyPr/>
          <a:lstStyle/>
          <a:p>
            <a:r>
              <a:rPr lang="en-US" dirty="0" smtClean="0"/>
              <a:t>An example:  Graph the data collected by </a:t>
            </a:r>
            <a:r>
              <a:rPr lang="en-US" dirty="0" err="1" smtClean="0"/>
              <a:t>Grok</a:t>
            </a:r>
            <a:r>
              <a:rPr lang="en-US" dirty="0" smtClean="0"/>
              <a:t> showing </a:t>
            </a:r>
            <a:r>
              <a:rPr lang="en-US" dirty="0" err="1" smtClean="0"/>
              <a:t>Reeee’s</a:t>
            </a:r>
            <a:r>
              <a:rPr lang="en-US" dirty="0" smtClean="0"/>
              <a:t> movement, then calculate the average speed: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67663"/>
              </p:ext>
            </p:extLst>
          </p:nvPr>
        </p:nvGraphicFramePr>
        <p:xfrm>
          <a:off x="2514600" y="1905000"/>
          <a:ext cx="4800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438400"/>
              </a:tblGrid>
              <a:tr h="313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Distance (m)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(s)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1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5027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Distance-Time Graphs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0277" name="Picture 5" descr="C362_L2_P01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"/>
          <a:stretch>
            <a:fillRect/>
          </a:stretch>
        </p:blipFill>
        <p:spPr bwMode="auto">
          <a:xfrm>
            <a:off x="2930525" y="2657475"/>
            <a:ext cx="5375275" cy="35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027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22828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If the speed of an object changes instead of being constant, its motion on a distance-time </a:t>
            </a:r>
            <a:br>
              <a:rPr lang="en-US"/>
            </a:br>
            <a:r>
              <a:rPr lang="en-US"/>
              <a:t>graph is a </a:t>
            </a:r>
            <a:br>
              <a:rPr lang="en-US"/>
            </a:br>
            <a:r>
              <a:rPr lang="en-US"/>
              <a:t>curved line.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3263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8007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velocity.wav"/>
                </a:hlinkClick>
              </a:rPr>
              <a:t>Velocity</a:t>
            </a:r>
            <a:r>
              <a:rPr lang="en-US"/>
              <a:t> is the speed and the direction of a moving object.</a:t>
            </a:r>
          </a:p>
        </p:txBody>
      </p:sp>
      <p:sp>
        <p:nvSpPr>
          <p:cNvPr id="80077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Velocity</a:t>
            </a:r>
          </a:p>
        </p:txBody>
      </p:sp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1333500" y="3665538"/>
            <a:ext cx="63246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velocity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</a:rPr>
              <a:t>from Latin </a:t>
            </a:r>
            <a:r>
              <a:rPr lang="en-US" sz="3200" i="1">
                <a:solidFill>
                  <a:srgbClr val="000000"/>
                </a:solidFill>
              </a:rPr>
              <a:t>velocitas</a:t>
            </a:r>
            <a:r>
              <a:rPr lang="en-US" sz="3200">
                <a:solidFill>
                  <a:srgbClr val="000000"/>
                </a:solidFill>
              </a:rPr>
              <a:t>, means “swiftness, speed”</a:t>
            </a:r>
          </a:p>
        </p:txBody>
      </p:sp>
      <p:grpSp>
        <p:nvGrpSpPr>
          <p:cNvPr id="800774" name="Group 6"/>
          <p:cNvGrpSpPr>
            <a:grpSpLocks/>
          </p:cNvGrpSpPr>
          <p:nvPr/>
        </p:nvGrpSpPr>
        <p:grpSpPr bwMode="auto">
          <a:xfrm>
            <a:off x="785813" y="2898775"/>
            <a:ext cx="7186612" cy="2663825"/>
            <a:chOff x="495" y="887"/>
            <a:chExt cx="4527" cy="1678"/>
          </a:xfrm>
        </p:grpSpPr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00776" name="Rectangle 8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00777" name="Picture 9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15760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/>
      <p:bldP spid="8007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801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33051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The velocity of an object can be represented by an arrow.</a:t>
            </a:r>
          </a:p>
          <a:p>
            <a:pPr>
              <a:buClr>
                <a:srgbClr val="E40004"/>
              </a:buClr>
            </a:pPr>
            <a:r>
              <a:rPr lang="en-US" dirty="0"/>
              <a:t>A greater speed is shown by a longer arrow.</a:t>
            </a:r>
          </a:p>
          <a:p>
            <a:pPr>
              <a:buClr>
                <a:srgbClr val="E40004"/>
              </a:buClr>
            </a:pPr>
            <a:r>
              <a:rPr lang="en-US" dirty="0"/>
              <a:t>The arrow points in the direction of the object’s movement.</a:t>
            </a:r>
          </a:p>
        </p:txBody>
      </p:sp>
      <p:sp>
        <p:nvSpPr>
          <p:cNvPr id="8017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Velocity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630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93696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Velocity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6965" name="Picture 5" descr="C362_L2_P01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16288"/>
            <a:ext cx="7659687" cy="2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6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90650"/>
            <a:ext cx="7620000" cy="1865126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>
                <a:hlinkClick r:id="rId5"/>
              </a:rPr>
              <a:t>Velocity</a:t>
            </a:r>
            <a:r>
              <a:rPr lang="en-US" dirty="0"/>
              <a:t> changes when the speed of an object changes, when the direction that the object moves changes, or when both the speed and the direction change.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7064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62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VS</a:t>
            </a:r>
          </a:p>
        </p:txBody>
      </p:sp>
      <p:pic>
        <p:nvPicPr>
          <p:cNvPr id="813065" name="Picture 9" descr="C362_L2_P018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89188"/>
            <a:ext cx="324485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61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7246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Speed is a measure of the distance an object travels in a unit of time. You can describe an object’s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constant speed,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instantaneous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speed, or average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speed.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 distance-time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graph shows the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speed of an object.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0054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7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3603" name="Vocab_art" descr="11MC_Vocabul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Reading Guide - Vocab</a:t>
            </a:r>
          </a:p>
        </p:txBody>
      </p:sp>
      <p:sp>
        <p:nvSpPr>
          <p:cNvPr id="793605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6" name="speed.wav"/>
                </a:hlinkClick>
              </a:rPr>
              <a:t>speed</a:t>
            </a:r>
            <a:endParaRPr 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7" name="constant_speed.wav"/>
                </a:hlinkClick>
              </a:rPr>
              <a:t>constant speed</a:t>
            </a:r>
            <a:endParaRPr 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8" name="instantaneous_speed.wav"/>
                </a:hlinkClick>
              </a:rPr>
              <a:t>instantaneous speed</a:t>
            </a:r>
            <a:endParaRPr 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9" name="average_speed.wav"/>
                </a:hlinkClick>
              </a:rPr>
              <a:t>average speed</a:t>
            </a:r>
            <a:endParaRPr 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10" name="velocity.wav"/>
                </a:hlinkClick>
              </a:rPr>
              <a:t>velocity</a:t>
            </a:r>
            <a:endParaRPr lang="en-US" sz="2800">
              <a:solidFill>
                <a:srgbClr val="0069B6"/>
              </a:solidFill>
            </a:endParaRPr>
          </a:p>
        </p:txBody>
      </p:sp>
      <p:sp>
        <p:nvSpPr>
          <p:cNvPr id="793606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Speed and Velocity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89990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370" name="Picture 2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VS</a:t>
            </a:r>
          </a:p>
        </p:txBody>
      </p:sp>
      <p:sp>
        <p:nvSpPr>
          <p:cNvPr id="954372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Velocity includes both the speed and the direction of motion.</a:t>
            </a:r>
          </a:p>
        </p:txBody>
      </p:sp>
      <p:pic>
        <p:nvPicPr>
          <p:cNvPr id="954373" name="Picture 5" descr="C362_L2_P01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205038"/>
            <a:ext cx="45434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71147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– LR1</a:t>
            </a:r>
          </a:p>
        </p:txBody>
      </p:sp>
      <p:pic>
        <p:nvPicPr>
          <p:cNvPr id="816131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2" name="oval"/>
          <p:cNvSpPr>
            <a:spLocks noChangeArrowheads="1"/>
          </p:cNvSpPr>
          <p:nvPr/>
        </p:nvSpPr>
        <p:spPr bwMode="auto">
          <a:xfrm>
            <a:off x="1095375" y="50450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16133" name="Answers"/>
          <p:cNvSpPr>
            <a:spLocks noChangeArrowheads="1"/>
          </p:cNvSpPr>
          <p:nvPr/>
        </p:nvSpPr>
        <p:spPr bwMode="auto">
          <a:xfrm>
            <a:off x="1143000" y="3314700"/>
            <a:ext cx="6781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A.	</a:t>
            </a:r>
            <a:r>
              <a:rPr lang="en-US" sz="30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speed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B.	</a:t>
            </a:r>
            <a:r>
              <a:rPr lang="en-US" sz="3000">
                <a:solidFill>
                  <a:srgbClr val="000000"/>
                </a:solidFill>
                <a:cs typeface="Arial" charset="0"/>
              </a:rPr>
              <a:t>constant speed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C.	</a:t>
            </a:r>
            <a:r>
              <a:rPr lang="en-US" sz="3000">
                <a:solidFill>
                  <a:srgbClr val="000000"/>
                </a:solidFill>
                <a:cs typeface="Arial" charset="0"/>
              </a:rPr>
              <a:t>instantaneous speed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D.	</a:t>
            </a:r>
            <a:r>
              <a:rPr lang="en-US" sz="3000">
                <a:solidFill>
                  <a:srgbClr val="000000"/>
                </a:solidFill>
                <a:cs typeface="Arial" charset="0"/>
              </a:rPr>
              <a:t>average speed</a:t>
            </a:r>
          </a:p>
        </p:txBody>
      </p:sp>
      <p:sp>
        <p:nvSpPr>
          <p:cNvPr id="816134" name="Question"/>
          <p:cNvSpPr txBox="1">
            <a:spLocks noChangeArrowheads="1"/>
          </p:cNvSpPr>
          <p:nvPr/>
        </p:nvSpPr>
        <p:spPr bwMode="auto">
          <a:xfrm>
            <a:off x="1143000" y="1546225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E40022"/>
                </a:solidFill>
              </a:rPr>
              <a:t>The total distance traveled divided by the total time taken to travel that distance is known as which of these?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566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613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animBg="1"/>
      <p:bldP spid="81613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– LR2</a:t>
            </a:r>
          </a:p>
        </p:txBody>
      </p:sp>
      <p:pic>
        <p:nvPicPr>
          <p:cNvPr id="81715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6" name="oval"/>
          <p:cNvSpPr>
            <a:spLocks noChangeArrowheads="1"/>
          </p:cNvSpPr>
          <p:nvPr/>
        </p:nvSpPr>
        <p:spPr bwMode="auto">
          <a:xfrm>
            <a:off x="1104900" y="43529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17157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units of speed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constant speed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units of time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average speed</a:t>
            </a:r>
          </a:p>
        </p:txBody>
      </p:sp>
      <p:sp>
        <p:nvSpPr>
          <p:cNvPr id="817158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Units of speed are units of distance divided by which of these?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25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– LR3</a:t>
            </a:r>
          </a:p>
        </p:txBody>
      </p:sp>
      <p:pic>
        <p:nvPicPr>
          <p:cNvPr id="81817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1104900" y="43719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18181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</a:rPr>
              <a:t>a wavy line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</a:rPr>
              <a:t>a crooked line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</a:rPr>
              <a:t>a straight line 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a curved line</a:t>
            </a:r>
          </a:p>
        </p:txBody>
      </p:sp>
      <p:sp>
        <p:nvSpPr>
          <p:cNvPr id="81818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How is constant speed represented on a distance-time graph?</a:t>
            </a:r>
            <a:endParaRPr lang="en-US" sz="32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3543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818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Now</a:t>
            </a:r>
          </a:p>
        </p:txBody>
      </p:sp>
      <p:pic>
        <p:nvPicPr>
          <p:cNvPr id="819203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4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1873B"/>
                </a:solidFill>
              </a:rPr>
              <a:t>3.	</a:t>
            </a:r>
            <a:r>
              <a:rPr lang="en-US" sz="2800" dirty="0">
                <a:solidFill>
                  <a:srgbClr val="000000"/>
                </a:solidFill>
              </a:rPr>
              <a:t>Constant </a:t>
            </a:r>
            <a:r>
              <a:rPr lang="en-US" sz="2800" dirty="0">
                <a:solidFill>
                  <a:srgbClr val="000000"/>
                </a:solidFill>
                <a:hlinkClick r:id="rId6"/>
              </a:rPr>
              <a:t>speed</a:t>
            </a:r>
            <a:r>
              <a:rPr lang="en-US" sz="2800" dirty="0">
                <a:solidFill>
                  <a:srgbClr val="000000"/>
                </a:solidFill>
              </a:rPr>
              <a:t> is the same thing as average speed.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1873B"/>
                </a:solidFill>
              </a:rPr>
              <a:t>4.	</a:t>
            </a:r>
            <a:r>
              <a:rPr lang="en-US" sz="2800" dirty="0">
                <a:solidFill>
                  <a:srgbClr val="000000"/>
                </a:solidFill>
              </a:rPr>
              <a:t>Velocity is another name for speed.</a:t>
            </a:r>
          </a:p>
        </p:txBody>
      </p:sp>
      <p:sp>
        <p:nvSpPr>
          <p:cNvPr id="819213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844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2-1</a:t>
            </a:r>
          </a:p>
        </p:txBody>
      </p:sp>
      <p:sp>
        <p:nvSpPr>
          <p:cNvPr id="7946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speed.wav"/>
                </a:hlinkClick>
              </a:rPr>
              <a:t>Speed</a:t>
            </a:r>
            <a:r>
              <a:rPr lang="en-US"/>
              <a:t> is a measure of the distance an object travels in a unit of time.</a:t>
            </a:r>
          </a:p>
        </p:txBody>
      </p:sp>
      <p:sp>
        <p:nvSpPr>
          <p:cNvPr id="79462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speed?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12510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2-1</a:t>
            </a:r>
          </a:p>
        </p:txBody>
      </p:sp>
      <p:sp>
        <p:nvSpPr>
          <p:cNvPr id="7956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You can calculate speed by dividing the distance traveled by the time it takes to go that distance.</a:t>
            </a:r>
          </a:p>
        </p:txBody>
      </p:sp>
      <p:sp>
        <p:nvSpPr>
          <p:cNvPr id="79565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speed?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795653" name="Picture 5" descr="C362_L2_P0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408363"/>
            <a:ext cx="752316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5654" name="Rectangle 6"/>
          <p:cNvSpPr>
            <a:spLocks noChangeArrowheads="1"/>
          </p:cNvSpPr>
          <p:nvPr/>
        </p:nvSpPr>
        <p:spPr bwMode="hidden">
          <a:xfrm>
            <a:off x="800100" y="4454525"/>
            <a:ext cx="1936750" cy="1098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795655" name="Rectangle 7"/>
          <p:cNvSpPr>
            <a:spLocks noChangeArrowheads="1"/>
          </p:cNvSpPr>
          <p:nvPr/>
        </p:nvSpPr>
        <p:spPr bwMode="hidden">
          <a:xfrm>
            <a:off x="3295650" y="4438650"/>
            <a:ext cx="1936750" cy="1098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795656" name="Rectangle 8"/>
          <p:cNvSpPr>
            <a:spLocks noChangeArrowheads="1"/>
          </p:cNvSpPr>
          <p:nvPr/>
        </p:nvSpPr>
        <p:spPr bwMode="hidden">
          <a:xfrm>
            <a:off x="5810250" y="4429125"/>
            <a:ext cx="1936750" cy="1098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1640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95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95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95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build="p"/>
      <p:bldP spid="795654" grpId="0" animBg="1"/>
      <p:bldP spid="795655" grpId="0" animBg="1"/>
      <p:bldP spid="7956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2-1</a:t>
            </a:r>
          </a:p>
        </p:txBody>
      </p:sp>
      <p:sp>
        <p:nvSpPr>
          <p:cNvPr id="9277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constant_speed.wav"/>
                </a:hlinkClick>
              </a:rPr>
              <a:t>Constant speed</a:t>
            </a:r>
            <a:r>
              <a:rPr lang="en-US"/>
              <a:t> is the rate of change of position in which the same distance is traveled each second.</a:t>
            </a:r>
          </a:p>
        </p:txBody>
      </p:sp>
      <p:sp>
        <p:nvSpPr>
          <p:cNvPr id="9277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speed?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27749" name="Picture 5" descr="C362_L2_P0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5"/>
          <a:stretch>
            <a:fillRect/>
          </a:stretch>
        </p:blipFill>
        <p:spPr bwMode="auto">
          <a:xfrm>
            <a:off x="714375" y="3421063"/>
            <a:ext cx="7505700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53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2-1</a:t>
            </a:r>
          </a:p>
        </p:txBody>
      </p:sp>
      <p:sp>
        <p:nvSpPr>
          <p:cNvPr id="9461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When the car’s speed changes, it moves a different distance each period of time.</a:t>
            </a:r>
          </a:p>
        </p:txBody>
      </p:sp>
      <p:sp>
        <p:nvSpPr>
          <p:cNvPr id="94618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speed?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6181" name="Picture 5" descr="C362_L2_P01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5"/>
          <a:stretch>
            <a:fillRect/>
          </a:stretch>
        </p:blipFill>
        <p:spPr bwMode="auto">
          <a:xfrm>
            <a:off x="714375" y="3421063"/>
            <a:ext cx="7505700" cy="2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6461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4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2-1</a:t>
            </a:r>
          </a:p>
        </p:txBody>
      </p:sp>
      <p:sp>
        <p:nvSpPr>
          <p:cNvPr id="94720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90650"/>
            <a:ext cx="7620000" cy="252730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instantaneous_speed.wav"/>
                </a:hlinkClick>
              </a:rPr>
              <a:t>Instantaneous speed</a:t>
            </a:r>
            <a:r>
              <a:rPr lang="en-US"/>
              <a:t> is speed at a specific instant in time.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average_speed.wav"/>
                </a:hlinkClick>
              </a:rPr>
              <a:t>Average speed</a:t>
            </a:r>
            <a:r>
              <a:rPr lang="en-US"/>
              <a:t> is the total distance traveled divided by the total time taken to travel that distance.</a:t>
            </a:r>
          </a:p>
        </p:txBody>
      </p:sp>
      <p:sp>
        <p:nvSpPr>
          <p:cNvPr id="9472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speed?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7205" name="Picture 5" descr="C362_L2_P01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6255" r="699" b="3264"/>
          <a:stretch>
            <a:fillRect/>
          </a:stretch>
        </p:blipFill>
        <p:spPr bwMode="auto">
          <a:xfrm>
            <a:off x="771525" y="4038600"/>
            <a:ext cx="748665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6991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602163"/>
          </a:xfrm>
        </p:spPr>
        <p:txBody>
          <a:bodyPr/>
          <a:lstStyle/>
          <a:p>
            <a:r>
              <a:rPr lang="en-US" dirty="0" smtClean="0"/>
              <a:t>Math skills problem p 19</a:t>
            </a:r>
          </a:p>
          <a:p>
            <a:r>
              <a:rPr lang="en-US" dirty="0" smtClean="0"/>
              <a:t>Melissa shot a model rocket 360 m into the air.  It took the rocket 4 s to fly that far.  What was the average speed of the rocket?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678363"/>
          </a:xfrm>
        </p:spPr>
        <p:txBody>
          <a:bodyPr/>
          <a:lstStyle/>
          <a:p>
            <a:r>
              <a:rPr lang="en-US" dirty="0" smtClean="0"/>
              <a:t>Practice!</a:t>
            </a:r>
          </a:p>
          <a:p>
            <a:r>
              <a:rPr lang="en-US" dirty="0" smtClean="0"/>
              <a:t>It takes Ahmed 50 s to reach his friend’s house 250 m away when he rides his bicycle.  What is his average speed?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634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2_Default Design</vt:lpstr>
      <vt:lpstr>3_Default Design</vt:lpstr>
      <vt:lpstr>Lesson 2 Reading Guide - KC</vt:lpstr>
      <vt:lpstr>Lesson 2 Reading Guide - Vocab</vt:lpstr>
      <vt:lpstr>Lesson 2-1</vt:lpstr>
      <vt:lpstr>Lesson 2-1</vt:lpstr>
      <vt:lpstr>Lesson 2-1</vt:lpstr>
      <vt:lpstr>Lesson 2-1</vt:lpstr>
      <vt:lpstr>Lesson 2-1</vt:lpstr>
      <vt:lpstr>PowerPoint Presentation</vt:lpstr>
      <vt:lpstr>PowerPoint Presentation</vt:lpstr>
      <vt:lpstr>PowerPoint Presentation</vt:lpstr>
      <vt:lpstr>Lesson 2-2</vt:lpstr>
      <vt:lpstr>Lesson 2-2</vt:lpstr>
      <vt:lpstr>Lesson 2-2</vt:lpstr>
      <vt:lpstr>PowerPoint Presentation</vt:lpstr>
      <vt:lpstr>Lesson 2-2</vt:lpstr>
      <vt:lpstr>Lesson 2-3</vt:lpstr>
      <vt:lpstr>Lesson 2-3</vt:lpstr>
      <vt:lpstr>Lesson 2-3</vt:lpstr>
      <vt:lpstr>Lesson 2 - VS</vt:lpstr>
      <vt:lpstr>Lesson 2 - VS</vt:lpstr>
      <vt:lpstr>Lesson 2 – LR1</vt:lpstr>
      <vt:lpstr>Lesson 2 – LR2</vt:lpstr>
      <vt:lpstr>Lesson 2 – LR3</vt:lpstr>
      <vt:lpstr>Lesson 2 -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Reading Guide - KC</dc:title>
  <dc:creator>Elizabeth Greenman</dc:creator>
  <cp:lastModifiedBy>Elizabeth Greenman</cp:lastModifiedBy>
  <cp:revision>6</cp:revision>
  <dcterms:created xsi:type="dcterms:W3CDTF">2013-09-05T22:30:54Z</dcterms:created>
  <dcterms:modified xsi:type="dcterms:W3CDTF">2013-09-11T15:05:22Z</dcterms:modified>
</cp:coreProperties>
</file>