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86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4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8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4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207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0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61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1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28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95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83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824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97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773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9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01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23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08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6639" name="upper_right" descr="11MSS Lesson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1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2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3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4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5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6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7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8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/>
          <a:stretch>
            <a:fillRect/>
          </a:stretch>
        </p:blipFill>
        <p:spPr bwMode="hidden">
          <a:xfrm>
            <a:off x="0" y="0"/>
            <a:ext cx="480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9" name="Picture 35" descr="11MSS_Headers-C36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7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8683" name="upper_right" descr="11MSS Lesson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1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/>
          <a:stretch>
            <a:fillRect/>
          </a:stretch>
        </p:blipFill>
        <p:spPr bwMode="hidden">
          <a:xfrm>
            <a:off x="0" y="0"/>
            <a:ext cx="480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2" name="Picture 30" descr="11MSS_Headers-C36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99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6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6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audio" Target="../media/audio1.wav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592" name="background" descr="11MS-LessonMenu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Reading Guide - KC</a:t>
            </a:r>
          </a:p>
        </p:txBody>
      </p:sp>
      <p:pic>
        <p:nvPicPr>
          <p:cNvPr id="835588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9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What are three ways an object can accelerate?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What does a speed-time graph indicate about an object’s motion?</a:t>
            </a:r>
          </a:p>
        </p:txBody>
      </p:sp>
      <p:pic>
        <p:nvPicPr>
          <p:cNvPr id="835590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91" name="Rectangle 7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11873B"/>
                </a:solidFill>
              </a:rPr>
              <a:t>Acceleration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22958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9" grpId="0" build="p" autoUpdateAnimBg="0"/>
      <p:bldP spid="83559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3-3</a:t>
            </a:r>
          </a:p>
        </p:txBody>
      </p:sp>
      <p:sp>
        <p:nvSpPr>
          <p:cNvPr id="9400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842169" y="1182688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dirty="0"/>
              <a:t>An object at rest is not moving, so its speed is always zero.</a:t>
            </a:r>
          </a:p>
        </p:txBody>
      </p:sp>
      <p:sp>
        <p:nvSpPr>
          <p:cNvPr id="94003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Speed-Time Graphs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40037" name="Picture 5" descr="C362_L3_P02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96" y="2186210"/>
            <a:ext cx="7107104" cy="39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53083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4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3-3</a:t>
            </a:r>
          </a:p>
        </p:txBody>
      </p:sp>
      <p:sp>
        <p:nvSpPr>
          <p:cNvPr id="95232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14910" y="1208964"/>
            <a:ext cx="7924800" cy="978729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dirty="0" smtClean="0"/>
              <a:t>If </a:t>
            </a:r>
            <a:r>
              <a:rPr lang="en-US" dirty="0"/>
              <a:t>an object </a:t>
            </a:r>
            <a:r>
              <a:rPr lang="en-US" dirty="0" smtClean="0"/>
              <a:t>is moving </a:t>
            </a:r>
            <a:r>
              <a:rPr lang="en-US" dirty="0"/>
              <a:t>at constant speed, the speed-time graph is a horizontal line.</a:t>
            </a:r>
          </a:p>
        </p:txBody>
      </p:sp>
      <p:sp>
        <p:nvSpPr>
          <p:cNvPr id="95232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Speed-Time Graphs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52326" name="Picture 6" descr="C362_L3_P02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2" y="2362200"/>
            <a:ext cx="7484618" cy="411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27972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5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3-3</a:t>
            </a:r>
          </a:p>
        </p:txBody>
      </p:sp>
      <p:sp>
        <p:nvSpPr>
          <p:cNvPr id="93184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700881" y="1177433"/>
            <a:ext cx="7620000" cy="1421928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dirty="0"/>
              <a:t>The line on the speed-time graph for an object that is speeding up has an </a:t>
            </a:r>
            <a:r>
              <a:rPr lang="en-US" dirty="0" smtClean="0"/>
              <a:t>upward (positive) </a:t>
            </a:r>
            <a:r>
              <a:rPr lang="en-US" dirty="0"/>
              <a:t>slope.</a:t>
            </a:r>
          </a:p>
        </p:txBody>
      </p:sp>
      <p:sp>
        <p:nvSpPr>
          <p:cNvPr id="93184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Speed-Time Graphs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31845" name="Picture 5" descr="C362_L3_P02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" y="2590801"/>
            <a:ext cx="6914991" cy="38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59099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3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3-3</a:t>
            </a:r>
          </a:p>
        </p:txBody>
      </p:sp>
      <p:sp>
        <p:nvSpPr>
          <p:cNvPr id="93286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Speed-Time Graphs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32869" name="Picture 5" descr="C362_L3_P02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61" y="2590800"/>
            <a:ext cx="6796015" cy="37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86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707231" y="1182688"/>
            <a:ext cx="7620000" cy="1421928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dirty="0"/>
              <a:t>The line on the speed-time graph for an object that is slowing down has a downward </a:t>
            </a:r>
            <a:r>
              <a:rPr lang="en-US" dirty="0" smtClean="0"/>
              <a:t>(negative) slope</a:t>
            </a:r>
            <a:r>
              <a:rPr lang="en-US" dirty="0"/>
              <a:t>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75771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3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3-4</a:t>
            </a:r>
          </a:p>
        </p:txBody>
      </p:sp>
      <p:sp>
        <p:nvSpPr>
          <p:cNvPr id="84685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44735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There are several ways to describe motion.</a:t>
            </a:r>
          </a:p>
          <a:p>
            <a:pPr>
              <a:buClr>
                <a:srgbClr val="E40004"/>
              </a:buClr>
            </a:pPr>
            <a:r>
              <a:rPr lang="en-US"/>
              <a:t>You can describe position by direction and distance from a reference point.</a:t>
            </a:r>
          </a:p>
          <a:p>
            <a:pPr>
              <a:buClr>
                <a:srgbClr val="E40004"/>
              </a:buClr>
            </a:pPr>
            <a:r>
              <a:rPr lang="en-US"/>
              <a:t>You can compare distance and displacement to find average speed.</a:t>
            </a:r>
          </a:p>
          <a:p>
            <a:pPr>
              <a:buClr>
                <a:srgbClr val="E40004"/>
              </a:buClr>
            </a:pPr>
            <a:r>
              <a:rPr lang="en-US"/>
              <a:t>You can describe velocity by speed and direction.</a:t>
            </a:r>
          </a:p>
        </p:txBody>
      </p:sp>
      <p:sp>
        <p:nvSpPr>
          <p:cNvPr id="846852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Summarizing Motion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41180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4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1" grpId="0" build="p"/>
      <p:bldP spid="8468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070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3 - VS</a:t>
            </a:r>
          </a:p>
        </p:txBody>
      </p:sp>
      <p:sp>
        <p:nvSpPr>
          <p:cNvPr id="856069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867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An object accelerates if it speeds up, slows down, or changes direction.</a:t>
            </a:r>
          </a:p>
        </p:txBody>
      </p:sp>
      <p:pic>
        <p:nvPicPr>
          <p:cNvPr id="856073" name="Picture 9" descr="C362_L3_P02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11438"/>
            <a:ext cx="6772275" cy="17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62142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5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514" name="Picture 2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0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3 - VS</a:t>
            </a:r>
          </a:p>
        </p:txBody>
      </p:sp>
      <p:sp>
        <p:nvSpPr>
          <p:cNvPr id="960516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86752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Acceleration in a straight line can be calculated by dividing the change in speed by the change in time.</a:t>
            </a:r>
          </a:p>
        </p:txBody>
      </p:sp>
      <p:pic>
        <p:nvPicPr>
          <p:cNvPr id="960517" name="Picture 5" descr="C362_L3_P027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241675"/>
            <a:ext cx="5429250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11620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6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394" name="Picture 2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26343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5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3 - VS</a:t>
            </a:r>
          </a:p>
        </p:txBody>
      </p:sp>
      <p:sp>
        <p:nvSpPr>
          <p:cNvPr id="955396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 speed-time graph shows how an object’s speed changes over </a:t>
            </a:r>
            <a:r>
              <a:rPr lang="en-US" sz="2800" dirty="0" smtClean="0">
                <a:solidFill>
                  <a:srgbClr val="000000"/>
                </a:solidFill>
              </a:rPr>
              <a:t>time (acceleration).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955397" name="Picture 5" descr="C362_L3_P02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"/>
          <a:stretch>
            <a:fillRect/>
          </a:stretch>
        </p:blipFill>
        <p:spPr bwMode="auto">
          <a:xfrm>
            <a:off x="4114800" y="2209799"/>
            <a:ext cx="3581400" cy="33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74368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5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– LR1</a:t>
            </a:r>
          </a:p>
        </p:txBody>
      </p:sp>
      <p:pic>
        <p:nvPicPr>
          <p:cNvPr id="859139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9140" name="oval"/>
          <p:cNvSpPr>
            <a:spLocks noChangeArrowheads="1"/>
          </p:cNvSpPr>
          <p:nvPr/>
        </p:nvSpPr>
        <p:spPr bwMode="auto">
          <a:xfrm>
            <a:off x="1095375" y="51435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59141" name="Answers"/>
          <p:cNvSpPr>
            <a:spLocks noChangeArrowheads="1"/>
          </p:cNvSpPr>
          <p:nvPr/>
        </p:nvSpPr>
        <p:spPr bwMode="auto">
          <a:xfrm>
            <a:off x="1143000" y="3141663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</a:t>
            </a:r>
            <a:r>
              <a:rPr lang="en-US" sz="3200">
                <a:solidFill>
                  <a:srgbClr val="11873B"/>
                </a:solidFill>
              </a:rPr>
              <a:t>	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increasing speed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decreasing speed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a change in direction 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all of the above</a:t>
            </a:r>
          </a:p>
        </p:txBody>
      </p:sp>
      <p:sp>
        <p:nvSpPr>
          <p:cNvPr id="859142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An objects accelerates when its velocity changes as a result of which of these?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30096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914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40" grpId="0" animBg="1"/>
      <p:bldP spid="85914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– LR2</a:t>
            </a:r>
          </a:p>
        </p:txBody>
      </p:sp>
      <p:pic>
        <p:nvPicPr>
          <p:cNvPr id="860163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64" name="oval"/>
          <p:cNvSpPr>
            <a:spLocks noChangeArrowheads="1"/>
          </p:cNvSpPr>
          <p:nvPr/>
        </p:nvSpPr>
        <p:spPr bwMode="auto">
          <a:xfrm>
            <a:off x="1104900" y="27908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60165" name="Answers"/>
          <p:cNvSpPr>
            <a:spLocks noChangeArrowheads="1"/>
          </p:cNvSpPr>
          <p:nvPr/>
        </p:nvSpPr>
        <p:spPr bwMode="auto">
          <a:xfrm>
            <a:off x="1143000" y="2819400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the horizontal axis (the</a:t>
            </a:r>
            <a:r>
              <a:rPr lang="en-US" sz="3200" i="1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 x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-axis)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the vertical axis (the </a:t>
            </a:r>
            <a:r>
              <a:rPr lang="en-US" sz="3200" i="1">
                <a:solidFill>
                  <a:srgbClr val="000000"/>
                </a:solidFill>
                <a:cs typeface="Arial" charset="0"/>
              </a:rPr>
              <a:t>y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-axis)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both of these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</a:t>
            </a:r>
            <a:r>
              <a:rPr lang="en-US" sz="3200">
                <a:solidFill>
                  <a:srgbClr val="11873B"/>
                </a:solidFill>
              </a:rPr>
              <a:t>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neither of these</a:t>
            </a:r>
          </a:p>
        </p:txBody>
      </p:sp>
      <p:sp>
        <p:nvSpPr>
          <p:cNvPr id="86016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On a speed-time graph, where is time located?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82129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6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4" grpId="0" animBg="1"/>
      <p:bldP spid="86016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615" name="background" descr="11MS-LessonMenu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6611" name="Vocab_art" descr="11MC_Vocabul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6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Reading Guide - Vocab</a:t>
            </a:r>
          </a:p>
        </p:txBody>
      </p:sp>
      <p:sp>
        <p:nvSpPr>
          <p:cNvPr id="836613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69B6"/>
                </a:solidFill>
                <a:hlinkClick r:id="" action="ppaction://noaction">
                  <a:snd r:embed="rId6" name="acceleration.wav"/>
                </a:hlinkClick>
              </a:rPr>
              <a:t>acceleration</a:t>
            </a:r>
            <a:endParaRPr lang="en-US" sz="2800">
              <a:solidFill>
                <a:srgbClr val="0069B6"/>
              </a:solidFill>
            </a:endParaRPr>
          </a:p>
        </p:txBody>
      </p:sp>
      <p:sp>
        <p:nvSpPr>
          <p:cNvPr id="836614" name="Rectangle 6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11873B"/>
                </a:solidFill>
              </a:rPr>
              <a:t>Acceleration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3272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187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1192" name="oval"/>
          <p:cNvSpPr>
            <a:spLocks noChangeArrowheads="1"/>
          </p:cNvSpPr>
          <p:nvPr/>
        </p:nvSpPr>
        <p:spPr bwMode="auto">
          <a:xfrm>
            <a:off x="1095375" y="32670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– LR3</a:t>
            </a:r>
          </a:p>
        </p:txBody>
      </p:sp>
      <p:sp>
        <p:nvSpPr>
          <p:cNvPr id="861190" name="Question"/>
          <p:cNvSpPr txBox="1">
            <a:spLocks noChangeArrowheads="1"/>
          </p:cNvSpPr>
          <p:nvPr/>
        </p:nvSpPr>
        <p:spPr bwMode="auto">
          <a:xfrm>
            <a:off x="1143000" y="1546225"/>
            <a:ext cx="6781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E40022"/>
                </a:solidFill>
              </a:rPr>
              <a:t>Which of these refers to a change in velocity during a time interval divided by the time interval during which the velocity changes?</a:t>
            </a:r>
          </a:p>
        </p:txBody>
      </p:sp>
      <p:sp>
        <p:nvSpPr>
          <p:cNvPr id="861189" name="Answers"/>
          <p:cNvSpPr>
            <a:spLocks noChangeArrowheads="1"/>
          </p:cNvSpPr>
          <p:nvPr/>
        </p:nvSpPr>
        <p:spPr bwMode="auto">
          <a:xfrm>
            <a:off x="1143000" y="3311525"/>
            <a:ext cx="6781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A.</a:t>
            </a:r>
            <a:r>
              <a:rPr lang="en-US" sz="3000">
                <a:solidFill>
                  <a:srgbClr val="11873B"/>
                </a:solidFill>
              </a:rPr>
              <a:t>	</a:t>
            </a:r>
            <a:r>
              <a:rPr lang="en-US" sz="30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acceleration</a:t>
            </a:r>
            <a:endParaRPr lang="en-US" sz="30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B.</a:t>
            </a:r>
            <a:r>
              <a:rPr lang="en-US" sz="3000">
                <a:solidFill>
                  <a:srgbClr val="11873B"/>
                </a:solidFill>
              </a:rPr>
              <a:t>	</a:t>
            </a:r>
            <a:r>
              <a:rPr lang="en-US" sz="3000">
                <a:solidFill>
                  <a:srgbClr val="000000"/>
                </a:solidFill>
                <a:cs typeface="Arial" charset="0"/>
              </a:rPr>
              <a:t>speed </a:t>
            </a:r>
            <a:endParaRPr lang="en-US" sz="30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C.</a:t>
            </a:r>
            <a:r>
              <a:rPr lang="en-US" sz="3000">
                <a:solidFill>
                  <a:srgbClr val="11873B"/>
                </a:solidFill>
              </a:rPr>
              <a:t>	</a:t>
            </a:r>
            <a:r>
              <a:rPr lang="en-US" sz="3000">
                <a:solidFill>
                  <a:srgbClr val="000000"/>
                </a:solidFill>
                <a:cs typeface="Arial" charset="0"/>
              </a:rPr>
              <a:t>velocity</a:t>
            </a:r>
            <a:endParaRPr lang="en-US" sz="30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D.</a:t>
            </a:r>
            <a:r>
              <a:rPr lang="en-US" sz="3000">
                <a:solidFill>
                  <a:srgbClr val="11873B"/>
                </a:solidFill>
              </a:rPr>
              <a:t>	</a:t>
            </a:r>
            <a:r>
              <a:rPr lang="en-US" sz="3000">
                <a:solidFill>
                  <a:srgbClr val="000000"/>
                </a:solidFill>
                <a:cs typeface="Arial" charset="0"/>
              </a:rPr>
              <a:t>none of these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6439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119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1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1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1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1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1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1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1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1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92" grpId="0" animBg="1"/>
      <p:bldP spid="86118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3 - Now</a:t>
            </a:r>
          </a:p>
        </p:txBody>
      </p:sp>
      <p:pic>
        <p:nvPicPr>
          <p:cNvPr id="862211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2212" name="Picture 4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2220" name="Text Box 12"/>
          <p:cNvSpPr txBox="1">
            <a:spLocks noChangeArrowheads="1"/>
          </p:cNvSpPr>
          <p:nvPr/>
        </p:nvSpPr>
        <p:spPr bwMode="auto">
          <a:xfrm>
            <a:off x="1066800" y="2671763"/>
            <a:ext cx="6869113" cy="23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11873B"/>
                </a:solidFill>
              </a:rPr>
              <a:t>5.	</a:t>
            </a:r>
            <a:r>
              <a:rPr lang="en-US" sz="2800">
                <a:solidFill>
                  <a:srgbClr val="000000"/>
                </a:solidFill>
              </a:rPr>
              <a:t>You can calculate acceleration by dividing the change in velocity by the change in distance.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11873B"/>
                </a:solidFill>
              </a:rPr>
              <a:t>6.	</a:t>
            </a:r>
            <a:r>
              <a:rPr lang="en-US" sz="2800">
                <a:solidFill>
                  <a:srgbClr val="000000"/>
                </a:solidFill>
              </a:rPr>
              <a:t>An object accelerates when either its speed or its direction changes.</a:t>
            </a:r>
          </a:p>
        </p:txBody>
      </p:sp>
      <p:sp>
        <p:nvSpPr>
          <p:cNvPr id="862221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81648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222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3-1</a:t>
            </a:r>
          </a:p>
        </p:txBody>
      </p:sp>
      <p:sp>
        <p:nvSpPr>
          <p:cNvPr id="8376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965325"/>
            <a:ext cx="7620000" cy="3693319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4" name="acceleration.wav"/>
                </a:hlinkClick>
              </a:rPr>
              <a:t>Acceleration</a:t>
            </a:r>
            <a:r>
              <a:rPr lang="en-US" dirty="0"/>
              <a:t> is a measure of how much the velocity of an object changes in a unit of time</a:t>
            </a:r>
            <a:r>
              <a:rPr lang="en-US" dirty="0" smtClean="0"/>
              <a:t>.</a:t>
            </a:r>
          </a:p>
          <a:p>
            <a:pPr lvl="1">
              <a:buClr>
                <a:srgbClr val="E40004"/>
              </a:buClr>
            </a:pPr>
            <a:r>
              <a:rPr lang="en-US" dirty="0" smtClean="0"/>
              <a:t>RATE of change of velocity</a:t>
            </a:r>
            <a:endParaRPr lang="en-US" dirty="0"/>
          </a:p>
          <a:p>
            <a:pPr>
              <a:buClr>
                <a:srgbClr val="E40004"/>
              </a:buClr>
            </a:pPr>
            <a:r>
              <a:rPr lang="en-US" dirty="0"/>
              <a:t>An object accelerates when its velocity changes as a result of </a:t>
            </a:r>
            <a:r>
              <a:rPr lang="en-US" dirty="0" smtClean="0"/>
              <a:t>changing speed </a:t>
            </a:r>
            <a:r>
              <a:rPr lang="en-US" dirty="0"/>
              <a:t>or </a:t>
            </a:r>
            <a:r>
              <a:rPr lang="en-US" dirty="0" smtClean="0"/>
              <a:t>direction</a:t>
            </a:r>
            <a:r>
              <a:rPr lang="en-US" dirty="0"/>
              <a:t>.</a:t>
            </a:r>
          </a:p>
        </p:txBody>
      </p:sp>
      <p:sp>
        <p:nvSpPr>
          <p:cNvPr id="837636" name="title"/>
          <p:cNvSpPr txBox="1">
            <a:spLocks noChangeArrowheads="1"/>
          </p:cNvSpPr>
          <p:nvPr/>
        </p:nvSpPr>
        <p:spPr bwMode="auto">
          <a:xfrm>
            <a:off x="617538" y="541338"/>
            <a:ext cx="74596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Acceleration—Changes in Velocity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20678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5" grpId="0" build="p"/>
      <p:bldP spid="837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3-1</a:t>
            </a:r>
          </a:p>
        </p:txBody>
      </p:sp>
      <p:sp>
        <p:nvSpPr>
          <p:cNvPr id="83865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965325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Acceleration has a direction and can be represented by an arrow.</a:t>
            </a:r>
          </a:p>
        </p:txBody>
      </p:sp>
      <p:sp>
        <p:nvSpPr>
          <p:cNvPr id="838660" name="title"/>
          <p:cNvSpPr txBox="1">
            <a:spLocks noChangeArrowheads="1"/>
          </p:cNvSpPr>
          <p:nvPr/>
        </p:nvSpPr>
        <p:spPr bwMode="auto">
          <a:xfrm>
            <a:off x="617538" y="541338"/>
            <a:ext cx="7154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Acceleration—Changes in Velocity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838663" name="Picture 7" descr="C362_L3_P02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405188"/>
            <a:ext cx="7578725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87225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3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3-1</a:t>
            </a:r>
          </a:p>
        </p:txBody>
      </p:sp>
      <p:sp>
        <p:nvSpPr>
          <p:cNvPr id="939012" name="title"/>
          <p:cNvSpPr txBox="1">
            <a:spLocks noChangeArrowheads="1"/>
          </p:cNvSpPr>
          <p:nvPr/>
        </p:nvSpPr>
        <p:spPr bwMode="auto">
          <a:xfrm>
            <a:off x="617538" y="541338"/>
            <a:ext cx="7154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Acceleration—Changes in Velocity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grpSp>
        <p:nvGrpSpPr>
          <p:cNvPr id="939014" name="Group 6"/>
          <p:cNvGrpSpPr>
            <a:grpSpLocks/>
          </p:cNvGrpSpPr>
          <p:nvPr/>
        </p:nvGrpSpPr>
        <p:grpSpPr bwMode="auto">
          <a:xfrm>
            <a:off x="638175" y="2449513"/>
            <a:ext cx="7577138" cy="2732087"/>
            <a:chOff x="465" y="919"/>
            <a:chExt cx="4773" cy="1721"/>
          </a:xfrm>
        </p:grpSpPr>
        <p:sp>
          <p:nvSpPr>
            <p:cNvPr id="939015" name="Rectangle 7"/>
            <p:cNvSpPr>
              <a:spLocks noChangeArrowheads="1"/>
            </p:cNvSpPr>
            <p:nvPr/>
          </p:nvSpPr>
          <p:spPr bwMode="auto">
            <a:xfrm>
              <a:off x="711" y="1215"/>
              <a:ext cx="4527" cy="1425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39016" name="Rectangle 8"/>
            <p:cNvSpPr>
              <a:spLocks noChangeArrowheads="1"/>
            </p:cNvSpPr>
            <p:nvPr/>
          </p:nvSpPr>
          <p:spPr bwMode="auto">
            <a:xfrm>
              <a:off x="510" y="1137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39017" name="Picture 9" descr="MA_Key-Concept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919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9018" name="Text Box 10"/>
          <p:cNvSpPr txBox="1">
            <a:spLocks noChangeArrowheads="1"/>
          </p:cNvSpPr>
          <p:nvPr/>
        </p:nvSpPr>
        <p:spPr bwMode="auto">
          <a:xfrm>
            <a:off x="2219325" y="3506788"/>
            <a:ext cx="5567363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dirty="0">
                <a:solidFill>
                  <a:srgbClr val="0069B6"/>
                </a:solidFill>
              </a:rPr>
              <a:t>What are </a:t>
            </a:r>
            <a:r>
              <a:rPr lang="en-US" sz="3200" dirty="0" smtClean="0">
                <a:solidFill>
                  <a:srgbClr val="0069B6"/>
                </a:solidFill>
              </a:rPr>
              <a:t>the </a:t>
            </a:r>
            <a:r>
              <a:rPr lang="en-US" sz="3200" dirty="0">
                <a:solidFill>
                  <a:srgbClr val="0069B6"/>
                </a:solidFill>
              </a:rPr>
              <a:t>ways an object can accelerate?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45784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3-2</a:t>
            </a:r>
          </a:p>
        </p:txBody>
      </p:sp>
      <p:sp>
        <p:nvSpPr>
          <p:cNvPr id="8407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20000" cy="1421928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dirty="0"/>
              <a:t>Acceleration is a change in velocity </a:t>
            </a:r>
            <a:r>
              <a:rPr lang="en-US" dirty="0" smtClean="0"/>
              <a:t>divided </a:t>
            </a:r>
            <a:r>
              <a:rPr lang="en-US" dirty="0"/>
              <a:t>by the time interval during which the velocity changes.</a:t>
            </a:r>
          </a:p>
        </p:txBody>
      </p:sp>
      <p:sp>
        <p:nvSpPr>
          <p:cNvPr id="84070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Calculating Acceleration</a:t>
            </a:r>
          </a:p>
        </p:txBody>
      </p:sp>
      <p:pic>
        <p:nvPicPr>
          <p:cNvPr id="8407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7" y="2819400"/>
            <a:ext cx="829571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38614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4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7" grpId="0" build="p"/>
      <p:bldP spid="8407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3-2</a:t>
            </a:r>
          </a:p>
        </p:txBody>
      </p:sp>
      <p:sp>
        <p:nvSpPr>
          <p:cNvPr id="95129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160591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dirty="0"/>
              <a:t>Acceleration is in the direction of motion if it is </a:t>
            </a:r>
            <a:r>
              <a:rPr lang="en-US" dirty="0" smtClean="0"/>
              <a:t>positive. </a:t>
            </a:r>
          </a:p>
          <a:p>
            <a:pPr marL="0" indent="0">
              <a:buClr>
                <a:srgbClr val="E40004"/>
              </a:buClr>
              <a:buFontTx/>
              <a:buNone/>
            </a:pPr>
            <a:r>
              <a:rPr lang="en-US" dirty="0" smtClean="0"/>
              <a:t>Acceleration is </a:t>
            </a:r>
            <a:r>
              <a:rPr lang="en-US" dirty="0" smtClean="0"/>
              <a:t>opposite </a:t>
            </a:r>
            <a:r>
              <a:rPr lang="en-US" dirty="0"/>
              <a:t>the direction of motion if it is negative.</a:t>
            </a:r>
          </a:p>
        </p:txBody>
      </p:sp>
      <p:sp>
        <p:nvSpPr>
          <p:cNvPr id="95130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Calculating Acceleration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3556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3-3</a:t>
            </a:r>
          </a:p>
        </p:txBody>
      </p:sp>
      <p:sp>
        <p:nvSpPr>
          <p:cNvPr id="8437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60379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A speed-time graph shows how speed changes over time.</a:t>
            </a:r>
          </a:p>
          <a:p>
            <a:pPr>
              <a:buClr>
                <a:srgbClr val="E40004"/>
              </a:buClr>
            </a:pPr>
            <a:r>
              <a:rPr lang="en-US" dirty="0"/>
              <a:t>A speed-time graph has time on the horizontal </a:t>
            </a:r>
            <a:r>
              <a:rPr lang="en-US" dirty="0" smtClean="0"/>
              <a:t>axis (the </a:t>
            </a:r>
            <a:r>
              <a:rPr lang="en-US" i="1" dirty="0" smtClean="0"/>
              <a:t>x</a:t>
            </a:r>
            <a:r>
              <a:rPr lang="en-US" dirty="0" smtClean="0"/>
              <a:t>-axis), </a:t>
            </a:r>
            <a:r>
              <a:rPr lang="en-US" dirty="0"/>
              <a:t>and speed on the vertical </a:t>
            </a:r>
            <a:r>
              <a:rPr lang="en-US" dirty="0" smtClean="0"/>
              <a:t>axis (the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 smtClean="0"/>
              <a:t>axis). </a:t>
            </a:r>
            <a:endParaRPr lang="en-US" dirty="0"/>
          </a:p>
        </p:txBody>
      </p:sp>
      <p:sp>
        <p:nvSpPr>
          <p:cNvPr id="84378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Speed-Time Graphs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84906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9" grpId="0" build="p"/>
      <p:bldP spid="8437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3-3</a:t>
            </a:r>
          </a:p>
        </p:txBody>
      </p:sp>
      <p:sp>
        <p:nvSpPr>
          <p:cNvPr id="84480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Speed-Time Graphs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844806" name="Text Box 6"/>
          <p:cNvSpPr txBox="1">
            <a:spLocks noChangeArrowheads="1"/>
          </p:cNvSpPr>
          <p:nvPr/>
        </p:nvSpPr>
        <p:spPr bwMode="auto">
          <a:xfrm>
            <a:off x="1333500" y="2174875"/>
            <a:ext cx="6324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horizontal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solidFill>
                  <a:srgbClr val="000000"/>
                </a:solidFill>
              </a:rPr>
              <a:t>from Greek </a:t>
            </a:r>
            <a:r>
              <a:rPr lang="en-US" sz="3200" i="1">
                <a:solidFill>
                  <a:srgbClr val="000000"/>
                </a:solidFill>
              </a:rPr>
              <a:t>horizein</a:t>
            </a:r>
            <a:r>
              <a:rPr lang="en-US" sz="3200">
                <a:solidFill>
                  <a:srgbClr val="000000"/>
                </a:solidFill>
              </a:rPr>
              <a:t>, means “limit, divide, separate”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11873B"/>
                </a:solidFill>
              </a:rPr>
              <a:t>vertical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from Latin </a:t>
            </a:r>
            <a:r>
              <a:rPr lang="en-US" sz="3200" i="1">
                <a:solidFill>
                  <a:srgbClr val="000000"/>
                </a:solidFill>
              </a:rPr>
              <a:t>verticalis</a:t>
            </a:r>
            <a:r>
              <a:rPr lang="en-US" sz="3200">
                <a:solidFill>
                  <a:srgbClr val="000000"/>
                </a:solidFill>
              </a:rPr>
              <a:t>, means “overhead”</a:t>
            </a:r>
          </a:p>
        </p:txBody>
      </p:sp>
      <p:grpSp>
        <p:nvGrpSpPr>
          <p:cNvPr id="844812" name="Group 12"/>
          <p:cNvGrpSpPr>
            <a:grpSpLocks/>
          </p:cNvGrpSpPr>
          <p:nvPr/>
        </p:nvGrpSpPr>
        <p:grpSpPr bwMode="auto">
          <a:xfrm>
            <a:off x="785813" y="1408113"/>
            <a:ext cx="7186612" cy="4383087"/>
            <a:chOff x="495" y="887"/>
            <a:chExt cx="4527" cy="2761"/>
          </a:xfrm>
        </p:grpSpPr>
        <p:sp>
          <p:nvSpPr>
            <p:cNvPr id="844808" name="Rectangle 8"/>
            <p:cNvSpPr>
              <a:spLocks noChangeArrowheads="1"/>
            </p:cNvSpPr>
            <p:nvPr/>
          </p:nvSpPr>
          <p:spPr bwMode="auto">
            <a:xfrm>
              <a:off x="495" y="1080"/>
              <a:ext cx="4527" cy="2568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844809" name="Rectangle 9"/>
            <p:cNvSpPr>
              <a:spLocks noChangeArrowheads="1"/>
            </p:cNvSpPr>
            <p:nvPr/>
          </p:nvSpPr>
          <p:spPr bwMode="auto">
            <a:xfrm>
              <a:off x="667" y="966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844810" name="Picture 10" descr="WordOrigin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887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2191274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4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523</Words>
  <Application>Microsoft Office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4_Default Design</vt:lpstr>
      <vt:lpstr>5_Default Design</vt:lpstr>
      <vt:lpstr>Lesson 3 Reading Guide - KC</vt:lpstr>
      <vt:lpstr>Lesson 3 Reading Guide - Vocab</vt:lpstr>
      <vt:lpstr>Lesson 3-1</vt:lpstr>
      <vt:lpstr>Lesson 3-1</vt:lpstr>
      <vt:lpstr>Lesson 3-1</vt:lpstr>
      <vt:lpstr>Lesson 3-2</vt:lpstr>
      <vt:lpstr>Lesson 3-2</vt:lpstr>
      <vt:lpstr>Lesson 3-3</vt:lpstr>
      <vt:lpstr>Lesson 3-3</vt:lpstr>
      <vt:lpstr>Lesson 3-3</vt:lpstr>
      <vt:lpstr>Lesson 3-3</vt:lpstr>
      <vt:lpstr>Lesson 3-3</vt:lpstr>
      <vt:lpstr>Lesson 3-3</vt:lpstr>
      <vt:lpstr>Lesson 3-4</vt:lpstr>
      <vt:lpstr>Lesson 3 - VS</vt:lpstr>
      <vt:lpstr>Lesson 3 - VS</vt:lpstr>
      <vt:lpstr>Lesson 3 - VS</vt:lpstr>
      <vt:lpstr>Lesson 3 – LR1</vt:lpstr>
      <vt:lpstr>Lesson 3 – LR2</vt:lpstr>
      <vt:lpstr>Lesson 3 – LR3</vt:lpstr>
      <vt:lpstr>Lesson 3 -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Reading Guide - KC</dc:title>
  <dc:creator>Elizabeth Greenman</dc:creator>
  <cp:lastModifiedBy>Beth</cp:lastModifiedBy>
  <cp:revision>8</cp:revision>
  <dcterms:created xsi:type="dcterms:W3CDTF">2013-09-05T22:32:05Z</dcterms:created>
  <dcterms:modified xsi:type="dcterms:W3CDTF">2013-09-15T19:05:47Z</dcterms:modified>
</cp:coreProperties>
</file>