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7" r:id="rId3"/>
    <p:sldId id="262" r:id="rId4"/>
    <p:sldId id="264" r:id="rId5"/>
    <p:sldId id="266" r:id="rId6"/>
    <p:sldId id="267" r:id="rId7"/>
    <p:sldId id="269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1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3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10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3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0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9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031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2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68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488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09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5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91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5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4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9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7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66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hidden">
          <a:xfrm>
            <a:off x="0" y="0"/>
            <a:ext cx="830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33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23332"/>
          <a:stretch>
            <a:fillRect/>
          </a:stretch>
        </p:blipFill>
        <p:spPr bwMode="invGray">
          <a:xfrm>
            <a:off x="0" y="0"/>
            <a:ext cx="6819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/>
          <a:stretch>
            <a:fillRect/>
          </a:stretch>
        </p:blipFill>
        <p:spPr bwMode="hidden">
          <a:xfrm>
            <a:off x="0" y="0"/>
            <a:ext cx="8305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333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23332"/>
          <a:stretch>
            <a:fillRect/>
          </a:stretch>
        </p:blipFill>
        <p:spPr bwMode="invGray">
          <a:xfrm>
            <a:off x="0" y="0"/>
            <a:ext cx="6819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4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image" Target="../media/image14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257300" y="1476375"/>
            <a:ext cx="66675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7" action="ppaction://hlinksldjump"/>
              </a:rPr>
              <a:t>Chapter Introduction</a:t>
            </a:r>
            <a:endParaRPr lang="en-US" alt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8" action="ppaction://hlinksldjump"/>
              </a:rPr>
              <a:t>Lesson 1</a:t>
            </a:r>
            <a:r>
              <a:rPr lang="en-US" altLang="en-US" sz="2800">
                <a:solidFill>
                  <a:srgbClr val="000000"/>
                </a:solidFill>
              </a:rPr>
              <a:t>	Substances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and Mixtures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800">
                <a:solidFill>
                  <a:srgbClr val="000000"/>
                </a:solidFill>
              </a:rPr>
              <a:t>	Properties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of Solutions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800">
                <a:solidFill>
                  <a:srgbClr val="808080"/>
                </a:solidFill>
              </a:rPr>
              <a:t>	</a:t>
            </a:r>
            <a:r>
              <a:rPr lang="en-US" altLang="en-US" sz="2800">
                <a:solidFill>
                  <a:srgbClr val="000000"/>
                </a:solidFill>
              </a:rPr>
              <a:t>Acid and Base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Solutions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/>
          <a:stretch>
            <a:fillRect/>
          </a:stretch>
        </p:blipFill>
        <p:spPr bwMode="hidden">
          <a:xfrm>
            <a:off x="0" y="0"/>
            <a:ext cx="8610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3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33-15A-MSS12-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000250"/>
            <a:ext cx="2322512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6036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pic>
        <p:nvPicPr>
          <p:cNvPr id="683013" name="Picture 5" descr="C333-04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63"/>
          <a:stretch>
            <a:fillRect/>
          </a:stretch>
        </p:blipFill>
        <p:spPr bwMode="auto">
          <a:xfrm>
            <a:off x="639763" y="1133475"/>
            <a:ext cx="786288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62049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pic>
        <p:nvPicPr>
          <p:cNvPr id="932867" name="Picture 3" descr="C333-04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0"/>
          <a:stretch>
            <a:fillRect/>
          </a:stretch>
        </p:blipFill>
        <p:spPr bwMode="auto">
          <a:xfrm>
            <a:off x="639763" y="742950"/>
            <a:ext cx="786288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0590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pic>
        <p:nvPicPr>
          <p:cNvPr id="149517" name="Picture 13" descr="C333-02A-MSS12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705100"/>
            <a:ext cx="25177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Substances have a composition that does not change. The composition of mixtures can vary.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Solutions (homogeneous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mixtures) are mixed at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the atomic level.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99082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7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629765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Mixtures contain parts that are not bonded together. These parts can be separated using physical means.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00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"/>
          <p:cNvSpPr>
            <a:spLocks noChangeArrowheads="1"/>
          </p:cNvSpPr>
          <p:nvPr/>
        </p:nvSpPr>
        <p:spPr bwMode="auto">
          <a:xfrm>
            <a:off x="1104900" y="40481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8296" name="Answers"/>
          <p:cNvSpPr>
            <a:spLocks noChangeArrowheads="1"/>
          </p:cNvSpPr>
          <p:nvPr/>
        </p:nvSpPr>
        <p:spPr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mixtures and compounds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mixtures and solutions 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elements and compounds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elements and solutions</a:t>
            </a:r>
          </a:p>
        </p:txBody>
      </p:sp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What are the two types of substances?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8022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nimBg="1"/>
      <p:bldP spid="2682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104900" y="31146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heterogeneous mixture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homogeneous mixture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solution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compound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refers to a mixture in which substances are not evenly mixed?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5373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085850" y="47625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28956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</a:rPr>
              <a:t>by using chemical changes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</a:t>
            </a:r>
            <a:r>
              <a:rPr lang="en-US" altLang="en-US">
                <a:solidFill>
                  <a:srgbClr val="000000"/>
                </a:solidFill>
              </a:rPr>
              <a:t> 	by using chemical properties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</a:t>
            </a:r>
            <a:r>
              <a:rPr lang="en-US" altLang="en-US">
                <a:solidFill>
                  <a:srgbClr val="000000"/>
                </a:solidFill>
              </a:rPr>
              <a:t> 	by using physical changes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</a:t>
            </a:r>
            <a:r>
              <a:rPr lang="en-US" altLang="en-US">
                <a:solidFill>
                  <a:srgbClr val="000000"/>
                </a:solidFill>
              </a:rPr>
              <a:t> 	by using physical properties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How can substances that make up a mixture be separated?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5065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</a:t>
            </a:r>
            <a:r>
              <a:rPr lang="en-US" altLang="en-US" sz="2800"/>
              <a:t>	You can identify a mixture by looking </a:t>
            </a:r>
            <a:br>
              <a:rPr lang="en-US" altLang="en-US" sz="2800"/>
            </a:br>
            <a:r>
              <a:rPr lang="en-US" altLang="en-US" sz="2800"/>
              <a:t>at it without magnification.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</a:t>
            </a:r>
            <a:r>
              <a:rPr lang="en-US" altLang="en-US" sz="2800"/>
              <a:t>	A solution is another name for a homogeneous mixture.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4348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660650"/>
            <a:ext cx="66452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 substances and mixtures differ?</a:t>
            </a:r>
          </a:p>
          <a:p>
            <a:pPr fontAlgn="base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 solutions compare and contrast with heterogeneous mixtures?</a:t>
            </a:r>
          </a:p>
          <a:p>
            <a:pPr fontAlgn="base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In what three ways do compounds differ from mixtures?</a:t>
            </a: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6499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Substances and Mixtures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83329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764381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Two categories for matter:</a:t>
            </a:r>
            <a:endParaRPr lang="en-US" altLang="en-US" dirty="0"/>
          </a:p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substance.wav"/>
                </a:hlinkClick>
              </a:rPr>
              <a:t>substance</a:t>
            </a:r>
            <a:r>
              <a:rPr lang="en-US" altLang="en-US" b="1" dirty="0">
                <a:solidFill>
                  <a:srgbClr val="0069B6"/>
                </a:solidFill>
              </a:rPr>
              <a:t> </a:t>
            </a:r>
            <a:r>
              <a:rPr lang="en-US" altLang="en-US" dirty="0"/>
              <a:t>is matter that is always made up of the same combination of atoms</a:t>
            </a:r>
            <a:r>
              <a:rPr lang="en-US" altLang="en-US" dirty="0" smtClean="0"/>
              <a:t>.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Two kinds of substance: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Element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Compound</a:t>
            </a:r>
          </a:p>
          <a:p>
            <a:pPr lvl="2">
              <a:buClr>
                <a:srgbClr val="E40004"/>
              </a:buClr>
            </a:pPr>
            <a:r>
              <a:rPr lang="en-US" altLang="en-US" dirty="0" smtClean="0"/>
              <a:t>2 or more elements chemically bonded</a:t>
            </a:r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Matter: Substances and Mixtures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2725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  <p:bldP spid="829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39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19125"/>
            <a:ext cx="7620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There are two types of substances—elements and compounds.</a:t>
            </a:r>
          </a:p>
        </p:txBody>
      </p:sp>
      <p:pic>
        <p:nvPicPr>
          <p:cNvPr id="83976" name="Picture 8" descr="C333-01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6875"/>
            <a:ext cx="75438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88674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9267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2288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mixture.wav"/>
                </a:hlinkClick>
              </a:rPr>
              <a:t>mixture</a:t>
            </a:r>
            <a:r>
              <a:rPr lang="en-US" altLang="en-US" dirty="0"/>
              <a:t> is two or more substances that are physically blended but </a:t>
            </a:r>
            <a:r>
              <a:rPr lang="en-US" altLang="en-US" dirty="0" smtClean="0"/>
              <a:t>NOT chemically bonded.</a:t>
            </a:r>
            <a:endParaRPr lang="en-US" altLang="en-US" dirty="0"/>
          </a:p>
          <a:p>
            <a:pPr>
              <a:buClr>
                <a:srgbClr val="E40004"/>
              </a:buClr>
            </a:pPr>
            <a:r>
              <a:rPr lang="en-US" altLang="en-US" dirty="0"/>
              <a:t>The amounts of each substance in a mixture can vary.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There are two different types of mixtures—heterogeneous and homogeneous.</a:t>
            </a:r>
          </a:p>
        </p:txBody>
      </p:sp>
      <p:sp>
        <p:nvSpPr>
          <p:cNvPr id="92672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Matter: Substances and Mixtures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68486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929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42288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heterogeneous_mixture.wav"/>
                </a:hlinkClick>
              </a:rPr>
              <a:t>heterogeneous mixture</a:t>
            </a:r>
            <a:r>
              <a:rPr lang="en-US" altLang="en-US" dirty="0"/>
              <a:t> is a mixture in which substances are not evenly </a:t>
            </a:r>
            <a:r>
              <a:rPr lang="en-US" altLang="en-US" dirty="0" smtClean="0"/>
              <a:t>mixed</a:t>
            </a:r>
            <a:r>
              <a:rPr lang="en-US" altLang="en-US" dirty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5" name="homogeneous_mixture.wav"/>
                </a:hlinkClick>
              </a:rPr>
              <a:t>homogeneous mixture</a:t>
            </a:r>
            <a:r>
              <a:rPr lang="en-US" altLang="en-US" dirty="0"/>
              <a:t> is a mixture in which two or more substances are evenly mixed </a:t>
            </a:r>
            <a:r>
              <a:rPr lang="en-US" altLang="en-US" dirty="0" smtClean="0"/>
              <a:t>but </a:t>
            </a:r>
            <a:r>
              <a:rPr lang="en-US" altLang="en-US" dirty="0"/>
              <a:t>not bonded together.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Another name for a homogeneous mixture is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6" name="solution.wav"/>
                </a:hlinkClick>
              </a:rPr>
              <a:t>solution</a:t>
            </a:r>
            <a:r>
              <a:rPr lang="en-US" altLang="en-US" dirty="0"/>
              <a:t>.</a:t>
            </a:r>
          </a:p>
        </p:txBody>
      </p:sp>
      <p:sp>
        <p:nvSpPr>
          <p:cNvPr id="9297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Matter: Substances and Mixtures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3370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93082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Matter: Substances and Mixtures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30822" name="Text Box 6"/>
          <p:cNvSpPr txBox="1">
            <a:spLocks noChangeArrowheads="1"/>
          </p:cNvSpPr>
          <p:nvPr/>
        </p:nvSpPr>
        <p:spPr bwMode="auto">
          <a:xfrm>
            <a:off x="1019175" y="2209800"/>
            <a:ext cx="67627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heterogeneous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Greek </a:t>
            </a:r>
            <a:r>
              <a:rPr lang="en-US" altLang="en-US" sz="3200" i="1">
                <a:solidFill>
                  <a:srgbClr val="000000"/>
                </a:solidFill>
              </a:rPr>
              <a:t>heteros</a:t>
            </a:r>
            <a:r>
              <a:rPr lang="en-US" altLang="en-US" sz="3200">
                <a:solidFill>
                  <a:srgbClr val="000000"/>
                </a:solidFill>
              </a:rPr>
              <a:t>, means “different”; and </a:t>
            </a:r>
            <a:r>
              <a:rPr lang="en-US" altLang="en-US" sz="3200" i="1">
                <a:solidFill>
                  <a:srgbClr val="000000"/>
                </a:solidFill>
              </a:rPr>
              <a:t>genos</a:t>
            </a:r>
            <a:r>
              <a:rPr lang="en-US" altLang="en-US" sz="3200">
                <a:solidFill>
                  <a:srgbClr val="000000"/>
                </a:solidFill>
              </a:rPr>
              <a:t>, means “kind”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homogeneous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Greek </a:t>
            </a:r>
            <a:r>
              <a:rPr lang="en-US" altLang="en-US" sz="3200" i="1">
                <a:solidFill>
                  <a:srgbClr val="000000"/>
                </a:solidFill>
              </a:rPr>
              <a:t>homos</a:t>
            </a:r>
            <a:r>
              <a:rPr lang="en-US" altLang="en-US" sz="3200">
                <a:solidFill>
                  <a:srgbClr val="000000"/>
                </a:solidFill>
              </a:rPr>
              <a:t>, means “same”; and </a:t>
            </a:r>
            <a:r>
              <a:rPr lang="en-US" altLang="en-US" sz="3200" i="1">
                <a:solidFill>
                  <a:srgbClr val="000000"/>
                </a:solidFill>
              </a:rPr>
              <a:t>genos</a:t>
            </a:r>
            <a:r>
              <a:rPr lang="en-US" altLang="en-US" sz="3200">
                <a:solidFill>
                  <a:srgbClr val="000000"/>
                </a:solidFill>
              </a:rPr>
              <a:t>, means “kind”</a:t>
            </a:r>
          </a:p>
        </p:txBody>
      </p:sp>
      <p:grpSp>
        <p:nvGrpSpPr>
          <p:cNvPr id="930832" name="Group 16"/>
          <p:cNvGrpSpPr>
            <a:grpSpLocks/>
          </p:cNvGrpSpPr>
          <p:nvPr/>
        </p:nvGrpSpPr>
        <p:grpSpPr bwMode="auto">
          <a:xfrm>
            <a:off x="785813" y="1447800"/>
            <a:ext cx="7186612" cy="4419600"/>
            <a:chOff x="495" y="912"/>
            <a:chExt cx="4527" cy="2784"/>
          </a:xfrm>
        </p:grpSpPr>
        <p:sp>
          <p:nvSpPr>
            <p:cNvPr id="930824" name="Rectangle 8"/>
            <p:cNvSpPr>
              <a:spLocks noChangeArrowheads="1"/>
            </p:cNvSpPr>
            <p:nvPr/>
          </p:nvSpPr>
          <p:spPr bwMode="auto">
            <a:xfrm>
              <a:off x="495" y="1105"/>
              <a:ext cx="4527" cy="2591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30825" name="Rectangle 9"/>
            <p:cNvSpPr>
              <a:spLocks noChangeArrowheads="1"/>
            </p:cNvSpPr>
            <p:nvPr/>
          </p:nvSpPr>
          <p:spPr bwMode="auto">
            <a:xfrm>
              <a:off x="667" y="991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30826" name="Picture 10" descr="WordOrigin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912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5635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831975"/>
            <a:ext cx="7924800" cy="304698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Substances </a:t>
            </a:r>
            <a:r>
              <a:rPr lang="en-US" altLang="en-US" dirty="0"/>
              <a:t>that make up a mixture are not changed chemically, </a:t>
            </a:r>
            <a:r>
              <a:rPr lang="en-US" altLang="en-US" dirty="0" smtClean="0"/>
              <a:t>so some </a:t>
            </a:r>
            <a:r>
              <a:rPr lang="en-US" altLang="en-US" dirty="0"/>
              <a:t>of their properties are observed in the mixture. 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 properties of a compound </a:t>
            </a:r>
            <a:r>
              <a:rPr lang="en-US" altLang="en-US" dirty="0" smtClean="0"/>
              <a:t>are different </a:t>
            </a:r>
            <a:r>
              <a:rPr lang="en-US" altLang="en-US" dirty="0"/>
              <a:t>from the properties of the elements that make it up.</a:t>
            </a:r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How do compounds and mixtures differ?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826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198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65325"/>
            <a:ext cx="7924800" cy="349018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Because the substances that make up a mixture are not bonded together, they can be separated from each other using physical methods.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Physical properties </a:t>
            </a:r>
            <a:r>
              <a:rPr lang="en-US" altLang="en-US" dirty="0"/>
              <a:t>such as boiling </a:t>
            </a:r>
            <a:r>
              <a:rPr lang="en-US" altLang="en-US" dirty="0" smtClean="0"/>
              <a:t>points, magnetism and freezing point can </a:t>
            </a:r>
            <a:r>
              <a:rPr lang="en-US" altLang="en-US" dirty="0"/>
              <a:t>be used to separate the substances.</a:t>
            </a:r>
          </a:p>
        </p:txBody>
      </p:sp>
      <p:sp>
        <p:nvSpPr>
          <p:cNvPr id="681988" name="title"/>
          <p:cNvSpPr txBox="1">
            <a:spLocks noChangeArrowheads="1"/>
          </p:cNvSpPr>
          <p:nvPr/>
        </p:nvSpPr>
        <p:spPr bwMode="auto">
          <a:xfrm>
            <a:off x="617538" y="541338"/>
            <a:ext cx="7231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How do compounds and mixtures differ?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6712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452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9_Default Design</vt:lpstr>
      <vt:lpstr>1_Default Design</vt:lpstr>
      <vt:lpstr>Chapter Menu</vt:lpstr>
      <vt:lpstr>Lesson 1 Reading Guide - KC</vt:lpstr>
      <vt:lpstr>Lesson 1-1</vt:lpstr>
      <vt:lpstr>Lesson 1-1</vt:lpstr>
      <vt:lpstr>Lesson 1-1</vt:lpstr>
      <vt:lpstr>Lesson 1-1</vt:lpstr>
      <vt:lpstr>Lesson 1-1</vt:lpstr>
      <vt:lpstr>Lesson 1-2</vt:lpstr>
      <vt:lpstr>Lesson 1-2</vt:lpstr>
      <vt:lpstr>Lesson 1-2</vt:lpstr>
      <vt:lpstr>Lesson 1-2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2</cp:revision>
  <dcterms:created xsi:type="dcterms:W3CDTF">2014-01-20T14:49:49Z</dcterms:created>
  <dcterms:modified xsi:type="dcterms:W3CDTF">2014-01-20T14:59:53Z</dcterms:modified>
</cp:coreProperties>
</file>