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6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38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2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68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49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4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03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40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2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24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26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437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8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40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94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49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983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530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339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6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5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6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26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73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05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2551" name="upper_right" descr="11MSS Lesson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hidden">
          <a:xfrm>
            <a:off x="0" y="0"/>
            <a:ext cx="830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1" name="Picture 43" descr="11MSS_Headers-C33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23332"/>
          <a:stretch>
            <a:fillRect/>
          </a:stretch>
        </p:blipFill>
        <p:spPr bwMode="invGray">
          <a:xfrm>
            <a:off x="0" y="0"/>
            <a:ext cx="6819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3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hidden">
          <a:xfrm>
            <a:off x="0" y="0"/>
            <a:ext cx="830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11MSS_Headers-C33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23332"/>
          <a:stretch>
            <a:fillRect/>
          </a:stretch>
        </p:blipFill>
        <p:spPr bwMode="invGray">
          <a:xfrm>
            <a:off x="0" y="0"/>
            <a:ext cx="6819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2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hidden">
          <a:xfrm>
            <a:off x="0" y="0"/>
            <a:ext cx="830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3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23332"/>
          <a:stretch>
            <a:fillRect/>
          </a:stretch>
        </p:blipFill>
        <p:spPr bwMode="invGray">
          <a:xfrm>
            <a:off x="0" y="0"/>
            <a:ext cx="6819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5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24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image" Target="../media/image15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8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0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5" Type="http://schemas.openxmlformats.org/officeDocument/2006/relationships/audio" Target="../media/audio3.wav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257300" y="1476375"/>
            <a:ext cx="66675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7" action="ppaction://hlinksldjump"/>
              </a:rPr>
              <a:t>Chapter Introduction</a:t>
            </a:r>
            <a:endParaRPr lang="en-US" alt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8" action="ppaction://hlinksldjump"/>
              </a:rPr>
              <a:t>Lesson 1</a:t>
            </a:r>
            <a:r>
              <a:rPr lang="en-US" altLang="en-US" sz="2800">
                <a:solidFill>
                  <a:srgbClr val="000000"/>
                </a:solidFill>
              </a:rPr>
              <a:t>	Substances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and Mixtures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800">
                <a:solidFill>
                  <a:srgbClr val="000000"/>
                </a:solidFill>
              </a:rPr>
              <a:t>	Properties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of Solutions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800">
                <a:solidFill>
                  <a:srgbClr val="808080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Acid and Base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Solutions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/>
          <a:stretch>
            <a:fillRect/>
          </a:stretch>
        </p:blipFill>
        <p:spPr bwMode="hidden">
          <a:xfrm>
            <a:off x="0" y="0"/>
            <a:ext cx="861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3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33-15A-MSS12-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000250"/>
            <a:ext cx="2322512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741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967" name="Picture 7" descr="C333-07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428"/>
          <a:stretch>
            <a:fillRect/>
          </a:stretch>
        </p:blipFill>
        <p:spPr bwMode="auto">
          <a:xfrm>
            <a:off x="5130800" y="1397000"/>
            <a:ext cx="3584575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6970" name="Picture 10" descr="C333-07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1" b="72426"/>
          <a:stretch>
            <a:fillRect/>
          </a:stretch>
        </p:blipFill>
        <p:spPr bwMode="auto">
          <a:xfrm>
            <a:off x="4102100" y="1404938"/>
            <a:ext cx="3155950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936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800100"/>
            <a:ext cx="3810000" cy="52038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When ionic solutes dissolve, the positive poles </a:t>
            </a:r>
            <a:br>
              <a:rPr lang="en-US" altLang="en-US"/>
            </a:br>
            <a:r>
              <a:rPr lang="en-US" altLang="en-US"/>
              <a:t>of the solvent are attracted to the negative ions.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negative </a:t>
            </a:r>
            <a:br>
              <a:rPr lang="en-US" altLang="en-US"/>
            </a:br>
            <a:r>
              <a:rPr lang="en-US" altLang="en-US"/>
              <a:t>poles of the </a:t>
            </a:r>
            <a:br>
              <a:rPr lang="en-US" altLang="en-US"/>
            </a:br>
            <a:r>
              <a:rPr lang="en-US" altLang="en-US"/>
              <a:t>solvent are </a:t>
            </a:r>
            <a:br>
              <a:rPr lang="en-US" altLang="en-US"/>
            </a:br>
            <a:r>
              <a:rPr lang="en-US" altLang="en-US"/>
              <a:t>attracted to the positive ions.</a:t>
            </a:r>
          </a:p>
        </p:txBody>
      </p:sp>
      <p:pic>
        <p:nvPicPr>
          <p:cNvPr id="936975" name="Picture 15" descr="C333-07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8" r="58601" b="11835"/>
          <a:stretch>
            <a:fillRect/>
          </a:stretch>
        </p:blipFill>
        <p:spPr bwMode="auto">
          <a:xfrm>
            <a:off x="4102100" y="3048000"/>
            <a:ext cx="1936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44120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2-5</a:t>
            </a:r>
          </a:p>
        </p:txBody>
      </p:sp>
      <p:sp>
        <p:nvSpPr>
          <p:cNvPr id="80691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885950"/>
            <a:ext cx="7924800" cy="3342453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concentration.wav"/>
                </a:hlinkClick>
              </a:rPr>
              <a:t>Concentration</a:t>
            </a:r>
            <a:r>
              <a:rPr lang="en-US" altLang="en-US" dirty="0"/>
              <a:t> is the amount of a </a:t>
            </a:r>
            <a:r>
              <a:rPr lang="en-US" altLang="en-US" dirty="0" smtClean="0"/>
              <a:t>solute </a:t>
            </a:r>
            <a:r>
              <a:rPr lang="en-US" altLang="en-US" dirty="0"/>
              <a:t>in a </a:t>
            </a:r>
            <a:r>
              <a:rPr lang="en-US" altLang="en-US" dirty="0" smtClean="0"/>
              <a:t>specific </a:t>
            </a:r>
            <a:r>
              <a:rPr lang="en-US" altLang="en-US" dirty="0"/>
              <a:t>amount of solution. 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 terms </a:t>
            </a:r>
            <a:r>
              <a:rPr lang="en-US" altLang="en-US" i="1" dirty="0"/>
              <a:t>concentrated</a:t>
            </a:r>
            <a:r>
              <a:rPr lang="en-US" altLang="en-US" dirty="0"/>
              <a:t> and </a:t>
            </a:r>
            <a:r>
              <a:rPr lang="en-US" altLang="en-US" i="1" dirty="0"/>
              <a:t>dilute</a:t>
            </a:r>
            <a:r>
              <a:rPr lang="en-US" altLang="en-US" dirty="0"/>
              <a:t> are one way to describe how much solute is dissolved in a solution</a:t>
            </a:r>
            <a:r>
              <a:rPr lang="en-US" altLang="en-US" dirty="0" smtClean="0"/>
              <a:t>.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These terms are not precise.</a:t>
            </a:r>
            <a:endParaRPr lang="en-US" altLang="en-US" dirty="0"/>
          </a:p>
        </p:txBody>
      </p:sp>
      <p:sp>
        <p:nvSpPr>
          <p:cNvPr id="80691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Concentration—How much is dissolved?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451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5" grpId="0" build="p"/>
      <p:bldP spid="8069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2-5</a:t>
            </a:r>
          </a:p>
        </p:txBody>
      </p:sp>
      <p:sp>
        <p:nvSpPr>
          <p:cNvPr id="80793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535531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dirty="0" smtClean="0"/>
              <a:t>One way to </a:t>
            </a:r>
            <a:r>
              <a:rPr lang="en-US" altLang="en-US" dirty="0"/>
              <a:t>calculate </a:t>
            </a:r>
            <a:r>
              <a:rPr lang="en-US" altLang="en-US" dirty="0" smtClean="0"/>
              <a:t>concentration:</a:t>
            </a:r>
            <a:endParaRPr lang="en-US" altLang="en-US" dirty="0"/>
          </a:p>
        </p:txBody>
      </p:sp>
      <p:sp>
        <p:nvSpPr>
          <p:cNvPr id="80794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Concentration—How much is dissolved?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807941" name="Picture 5" descr="concen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6856413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285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2-5</a:t>
            </a:r>
          </a:p>
        </p:txBody>
      </p:sp>
      <p:pic>
        <p:nvPicPr>
          <p:cNvPr id="937991" name="Picture 7" descr="mathskill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38175"/>
            <a:ext cx="7315200" cy="5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993" name="Picture 9" descr="mathskill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46"/>
          <a:stretch>
            <a:fillRect/>
          </a:stretch>
        </p:blipFill>
        <p:spPr bwMode="auto">
          <a:xfrm>
            <a:off x="904875" y="638175"/>
            <a:ext cx="73152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995" name="Picture 11" descr="mathskill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1" b="56972"/>
          <a:stretch>
            <a:fillRect/>
          </a:stretch>
        </p:blipFill>
        <p:spPr bwMode="auto">
          <a:xfrm>
            <a:off x="904875" y="2305050"/>
            <a:ext cx="73152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996" name="Picture 12" descr="mathskill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5" b="48076"/>
          <a:stretch>
            <a:fillRect/>
          </a:stretch>
        </p:blipFill>
        <p:spPr bwMode="auto">
          <a:xfrm>
            <a:off x="904875" y="3048000"/>
            <a:ext cx="73152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997" name="Picture 13" descr="mathskill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4" b="39520"/>
          <a:stretch>
            <a:fillRect/>
          </a:stretch>
        </p:blipFill>
        <p:spPr bwMode="auto">
          <a:xfrm>
            <a:off x="904875" y="3562350"/>
            <a:ext cx="73152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998" name="Picture 14" descr="mathskill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5" b="21556"/>
          <a:stretch>
            <a:fillRect/>
          </a:stretch>
        </p:blipFill>
        <p:spPr bwMode="auto">
          <a:xfrm>
            <a:off x="904875" y="4010025"/>
            <a:ext cx="73152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999" name="Picture 15" descr="mathskill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0"/>
          <a:stretch>
            <a:fillRect/>
          </a:stretch>
        </p:blipFill>
        <p:spPr bwMode="auto">
          <a:xfrm>
            <a:off x="904875" y="5019675"/>
            <a:ext cx="7315200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5860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2-5</a:t>
            </a:r>
          </a:p>
        </p:txBody>
      </p:sp>
      <p:sp>
        <p:nvSpPr>
          <p:cNvPr id="9533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If a solution contains only liquids or gases, its concentration is stated as the volume of solute in a given volume of solution.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Percent by volume is calculated by dividing the volume of the solute by the total volume of solution and then multiplying the quotient by 100.</a:t>
            </a:r>
          </a:p>
        </p:txBody>
      </p:sp>
      <p:sp>
        <p:nvSpPr>
          <p:cNvPr id="9533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Concentration—How much is dissolved?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4374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2-6</a:t>
            </a:r>
          </a:p>
        </p:txBody>
      </p:sp>
      <p:sp>
        <p:nvSpPr>
          <p:cNvPr id="80998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solubility.wav"/>
                </a:hlinkClick>
              </a:rPr>
              <a:t>Solubility</a:t>
            </a:r>
            <a:r>
              <a:rPr lang="en-US" altLang="en-US"/>
              <a:t> is the maximum amount of solute that can dissolve in a given amount of solvent at a given temperature and pressure.</a:t>
            </a:r>
          </a:p>
        </p:txBody>
      </p:sp>
      <p:sp>
        <p:nvSpPr>
          <p:cNvPr id="809988" name="title"/>
          <p:cNvSpPr txBox="1">
            <a:spLocks noChangeArrowheads="1"/>
          </p:cNvSpPr>
          <p:nvPr/>
        </p:nvSpPr>
        <p:spPr bwMode="auto">
          <a:xfrm>
            <a:off x="617538" y="541338"/>
            <a:ext cx="822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Solubility—How much can dissolve? </a:t>
            </a:r>
          </a:p>
        </p:txBody>
      </p:sp>
      <p:sp>
        <p:nvSpPr>
          <p:cNvPr id="809989" name="Text Box 5"/>
          <p:cNvSpPr txBox="1">
            <a:spLocks noChangeArrowheads="1"/>
          </p:cNvSpPr>
          <p:nvPr/>
        </p:nvSpPr>
        <p:spPr bwMode="auto">
          <a:xfrm>
            <a:off x="1981200" y="4257675"/>
            <a:ext cx="505777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solubility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Latin </a:t>
            </a:r>
            <a:r>
              <a:rPr lang="en-US" altLang="en-US" sz="3200" i="1">
                <a:solidFill>
                  <a:srgbClr val="000000"/>
                </a:solidFill>
              </a:rPr>
              <a:t>solvere</a:t>
            </a:r>
            <a:r>
              <a:rPr lang="en-US" altLang="en-US" sz="3200">
                <a:solidFill>
                  <a:srgbClr val="000000"/>
                </a:solidFill>
              </a:rPr>
              <a:t>, means </a:t>
            </a:r>
            <a:br>
              <a:rPr lang="en-US" altLang="en-US" sz="3200">
                <a:solidFill>
                  <a:srgbClr val="000000"/>
                </a:solidFill>
              </a:rPr>
            </a:br>
            <a:r>
              <a:rPr lang="en-US" altLang="en-US" sz="3200">
                <a:solidFill>
                  <a:srgbClr val="000000"/>
                </a:solidFill>
              </a:rPr>
              <a:t>“to loosen”</a:t>
            </a:r>
          </a:p>
        </p:txBody>
      </p:sp>
      <p:grpSp>
        <p:nvGrpSpPr>
          <p:cNvPr id="809990" name="Group 6"/>
          <p:cNvGrpSpPr>
            <a:grpSpLocks/>
          </p:cNvGrpSpPr>
          <p:nvPr/>
        </p:nvGrpSpPr>
        <p:grpSpPr bwMode="auto">
          <a:xfrm>
            <a:off x="814388" y="3489325"/>
            <a:ext cx="7186612" cy="2663825"/>
            <a:chOff x="495" y="887"/>
            <a:chExt cx="4527" cy="1678"/>
          </a:xfrm>
        </p:grpSpPr>
        <p:sp>
          <p:nvSpPr>
            <p:cNvPr id="809991" name="Rectangle 7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09992" name="Rectangle 8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09993" name="Picture 9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7929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build="p"/>
      <p:bldP spid="809988" grpId="0"/>
      <p:bldP spid="8099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2-6</a:t>
            </a:r>
          </a:p>
        </p:txBody>
      </p:sp>
      <p:sp>
        <p:nvSpPr>
          <p:cNvPr id="93901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9018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saturated_solution.wav"/>
                </a:hlinkClick>
              </a:rPr>
              <a:t>saturated solution</a:t>
            </a:r>
            <a:r>
              <a:rPr lang="en-US" altLang="en-US" dirty="0"/>
              <a:t> is a solution that contains the maximum amount of solute the solution can hold at a given temperature and pressure.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An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5" name="unsaturated_solution.wav"/>
                </a:hlinkClick>
              </a:rPr>
              <a:t>unsaturated solution</a:t>
            </a:r>
            <a:r>
              <a:rPr lang="en-US" altLang="en-US" dirty="0"/>
              <a:t> is a solution that can still dissolve more solute at a given temperature and pressure.</a:t>
            </a:r>
          </a:p>
        </p:txBody>
      </p:sp>
      <p:sp>
        <p:nvSpPr>
          <p:cNvPr id="939012" name="title"/>
          <p:cNvSpPr txBox="1">
            <a:spLocks noChangeArrowheads="1"/>
          </p:cNvSpPr>
          <p:nvPr/>
        </p:nvSpPr>
        <p:spPr bwMode="auto">
          <a:xfrm>
            <a:off x="617538" y="541338"/>
            <a:ext cx="82216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731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731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731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731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731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Solubility—How much can dissolve? </a:t>
            </a:r>
            <a:br>
              <a:rPr lang="en-US" altLang="en-US" sz="3600" b="1">
                <a:solidFill>
                  <a:srgbClr val="E40022"/>
                </a:solidFill>
              </a:rPr>
            </a:br>
            <a:r>
              <a:rPr lang="en-US" altLang="en-US" sz="1600" b="1">
                <a:solidFill>
                  <a:srgbClr val="E40022"/>
                </a:solidFill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87938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2-6</a:t>
            </a:r>
          </a:p>
        </p:txBody>
      </p:sp>
      <p:sp>
        <p:nvSpPr>
          <p:cNvPr id="940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0075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dirty="0"/>
              <a:t>Changing either temperature or pressure changes how much solute can dissolve in a solvent.</a:t>
            </a:r>
          </a:p>
        </p:txBody>
      </p:sp>
      <p:pic>
        <p:nvPicPr>
          <p:cNvPr id="940037" name="Picture 5" descr="C333-09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924050"/>
            <a:ext cx="6858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039" name="Picture 7" descr="C333-09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4" b="62776"/>
          <a:stretch>
            <a:fillRect/>
          </a:stretch>
        </p:blipFill>
        <p:spPr bwMode="auto">
          <a:xfrm>
            <a:off x="5029200" y="1924050"/>
            <a:ext cx="2952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041" name="Picture 9" descr="C333-09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50252"/>
          <a:stretch>
            <a:fillRect/>
          </a:stretch>
        </p:blipFill>
        <p:spPr bwMode="auto">
          <a:xfrm>
            <a:off x="5410200" y="3981450"/>
            <a:ext cx="257175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556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2-6</a:t>
            </a:r>
          </a:p>
        </p:txBody>
      </p:sp>
      <p:sp>
        <p:nvSpPr>
          <p:cNvPr id="94208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If solute and solvent particles come into contact more often, the solute dissolves faster.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Stirring a solution, crushing the solute, and increasing the temperature are three ways to increase how often solute particles contact solvent particles.</a:t>
            </a:r>
          </a:p>
        </p:txBody>
      </p:sp>
      <p:sp>
        <p:nvSpPr>
          <p:cNvPr id="942084" name="title"/>
          <p:cNvSpPr txBox="1">
            <a:spLocks noChangeArrowheads="1"/>
          </p:cNvSpPr>
          <p:nvPr/>
        </p:nvSpPr>
        <p:spPr bwMode="auto">
          <a:xfrm>
            <a:off x="617538" y="541338"/>
            <a:ext cx="822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How Fast a Solute Dissolves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9173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  <p:bldP spid="9420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62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813061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Substances dissolve in other substances that have similar polarity. In other words, like dissolves like.</a:t>
            </a:r>
          </a:p>
        </p:txBody>
      </p:sp>
      <p:pic>
        <p:nvPicPr>
          <p:cNvPr id="813064" name="Picture 8" descr="C333-05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27626" r="22113" b="18288"/>
          <a:stretch>
            <a:fillRect/>
          </a:stretch>
        </p:blipFill>
        <p:spPr bwMode="auto">
          <a:xfrm>
            <a:off x="3400425" y="2857500"/>
            <a:ext cx="234473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9403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4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 - KC</a:t>
            </a:r>
          </a:p>
        </p:txBody>
      </p:sp>
      <p:pic>
        <p:nvPicPr>
          <p:cNvPr id="792580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Why do some substances dissolve in water and others do not?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 concentration and solubility differ?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can the solubility of a solute be changed?</a:t>
            </a:r>
          </a:p>
        </p:txBody>
      </p:sp>
      <p:pic>
        <p:nvPicPr>
          <p:cNvPr id="792582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3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Properties of Solutions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608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 build="p" autoUpdateAnimBg="0"/>
      <p:bldP spid="7925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086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814084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Concentration is the amount of substance that is dissolved. Solubility is the maximum amount that can dissolve.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Both temperature and pressure affect the solubility of solutes in solutions.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990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LR1</a:t>
            </a:r>
          </a:p>
        </p:txBody>
      </p:sp>
      <p:pic>
        <p:nvPicPr>
          <p:cNvPr id="816131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2" name="oval"/>
          <p:cNvSpPr>
            <a:spLocks noChangeArrowheads="1"/>
          </p:cNvSpPr>
          <p:nvPr/>
        </p:nvSpPr>
        <p:spPr bwMode="auto">
          <a:xfrm>
            <a:off x="1104900" y="43338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6133" name="Answers"/>
          <p:cNvSpPr>
            <a:spLocks noChangeArrowheads="1"/>
          </p:cNvSpPr>
          <p:nvPr/>
        </p:nvSpPr>
        <p:spPr bwMode="auto">
          <a:xfrm>
            <a:off x="1143000" y="311785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concentrated molecule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nonpolar molecule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polar molecule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saturated molecule</a:t>
            </a:r>
          </a:p>
        </p:txBody>
      </p:sp>
      <p:sp>
        <p:nvSpPr>
          <p:cNvPr id="81613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refers to a molecule with </a:t>
            </a:r>
            <a:br>
              <a:rPr lang="en-US" altLang="en-US" sz="3200" b="1">
                <a:solidFill>
                  <a:srgbClr val="E40022"/>
                </a:solidFill>
              </a:rPr>
            </a:br>
            <a:r>
              <a:rPr lang="en-US" altLang="en-US" sz="3200" b="1">
                <a:solidFill>
                  <a:srgbClr val="E40022"/>
                </a:solidFill>
              </a:rPr>
              <a:t>a slightly negative end and a slightly positive end?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5552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animBg="1"/>
      <p:bldP spid="81613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LR2</a:t>
            </a:r>
          </a:p>
        </p:txBody>
      </p:sp>
      <p:pic>
        <p:nvPicPr>
          <p:cNvPr id="81715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6" name="oval"/>
          <p:cNvSpPr>
            <a:spLocks noChangeArrowheads="1"/>
          </p:cNvSpPr>
          <p:nvPr/>
        </p:nvSpPr>
        <p:spPr bwMode="auto">
          <a:xfrm>
            <a:off x="1095375" y="32766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7157" name="Answers"/>
          <p:cNvSpPr>
            <a:spLocks noChangeArrowheads="1"/>
          </p:cNvSpPr>
          <p:nvPr/>
        </p:nvSpPr>
        <p:spPr bwMode="auto">
          <a:xfrm>
            <a:off x="1143000" y="331787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unsaturated solution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saturated solution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polar solution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concentrated solution </a:t>
            </a:r>
          </a:p>
        </p:txBody>
      </p:sp>
      <p:sp>
        <p:nvSpPr>
          <p:cNvPr id="817158" name="Question"/>
          <p:cNvSpPr txBox="1">
            <a:spLocks noChangeArrowheads="1"/>
          </p:cNvSpPr>
          <p:nvPr/>
        </p:nvSpPr>
        <p:spPr bwMode="auto">
          <a:xfrm>
            <a:off x="1143000" y="1371600"/>
            <a:ext cx="6781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refers to a solution that can still dissolve more solute at a given temperature and pressure?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790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LR3</a:t>
            </a:r>
          </a:p>
        </p:txBody>
      </p:sp>
      <p:pic>
        <p:nvPicPr>
          <p:cNvPr id="81817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1104900" y="43719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8181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</a:rPr>
              <a:t>particle size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</a:t>
            </a:r>
            <a:r>
              <a:rPr lang="en-US" altLang="en-US">
                <a:solidFill>
                  <a:srgbClr val="000000"/>
                </a:solidFill>
              </a:rPr>
              <a:t>	pressure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>
                <a:solidFill>
                  <a:srgbClr val="000000"/>
                </a:solidFill>
              </a:rPr>
              <a:t> 	temperature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000000"/>
                </a:solidFill>
              </a:rPr>
              <a:t>	stirring</a:t>
            </a:r>
          </a:p>
        </p:txBody>
      </p:sp>
      <p:sp>
        <p:nvSpPr>
          <p:cNvPr id="81818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A solid might become less soluble in a liquid when you decrease what?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0889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Now</a:t>
            </a:r>
          </a:p>
        </p:txBody>
      </p:sp>
      <p:pic>
        <p:nvPicPr>
          <p:cNvPr id="819203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4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3.	</a:t>
            </a:r>
            <a:r>
              <a:rPr lang="en-US" altLang="en-US" sz="2800">
                <a:solidFill>
                  <a:srgbClr val="000000"/>
                </a:solidFill>
              </a:rPr>
              <a:t>Solutions can be solids, liquids, or gases.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4.	</a:t>
            </a:r>
            <a:r>
              <a:rPr lang="en-US" altLang="en-US" sz="2800">
                <a:solidFill>
                  <a:srgbClr val="000000"/>
                </a:solidFill>
              </a:rPr>
              <a:t>A teaspoon of soup is less concentrated than a cup of the same soup.</a:t>
            </a:r>
          </a:p>
        </p:txBody>
      </p:sp>
      <p:sp>
        <p:nvSpPr>
          <p:cNvPr id="819213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83272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7946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342453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Remember:  A solution is a homogeneous mixture!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The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solvent.wav"/>
                </a:hlinkClick>
              </a:rPr>
              <a:t>solvent</a:t>
            </a:r>
            <a:r>
              <a:rPr lang="en-US" altLang="en-US" dirty="0"/>
              <a:t> is the substance that exists in the greatest quantity in a solution.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All other substances in a solution are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5" name="solute.wav"/>
                </a:hlinkClick>
              </a:rPr>
              <a:t>solutes</a:t>
            </a:r>
            <a:r>
              <a:rPr lang="en-US" altLang="en-US" dirty="0"/>
              <a:t>.</a:t>
            </a:r>
          </a:p>
        </p:txBody>
      </p:sp>
      <p:sp>
        <p:nvSpPr>
          <p:cNvPr id="79462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40022"/>
                </a:solidFill>
              </a:rPr>
              <a:t>Parts of Solutions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9152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7976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Solutions can exist in all three states of matter—solid, liquid, or gas.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state of the solvent, because it exists in the greatest quantity, determines the state of the solution</a:t>
            </a:r>
          </a:p>
        </p:txBody>
      </p:sp>
      <p:sp>
        <p:nvSpPr>
          <p:cNvPr id="79770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Solutions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1443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build="p"/>
      <p:bldP spid="7977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pic>
        <p:nvPicPr>
          <p:cNvPr id="7987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529389"/>
            <a:ext cx="5334000" cy="579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08121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8007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17538" y="1066800"/>
            <a:ext cx="7924800" cy="509678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Water is one of the few substances on Earth that exists naturally in all three states—solid, liquid, and gas.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In nature, water almost always exists as a solution; it contains dissolved solutes.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 water molecule is a covalent </a:t>
            </a:r>
            <a:r>
              <a:rPr lang="en-US" altLang="en-US" dirty="0" smtClean="0"/>
              <a:t>compound, but polar, so it can dissolve: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Ionic solutes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Covalent solutes </a:t>
            </a:r>
            <a:endParaRPr lang="en-US" altLang="en-US" dirty="0"/>
          </a:p>
        </p:txBody>
      </p:sp>
      <p:sp>
        <p:nvSpPr>
          <p:cNvPr id="80077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Water as a Solvent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0723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pic>
        <p:nvPicPr>
          <p:cNvPr id="801798" name="Picture 6" descr="C333-0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990600"/>
            <a:ext cx="422116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17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3790950" cy="4819781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Water is 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5" name="polar_molecule.wav"/>
                </a:hlinkClick>
              </a:rPr>
              <a:t>polar molecule</a:t>
            </a:r>
            <a:r>
              <a:rPr lang="en-US" altLang="en-US" dirty="0"/>
              <a:t>—a molecule with a slightly negative end and a slightly positive end.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Polar molecules attract other things with charges.</a:t>
            </a:r>
            <a:endParaRPr lang="en-US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7091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1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80384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584881" y="1182688"/>
            <a:ext cx="7924800" cy="511524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Water is often called the universal solvent because it dissolves many different substances.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Polar solvents dissolve polar solutes easily. Nonpolar solvents dissolve nonpolar solutes easily.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Because water is a polar </a:t>
            </a:r>
            <a:r>
              <a:rPr lang="en-US" altLang="en-US" dirty="0" smtClean="0"/>
              <a:t>solvent and also covalent, </a:t>
            </a:r>
            <a:r>
              <a:rPr lang="en-US" altLang="en-US" dirty="0"/>
              <a:t>it dissolves most polar and ionic </a:t>
            </a:r>
            <a:r>
              <a:rPr lang="en-US" altLang="en-US" dirty="0" smtClean="0"/>
              <a:t>solutes AND many covalent solutes.</a:t>
            </a:r>
            <a:endParaRPr lang="en-US" altLang="en-US" dirty="0"/>
          </a:p>
        </p:txBody>
      </p:sp>
      <p:sp>
        <p:nvSpPr>
          <p:cNvPr id="80384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Like Dissolves Like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703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/>
      <p:bldP spid="8038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93594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927100"/>
            <a:ext cx="3810000" cy="44735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When a polar solute, such as rubbing alcohol, dissolves in a polar solvent, such as water, the poles of the solvent are attracted to the oppositely charged poles of the solute.</a:t>
            </a:r>
          </a:p>
        </p:txBody>
      </p:sp>
      <p:pic>
        <p:nvPicPr>
          <p:cNvPr id="935946" name="Picture 10" descr="C333-06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933450"/>
            <a:ext cx="3698875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948" name="Picture 12" descr="C333-06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12"/>
          <a:stretch>
            <a:fillRect/>
          </a:stretch>
        </p:blipFill>
        <p:spPr bwMode="auto">
          <a:xfrm>
            <a:off x="4768850" y="933450"/>
            <a:ext cx="369887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950" name="Picture 14" descr="C333-06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4"/>
          <a:stretch>
            <a:fillRect/>
          </a:stretch>
        </p:blipFill>
        <p:spPr bwMode="auto">
          <a:xfrm>
            <a:off x="4768850" y="3724275"/>
            <a:ext cx="3698875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9643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3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720</Words>
  <Application>Microsoft Office PowerPoint</Application>
  <PresentationFormat>On-screen Show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2_Default Design</vt:lpstr>
      <vt:lpstr>3_Default Design</vt:lpstr>
      <vt:lpstr>9_Default Design</vt:lpstr>
      <vt:lpstr>Chapter Menu</vt:lpstr>
      <vt:lpstr>Lesson 2 Reading Guide - KC</vt:lpstr>
      <vt:lpstr>Lesson 2-1</vt:lpstr>
      <vt:lpstr>Lesson 2-2</vt:lpstr>
      <vt:lpstr>Lesson 2-2</vt:lpstr>
      <vt:lpstr>Lesson 2-3</vt:lpstr>
      <vt:lpstr>Lesson 2-3</vt:lpstr>
      <vt:lpstr>Lesson 2-4</vt:lpstr>
      <vt:lpstr>Lesson 2-4</vt:lpstr>
      <vt:lpstr>Lesson 2-4</vt:lpstr>
      <vt:lpstr>Lesson 2-5</vt:lpstr>
      <vt:lpstr>Lesson 2-5</vt:lpstr>
      <vt:lpstr>Lesson 2-5</vt:lpstr>
      <vt:lpstr>Lesson 2-5</vt:lpstr>
      <vt:lpstr>Lesson 2-6</vt:lpstr>
      <vt:lpstr>Lesson 2-6</vt:lpstr>
      <vt:lpstr>Lesson 2-6</vt:lpstr>
      <vt:lpstr>Lesson 2-6</vt:lpstr>
      <vt:lpstr>Lesson 2 - VS</vt:lpstr>
      <vt:lpstr>Lesson 2 - VS</vt:lpstr>
      <vt:lpstr>Lesson 2 – LR1</vt:lpstr>
      <vt:lpstr>Lesson 2 – LR2</vt:lpstr>
      <vt:lpstr>Lesson 2 – LR3</vt:lpstr>
      <vt:lpstr>Lesson 2 -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1</cp:revision>
  <dcterms:created xsi:type="dcterms:W3CDTF">2014-01-20T15:00:30Z</dcterms:created>
  <dcterms:modified xsi:type="dcterms:W3CDTF">2014-01-20T15:08:37Z</dcterms:modified>
</cp:coreProperties>
</file>