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96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9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24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80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1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004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5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91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149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365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847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1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46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9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9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3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3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4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5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257300" y="1476375"/>
            <a:ext cx="66675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Substances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and Mixtures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Properties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of 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Acid and Base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>
            <a:fillRect/>
          </a:stretch>
        </p:blipFill>
        <p:spPr bwMode="hidden">
          <a:xfrm>
            <a:off x="0" y="0"/>
            <a:ext cx="861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33-15A-MSS12-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000250"/>
            <a:ext cx="2322512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708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1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61975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As the concentration of hydronium ions decrease, the pH increases.</a:t>
            </a:r>
          </a:p>
        </p:txBody>
      </p:sp>
      <p:pic>
        <p:nvPicPr>
          <p:cNvPr id="841735" name="Picture 7" descr="M643-15C-MSS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4" y="1981200"/>
            <a:ext cx="79286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430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47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9117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All acid and base solutions contain both hydronium and hydroxide ions.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In a neutral solution, such as water, the concentrations of hydronium and hydroxide ions are equal.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Acids have a greater concentration of hydronium ions than hydroxide ions.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Bases have a greater concentration of hydroxide ions than hydronium ions.</a:t>
            </a:r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pH?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324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53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61975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pH scale helps classify solutions as acidic or basic.</a:t>
            </a:r>
          </a:p>
        </p:txBody>
      </p:sp>
      <p:pic>
        <p:nvPicPr>
          <p:cNvPr id="955396" name="Picture 4" descr="C333-12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85"/>
          <a:stretch>
            <a:fillRect/>
          </a:stretch>
        </p:blipFill>
        <p:spPr bwMode="auto">
          <a:xfrm>
            <a:off x="765175" y="1990725"/>
            <a:ext cx="734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359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pic>
        <p:nvPicPr>
          <p:cNvPr id="948228" name="Picture 4" descr="C333-12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8" r="468"/>
          <a:stretch>
            <a:fillRect/>
          </a:stretch>
        </p:blipFill>
        <p:spPr bwMode="auto">
          <a:xfrm>
            <a:off x="628650" y="1990725"/>
            <a:ext cx="807085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3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61975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pH scale helps classify solutions as acidic or basic.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652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02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81534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pH scale is used to indicate how acidic or basic a solution is.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pH scale contains values that range from below 0 to above 14.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On the pH scale acids have a pH below 7.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Bases have a pH above 7.</a:t>
            </a:r>
          </a:p>
        </p:txBody>
      </p:sp>
      <p:sp>
        <p:nvSpPr>
          <p:cNvPr id="9502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pH?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211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8486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Solutions that are neutral have a pH </a:t>
            </a:r>
            <a:br>
              <a:rPr lang="en-US" altLang="en-US" dirty="0"/>
            </a:br>
            <a:r>
              <a:rPr lang="en-US" altLang="en-US" dirty="0"/>
              <a:t>of 7—they are neither acidic nor basic.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change in one pH unit represents a tenfold change in the acidity or basicity of a solution.</a:t>
            </a:r>
          </a:p>
        </p:txBody>
      </p:sp>
      <p:sp>
        <p:nvSpPr>
          <p:cNvPr id="95130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pH?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47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indicator.wav"/>
                </a:hlinkClick>
              </a:rPr>
              <a:t>indicator</a:t>
            </a:r>
            <a:r>
              <a:rPr lang="en-US" altLang="en-US"/>
              <a:t> is a compound that changes color at different pH values when it reacts with acidic or basic solutions.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There are many different indicators—each indicator changes color over a specific range of pH values.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is pH measured?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518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48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pH of a solution can be measured by dipping a pH testing strip into the solution.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more accurate way to measure pH is to use a pH meter.</a:t>
            </a:r>
          </a:p>
        </p:txBody>
      </p:sp>
      <p:sp>
        <p:nvSpPr>
          <p:cNvPr id="8448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is pH measured?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415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Acids contain hydrogen ions that are released and form hydronium ions in water. Bases are substances that form hydroxide ions when dissolved in water.</a:t>
            </a:r>
          </a:p>
        </p:txBody>
      </p:sp>
      <p:pic>
        <p:nvPicPr>
          <p:cNvPr id="856071" name="Picture 7" descr="C333-10A-MSS12-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246438"/>
            <a:ext cx="2322512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462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Hydronium ion concentration changes inversely with pH. This means that as hydronium ion concentration increases, the pH decreases.</a:t>
            </a:r>
          </a:p>
        </p:txBody>
      </p:sp>
      <p:pic>
        <p:nvPicPr>
          <p:cNvPr id="857095" name="Picture 7" descr="C333-15A-MSS12-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208338"/>
            <a:ext cx="2322512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839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happens when acids and bases dissolve in water?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the concentration of hydronium ions affect pH?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methods can be used to measure pH?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Acid and Base Solutions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772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8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81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pH can be measured using indicators or digital pH meters.</a:t>
            </a:r>
          </a:p>
        </p:txBody>
      </p:sp>
      <p:pic>
        <p:nvPicPr>
          <p:cNvPr id="858119" name="Picture 7" descr="C333-12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47975"/>
            <a:ext cx="657225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8582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104900" y="37052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3065463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acetic acid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ammonia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hydrochloric acid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lactic acid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substance produces hydroxide ions when dissolved </a:t>
            </a:r>
            <a:br>
              <a:rPr lang="en-US" altLang="en-US" sz="3200" b="1">
                <a:solidFill>
                  <a:srgbClr val="E40022"/>
                </a:solidFill>
              </a:rPr>
            </a:br>
            <a:r>
              <a:rPr lang="en-US" altLang="en-US" sz="3200" b="1">
                <a:solidFill>
                  <a:srgbClr val="E40022"/>
                </a:solidFill>
              </a:rPr>
              <a:t>in water?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3029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095375" y="50006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30289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3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10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100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1000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7010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One solution has a pH of 2. Another solution has a pH of 5. What is the difference in acidity?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816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095375" y="5248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3246438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base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acid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hydroxide 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indicator 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362075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describes a compound that changes color at different pH values when it reacts with acidic or basic solutions?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833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Acids are found in many foods.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>
                <a:solidFill>
                  <a:srgbClr val="000000"/>
                </a:solidFill>
              </a:rPr>
              <a:t>	You can determine the exact pH of a solution by using pH paper.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7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acid.wav"/>
                </a:hlinkClick>
              </a:rPr>
              <a:t>acid</a:t>
            </a:r>
            <a:r>
              <a:rPr lang="en-US" altLang="en-US" dirty="0"/>
              <a:t> is a substance that produces a hydronium ion (H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) when dissolved in water.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Nearly all acid molecules contain one or more hydrogen atoms.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hydronium_ion.wav"/>
                </a:hlinkClick>
              </a:rPr>
              <a:t>hydronium ion</a:t>
            </a:r>
            <a:r>
              <a:rPr lang="en-US" altLang="en-US" dirty="0"/>
              <a:t>,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, is a positively charged ion formed when an acid dissolves in water.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are acids and bases?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232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an acid mixes with water, the hydrogen atom separates from the acid and quickly combines with a water molecule, resulting in a hydronium ion.</a:t>
            </a:r>
          </a:p>
        </p:txBody>
      </p:sp>
      <p:pic>
        <p:nvPicPr>
          <p:cNvPr id="838663" name="Picture 7" descr="C333-15A-MSS1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1013"/>
            <a:ext cx="794385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9935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base.wav"/>
                </a:hlinkClick>
              </a:rPr>
              <a:t>base</a:t>
            </a:r>
            <a:r>
              <a:rPr lang="en-US" altLang="en-US" dirty="0"/>
              <a:t> is a substance that produces hydroxide ions (OH</a:t>
            </a:r>
            <a:r>
              <a:rPr lang="en-US" altLang="en-US" baseline="30000" dirty="0"/>
              <a:t>–</a:t>
            </a:r>
            <a:r>
              <a:rPr lang="en-US" altLang="en-US" dirty="0"/>
              <a:t>) when dissolved in water.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When a hydroxide compound mixes with water, hydroxide ions separate from the base and form hydroxide ions in water.</a:t>
            </a:r>
          </a:p>
        </p:txBody>
      </p:sp>
      <p:sp>
        <p:nvSpPr>
          <p:cNvPr id="944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are acids and bases?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112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968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a hydroxide compound mixes with water, hydroxide ions separate from the base and form hydroxide ions in water.</a:t>
            </a:r>
          </a:p>
        </p:txBody>
      </p:sp>
      <p:pic>
        <p:nvPicPr>
          <p:cNvPr id="839686" name="Picture 6" descr="C333-10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5"/>
          <a:stretch>
            <a:fillRect/>
          </a:stretch>
        </p:blipFill>
        <p:spPr bwMode="auto">
          <a:xfrm>
            <a:off x="742950" y="2667000"/>
            <a:ext cx="784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9369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43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Bases that do not contain hydroxide ions produce hydroxide ions by taking hydrogen atoms away from water, leaving hydroxide ions.</a:t>
            </a:r>
          </a:p>
        </p:txBody>
      </p:sp>
      <p:pic>
        <p:nvPicPr>
          <p:cNvPr id="954372" name="Picture 4" descr="C333-10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/>
          <a:stretch>
            <a:fillRect/>
          </a:stretch>
        </p:blipFill>
        <p:spPr bwMode="auto">
          <a:xfrm>
            <a:off x="742950" y="2752725"/>
            <a:ext cx="7848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0501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pic>
        <p:nvPicPr>
          <p:cNvPr id="945158" name="Picture 6" descr="C333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6"/>
          <a:stretch>
            <a:fillRect/>
          </a:stretch>
        </p:blipFill>
        <p:spPr bwMode="auto">
          <a:xfrm>
            <a:off x="1495425" y="657225"/>
            <a:ext cx="61341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60" name="Picture 8" descr="C333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3" b="57135"/>
          <a:stretch>
            <a:fillRect/>
          </a:stretch>
        </p:blipFill>
        <p:spPr bwMode="auto">
          <a:xfrm>
            <a:off x="1495425" y="2276475"/>
            <a:ext cx="61341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61" name="Picture 9" descr="C333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4" b="32127"/>
          <a:stretch>
            <a:fillRect/>
          </a:stretch>
        </p:blipFill>
        <p:spPr bwMode="auto">
          <a:xfrm>
            <a:off x="1495425" y="2981325"/>
            <a:ext cx="61341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62" name="Picture 10" descr="C333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4"/>
          <a:stretch>
            <a:fillRect/>
          </a:stretch>
        </p:blipFill>
        <p:spPr bwMode="auto">
          <a:xfrm>
            <a:off x="1495425" y="4362450"/>
            <a:ext cx="6134100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501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4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6059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ph.wav"/>
                </a:hlinkClick>
              </a:rPr>
              <a:t>pH</a:t>
            </a:r>
            <a:r>
              <a:rPr lang="en-US" altLang="en-US" b="1" dirty="0">
                <a:solidFill>
                  <a:srgbClr val="0069B6"/>
                </a:solidFill>
              </a:rPr>
              <a:t> </a:t>
            </a:r>
            <a:r>
              <a:rPr lang="en-US" altLang="en-US" dirty="0"/>
              <a:t>is an </a:t>
            </a:r>
            <a:r>
              <a:rPr lang="en-US" altLang="en-US" dirty="0">
                <a:solidFill>
                  <a:srgbClr val="FF0000"/>
                </a:solidFill>
              </a:rPr>
              <a:t>inverse</a:t>
            </a:r>
            <a:r>
              <a:rPr lang="en-US" altLang="en-US" dirty="0"/>
              <a:t> measure of the concentration of hydronium ions (H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) in a solution.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solution with a lower pH is more acidic. 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pH?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138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677</Words>
  <Application>Microsoft Office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4_Default Design</vt:lpstr>
      <vt:lpstr>5_Default Design</vt:lpstr>
      <vt:lpstr>9_Default Design</vt:lpstr>
      <vt:lpstr>Chapter Menu</vt:lpstr>
      <vt:lpstr>Lesson 3 Reading Guide - KC</vt:lpstr>
      <vt:lpstr>Lesson 3-1</vt:lpstr>
      <vt:lpstr>Lesson 3-1</vt:lpstr>
      <vt:lpstr>Lesson 3-1</vt:lpstr>
      <vt:lpstr>Lesson 3-1</vt:lpstr>
      <vt:lpstr>Lesson 3-1</vt:lpstr>
      <vt:lpstr>Lesson 3-1</vt:lpstr>
      <vt:lpstr>Lesson 3-2</vt:lpstr>
      <vt:lpstr>Lesson 3-2</vt:lpstr>
      <vt:lpstr>Lesson 3-2</vt:lpstr>
      <vt:lpstr>Lesson 3-2</vt:lpstr>
      <vt:lpstr>Lesson 3-2</vt:lpstr>
      <vt:lpstr>Lesson 3-2</vt:lpstr>
      <vt:lpstr>Lesson 3-2</vt:lpstr>
      <vt:lpstr>Lesson 3-3</vt:lpstr>
      <vt:lpstr>Lesson 3-3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2</cp:revision>
  <dcterms:created xsi:type="dcterms:W3CDTF">2014-01-20T15:09:14Z</dcterms:created>
  <dcterms:modified xsi:type="dcterms:W3CDTF">2014-01-20T15:20:02Z</dcterms:modified>
</cp:coreProperties>
</file>