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theme/themeOverride25.xml" ContentType="application/vnd.openxmlformats-officedocument.themeOverride+xml"/>
  <Override PartName="/ppt/tags/tag25.xml" ContentType="application/vnd.openxmlformats-officedocument.presentationml.tags+xml"/>
  <Override PartName="/ppt/theme/themeOverride26.xml" ContentType="application/vnd.openxmlformats-officedocument.themeOverride+xml"/>
  <Override PartName="/ppt/tags/tag26.xml" ContentType="application/vnd.openxmlformats-officedocument.presentationml.tags+xml"/>
  <Override PartName="/ppt/theme/themeOverride27.xml" ContentType="application/vnd.openxmlformats-officedocument.themeOverrid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handoutMasterIdLst>
    <p:handoutMasterId r:id="rId32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75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4" end="2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22016-6B23-480C-B8F2-683B24D6B8B9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8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180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C55CB-ED80-4A1A-8B33-941E3F4D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6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0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7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22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5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43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965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5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66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4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509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63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48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3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027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1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944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3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3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60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6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674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7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4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5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88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356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062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4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8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2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38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67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14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/>
          <a:stretch>
            <a:fillRect/>
          </a:stretch>
        </p:blipFill>
        <p:spPr bwMode="hidden">
          <a:xfrm>
            <a:off x="0" y="0"/>
            <a:ext cx="4876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6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3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73078" name="upper_right" descr="11MSS ChapIntr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1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6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7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8" name="Picture 32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/>
          <a:stretch>
            <a:fillRect/>
          </a:stretch>
        </p:blipFill>
        <p:spPr bwMode="hidden">
          <a:xfrm>
            <a:off x="0" y="0"/>
            <a:ext cx="4876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9" name="Picture 33" descr="11MSS_Headers-C36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9" name="Picture 13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78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3788" name="upper_right" descr="11MSS ChapIntr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-4445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8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9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0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1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2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3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4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5" name="Picture 29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/>
          <a:stretch>
            <a:fillRect/>
          </a:stretch>
        </p:blipFill>
        <p:spPr bwMode="hidden">
          <a:xfrm>
            <a:off x="0" y="0"/>
            <a:ext cx="4876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6" name="Picture 30" descr="11MSS_Headers-C36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0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/>
          <a:stretch>
            <a:fillRect/>
          </a:stretch>
        </p:blipFill>
        <p:spPr bwMode="hidden">
          <a:xfrm>
            <a:off x="0" y="0"/>
            <a:ext cx="4876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36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slide" Target="slide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v=afBm0Dpfj_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5" Type="http://schemas.openxmlformats.org/officeDocument/2006/relationships/hyperlink" Target="https://www.youtube.com/watch?v=GmlMV7bA0TM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3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image" Target="../media/image21.jpeg"/><Relationship Id="rId10" Type="http://schemas.openxmlformats.org/officeDocument/2006/relationships/audio" Target="../media/audio5.wav"/><Relationship Id="rId4" Type="http://schemas.openxmlformats.org/officeDocument/2006/relationships/image" Target="../media/image19.png"/><Relationship Id="rId9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/>
          <a:stretch>
            <a:fillRect/>
          </a:stretch>
        </p:blipFill>
        <p:spPr bwMode="hidden">
          <a:xfrm>
            <a:off x="0" y="0"/>
            <a:ext cx="4876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6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b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12888"/>
          <a:stretch>
            <a:fillRect/>
          </a:stretch>
        </p:blipFill>
        <p:spPr bwMode="auto">
          <a:xfrm>
            <a:off x="5930900" y="2209800"/>
            <a:ext cx="20701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666875"/>
            <a:ext cx="66675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rId15" action="ppaction://hlinksldjump"/>
              </a:rPr>
              <a:t>Chapter Introduction</a:t>
            </a:r>
            <a:endParaRPr lang="en-US" altLang="en-US" sz="26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rId16" action="ppaction://hlinksldjump"/>
              </a:rPr>
              <a:t>Lesson 1</a:t>
            </a:r>
            <a:r>
              <a:rPr lang="en-US" altLang="en-US" sz="2600">
                <a:solidFill>
                  <a:srgbClr val="000000"/>
                </a:solidFill>
              </a:rPr>
              <a:t>	Gravity and Friction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600">
                <a:solidFill>
                  <a:srgbClr val="000000"/>
                </a:solidFill>
              </a:rPr>
              <a:t>	Newton’s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First Law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600">
                <a:solidFill>
                  <a:srgbClr val="808080"/>
                </a:solidFill>
              </a:rPr>
              <a:t>	</a:t>
            </a:r>
            <a:r>
              <a:rPr lang="en-US" altLang="en-US" sz="2600">
                <a:solidFill>
                  <a:srgbClr val="000000"/>
                </a:solidFill>
              </a:rPr>
              <a:t>Newton’s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Second Law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" action="ppaction://noaction"/>
              </a:rPr>
              <a:t>Lesson 4</a:t>
            </a:r>
            <a:r>
              <a:rPr lang="en-US" altLang="en-US" sz="2600">
                <a:solidFill>
                  <a:srgbClr val="000000"/>
                </a:solidFill>
              </a:rPr>
              <a:t>	Newton’s Third Law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600" b="1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133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39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886700" cy="4395049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contact_force.wav"/>
                </a:hlinkClick>
              </a:rPr>
              <a:t>contact force</a:t>
            </a:r>
            <a:r>
              <a:rPr lang="en-US" altLang="en-US" dirty="0"/>
              <a:t> is a force that is applied when two objects touch. </a:t>
            </a:r>
            <a:endParaRPr lang="en-US" altLang="en-US" dirty="0" smtClean="0"/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Example:</a:t>
            </a:r>
            <a:endParaRPr lang="en-US" altLang="en-US" dirty="0"/>
          </a:p>
          <a:p>
            <a:pPr>
              <a:buClr>
                <a:srgbClr val="E40004"/>
              </a:buClr>
            </a:pPr>
            <a:r>
              <a:rPr lang="en-US" altLang="en-US" dirty="0"/>
              <a:t>A force that one object can apply to another object without touching it is 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5" name="noncontact_force.wav"/>
                </a:hlinkClick>
              </a:rPr>
              <a:t>noncontact force</a:t>
            </a:r>
            <a:r>
              <a:rPr lang="en-US" altLang="en-US" dirty="0"/>
              <a:t>.</a:t>
            </a:r>
          </a:p>
          <a:p>
            <a:pPr lvl="1">
              <a:buClr>
                <a:srgbClr val="E40004"/>
              </a:buClr>
            </a:pPr>
            <a:r>
              <a:rPr lang="en-US" altLang="en-US" dirty="0"/>
              <a:t>Gravity and magnetic force are examples of noncontact forces.</a:t>
            </a:r>
          </a:p>
        </p:txBody>
      </p:sp>
      <p:sp>
        <p:nvSpPr>
          <p:cNvPr id="8397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Forces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83492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8077200" cy="4081117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gravity.wav"/>
                </a:hlinkClick>
              </a:rPr>
              <a:t>Gravity</a:t>
            </a:r>
            <a:r>
              <a:rPr lang="en-US" altLang="en-US" dirty="0"/>
              <a:t> is an attractive force that exists between all objects that have mass.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Objects fall to the ground because Earth exerts gravity on them.</a:t>
            </a:r>
          </a:p>
          <a:p>
            <a:pPr>
              <a:buClr>
                <a:srgbClr val="E40004"/>
              </a:buClr>
            </a:pP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5" name="mass.wav"/>
                </a:hlinkClick>
              </a:rPr>
              <a:t>Mass</a:t>
            </a:r>
            <a:r>
              <a:rPr lang="en-US" altLang="en-US" dirty="0"/>
              <a:t> is the amount of matter in an object.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The SI unit for mass is the kilogram </a:t>
            </a:r>
            <a:r>
              <a:rPr lang="en-US" altLang="en-US" dirty="0"/>
              <a:t>(kg).</a:t>
            </a:r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gravity?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2271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92775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31825"/>
            <a:ext cx="7886700" cy="535531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The SI unit for force is the </a:t>
            </a:r>
            <a:r>
              <a:rPr lang="en-US" altLang="en-US" dirty="0" smtClean="0"/>
              <a:t>Newton </a:t>
            </a:r>
            <a:r>
              <a:rPr lang="en-US" altLang="en-US" dirty="0"/>
              <a:t>(N).</a:t>
            </a:r>
          </a:p>
        </p:txBody>
      </p:sp>
      <p:pic>
        <p:nvPicPr>
          <p:cNvPr id="927754" name="Picture 10" descr="C363_L1_P00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09"/>
          <a:stretch>
            <a:fillRect/>
          </a:stretch>
        </p:blipFill>
        <p:spPr bwMode="auto">
          <a:xfrm>
            <a:off x="523875" y="1390650"/>
            <a:ext cx="3895725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756" name="Picture 12" descr="C363_L1_P00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1"/>
          <a:stretch>
            <a:fillRect/>
          </a:stretch>
        </p:blipFill>
        <p:spPr bwMode="auto">
          <a:xfrm>
            <a:off x="4419600" y="1390650"/>
            <a:ext cx="4105275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757" name="Rectangle 13"/>
          <p:cNvSpPr>
            <a:spLocks noChangeArrowheads="1"/>
          </p:cNvSpPr>
          <p:nvPr/>
        </p:nvSpPr>
        <p:spPr bwMode="auto">
          <a:xfrm>
            <a:off x="609600" y="5029200"/>
            <a:ext cx="8001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143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Arrows can be used to show both the strength and direction of force.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0678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775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198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526483" y="457200"/>
            <a:ext cx="7924800" cy="4653582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Sir Isaac Newton developed the law of universal gravitation in the late 1600s.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 law of universal gravitation states that all objects are attracted to each other by a gravitational force</a:t>
            </a:r>
            <a:r>
              <a:rPr lang="en-US" alt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The gravitational force varies: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Directly with mass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Inversely with distance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97181"/>
            <a:ext cx="3501741" cy="245121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87831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29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511524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The strength of force </a:t>
            </a:r>
            <a:br>
              <a:rPr lang="en-US" altLang="en-US" dirty="0"/>
            </a:br>
            <a:r>
              <a:rPr lang="en-US" altLang="en-US" dirty="0"/>
              <a:t>depends on the mass </a:t>
            </a:r>
            <a:br>
              <a:rPr lang="en-US" altLang="en-US" dirty="0"/>
            </a:br>
            <a:r>
              <a:rPr lang="en-US" altLang="en-US" dirty="0"/>
              <a:t>of each object and the </a:t>
            </a:r>
            <a:br>
              <a:rPr lang="en-US" altLang="en-US" dirty="0"/>
            </a:br>
            <a:r>
              <a:rPr lang="en-US" altLang="en-US" dirty="0"/>
              <a:t>distance between them.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When the mass of one </a:t>
            </a:r>
            <a:br>
              <a:rPr lang="en-US" altLang="en-US" dirty="0"/>
            </a:br>
            <a:r>
              <a:rPr lang="en-US" altLang="en-US" dirty="0"/>
              <a:t>or both objects increases, </a:t>
            </a:r>
            <a:br>
              <a:rPr lang="en-US" altLang="en-US" dirty="0"/>
            </a:br>
            <a:r>
              <a:rPr lang="en-US" altLang="en-US" dirty="0"/>
              <a:t>the gravitational force </a:t>
            </a:r>
            <a:br>
              <a:rPr lang="en-US" altLang="en-US" dirty="0"/>
            </a:br>
            <a:r>
              <a:rPr lang="en-US" altLang="en-US" dirty="0"/>
              <a:t>between them also increases</a:t>
            </a:r>
            <a:r>
              <a:rPr lang="en-US" alt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What happens when the </a:t>
            </a:r>
            <a:r>
              <a:rPr lang="en-US" altLang="en-US" dirty="0" smtClean="0">
                <a:hlinkClick r:id="rId4"/>
              </a:rPr>
              <a:t>distance</a:t>
            </a:r>
            <a:r>
              <a:rPr lang="en-US" altLang="en-US" dirty="0" smtClean="0"/>
              <a:t> increases?</a:t>
            </a:r>
            <a:endParaRPr lang="en-US" altLang="en-US" dirty="0"/>
          </a:p>
        </p:txBody>
      </p:sp>
      <p:sp>
        <p:nvSpPr>
          <p:cNvPr id="9297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gravity?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29797" name="Picture 5" descr="C363_L1_P00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009650"/>
            <a:ext cx="279558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0429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08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582519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weight.wav"/>
                </a:hlinkClick>
              </a:rPr>
              <a:t>Weight</a:t>
            </a:r>
            <a:r>
              <a:rPr lang="en-US" altLang="en-US" dirty="0"/>
              <a:t> is the gravitational force exerted on an object.</a:t>
            </a:r>
          </a:p>
          <a:p>
            <a:pPr lvl="1">
              <a:buClr>
                <a:srgbClr val="E40004"/>
              </a:buClr>
            </a:pPr>
            <a:r>
              <a:rPr lang="en-US" altLang="en-US" dirty="0"/>
              <a:t>Near Earth’s surface, an object’s weight is the gravitational force exerted on the object by Earth.</a:t>
            </a:r>
          </a:p>
          <a:p>
            <a:pPr lvl="1">
              <a:buClr>
                <a:srgbClr val="E40004"/>
              </a:buClr>
            </a:pPr>
            <a:r>
              <a:rPr lang="en-US" altLang="en-US" dirty="0"/>
              <a:t>Because weight is a force, it is measured in </a:t>
            </a:r>
            <a:r>
              <a:rPr lang="en-US" altLang="en-US" dirty="0" err="1" smtClean="0"/>
              <a:t>Newtons</a:t>
            </a:r>
            <a:r>
              <a:rPr lang="en-US" altLang="en-US" dirty="0"/>
              <a:t>.</a:t>
            </a:r>
          </a:p>
        </p:txBody>
      </p:sp>
      <p:sp>
        <p:nvSpPr>
          <p:cNvPr id="93082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What is gravity?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2356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684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511524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friction.wav"/>
                </a:hlinkClick>
              </a:rPr>
              <a:t>Friction</a:t>
            </a:r>
            <a:r>
              <a:rPr lang="en-US" altLang="en-US" dirty="0"/>
              <a:t> is a force that opposes the movement between two touching surfaces.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There are several types of friction.</a:t>
            </a:r>
          </a:p>
          <a:p>
            <a:pPr lvl="1">
              <a:buClr>
                <a:srgbClr val="E40004"/>
              </a:buClr>
              <a:buFontTx/>
              <a:buChar char="•"/>
            </a:pPr>
            <a:r>
              <a:rPr lang="en-US" altLang="en-US" sz="3200" dirty="0"/>
              <a:t>static friction</a:t>
            </a:r>
          </a:p>
          <a:p>
            <a:pPr lvl="1">
              <a:buClr>
                <a:srgbClr val="E40004"/>
              </a:buClr>
              <a:buFontTx/>
              <a:buChar char="•"/>
            </a:pPr>
            <a:r>
              <a:rPr lang="en-US" altLang="en-US" sz="3200" dirty="0"/>
              <a:t>sliding </a:t>
            </a:r>
            <a:r>
              <a:rPr lang="en-US" altLang="en-US" sz="3200" dirty="0" smtClean="0"/>
              <a:t>friction</a:t>
            </a:r>
          </a:p>
          <a:p>
            <a:pPr lvl="1">
              <a:buClr>
                <a:srgbClr val="E40004"/>
              </a:buClr>
              <a:buFontTx/>
              <a:buChar char="•"/>
            </a:pPr>
            <a:r>
              <a:rPr lang="en-US" altLang="en-US" sz="3200" dirty="0" smtClean="0"/>
              <a:t>rolling friction</a:t>
            </a:r>
            <a:endParaRPr lang="en-US" altLang="en-US" sz="3200" dirty="0"/>
          </a:p>
          <a:p>
            <a:pPr lvl="1">
              <a:buClr>
                <a:srgbClr val="E40004"/>
              </a:buClr>
              <a:buFontTx/>
              <a:buChar char="•"/>
            </a:pPr>
            <a:r>
              <a:rPr lang="en-US" altLang="en-US" sz="3200" dirty="0"/>
              <a:t>fluid friction</a:t>
            </a:r>
          </a:p>
        </p:txBody>
      </p:sp>
      <p:sp>
        <p:nvSpPr>
          <p:cNvPr id="6840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Friction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2906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/>
      <p:bldP spid="6840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68608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60379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Static friction prevents surfaces from sliding past each </a:t>
            </a:r>
            <a:r>
              <a:rPr lang="en-US" altLang="en-US" dirty="0" smtClean="0"/>
              <a:t>other even before they are moving.</a:t>
            </a:r>
            <a:endParaRPr lang="en-US" altLang="en-US" dirty="0"/>
          </a:p>
          <a:p>
            <a:pPr>
              <a:buClr>
                <a:srgbClr val="E40004"/>
              </a:buClr>
            </a:pPr>
            <a:r>
              <a:rPr lang="en-US" altLang="en-US" dirty="0"/>
              <a:t>Up to a limit, the strength of static friction changes to match the applied force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68608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E40022"/>
                </a:solidFill>
              </a:rPr>
              <a:t>Static Friction</a:t>
            </a:r>
            <a:endParaRPr lang="en-US" altLang="en-US" sz="1600" b="1" dirty="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556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9328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76350"/>
            <a:ext cx="7924800" cy="4967514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Sliding friction opposes the motion of surfaces sliding past each other.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Rolling friction opposes the motion of one surface rolling over another.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Fluid </a:t>
            </a:r>
            <a:r>
              <a:rPr lang="en-US" altLang="en-US" dirty="0"/>
              <a:t>friction is friction between a surface and a fluid—any material, such as water or air, that flows.</a:t>
            </a:r>
          </a:p>
          <a:p>
            <a:pPr lvl="1">
              <a:buClr>
                <a:srgbClr val="E40004"/>
              </a:buClr>
            </a:pPr>
            <a:r>
              <a:rPr lang="en-US" altLang="en-US" dirty="0"/>
              <a:t>Fluid friction between a surface and air is </a:t>
            </a:r>
            <a:r>
              <a:rPr lang="en-US" altLang="en-US" dirty="0" smtClean="0"/>
              <a:t>called air </a:t>
            </a:r>
            <a:r>
              <a:rPr lang="en-US" altLang="en-US" dirty="0"/>
              <a:t>resistance.</a:t>
            </a:r>
          </a:p>
        </p:txBody>
      </p:sp>
      <p:sp>
        <p:nvSpPr>
          <p:cNvPr id="93286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E40022"/>
                </a:solidFill>
              </a:rPr>
              <a:t>Sliding, Rolling, Fluid Friction</a:t>
            </a:r>
            <a:endParaRPr lang="en-US" altLang="en-US" sz="1600" b="1" dirty="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4864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sp>
        <p:nvSpPr>
          <p:cNvPr id="94720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76350"/>
            <a:ext cx="7924800" cy="2505301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altLang="en-US" dirty="0"/>
              <a:t>What causes friction between surfaces?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altLang="en-US" dirty="0"/>
              <a:t>When the microscopic dips and bumps on one surface catch the dips and bumps on another surface, the microscopic roughness slows </a:t>
            </a:r>
            <a:r>
              <a:rPr lang="en-US" altLang="en-US" dirty="0" smtClean="0"/>
              <a:t>motion.</a:t>
            </a:r>
            <a:endParaRPr lang="en-US" altLang="en-US" dirty="0"/>
          </a:p>
        </p:txBody>
      </p:sp>
      <p:sp>
        <p:nvSpPr>
          <p:cNvPr id="9472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Friction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9508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153603" name="BI_Textbox"/>
          <p:cNvSpPr>
            <a:spLocks noGrp="1" noChangeArrowheads="1"/>
          </p:cNvSpPr>
          <p:nvPr>
            <p:ph type="body" idx="1"/>
          </p:nvPr>
        </p:nvSpPr>
        <p:spPr>
          <a:xfrm>
            <a:off x="3429000" y="2549525"/>
            <a:ext cx="4800600" cy="17399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000"/>
              <a:t>How do forces change the motion of objects?</a:t>
            </a:r>
          </a:p>
        </p:txBody>
      </p:sp>
      <p:pic>
        <p:nvPicPr>
          <p:cNvPr id="153608" name="dead_back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1" name="bi_art" descr="11MC-BigId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74875"/>
            <a:ext cx="2487613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933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E40004"/>
              </a:buClr>
            </a:pPr>
            <a:r>
              <a:rPr lang="en-US" altLang="en-US"/>
              <a:t>Lesson 1-3</a:t>
            </a:r>
          </a:p>
        </p:txBody>
      </p:sp>
      <p:sp>
        <p:nvSpPr>
          <p:cNvPr id="93492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41425"/>
            <a:ext cx="3200400" cy="31591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Lubricants decrease friction and with less friction, it is easier for surfaces to slide past each other. </a:t>
            </a:r>
          </a:p>
        </p:txBody>
      </p:sp>
      <p:pic>
        <p:nvPicPr>
          <p:cNvPr id="934922" name="Picture 10" descr="C363_L1_P00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219200"/>
            <a:ext cx="45513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492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Reducing Friction</a:t>
            </a:r>
            <a:endParaRPr lang="en-US" altLang="en-US" sz="1600" b="1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4580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4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  <a:hlinkClick r:id="rId5"/>
              </a:rPr>
              <a:t>Forces</a:t>
            </a:r>
            <a:r>
              <a:rPr lang="en-US" altLang="en-US" sz="2800" dirty="0">
                <a:solidFill>
                  <a:srgbClr val="000000"/>
                </a:solidFill>
              </a:rPr>
              <a:t> can be either contact, such as a karate chop, or noncontact, such as gravity. 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Each force </a:t>
            </a:r>
            <a:r>
              <a:rPr lang="en-US" altLang="en-US" sz="2800" dirty="0">
                <a:solidFill>
                  <a:srgbClr val="000000"/>
                </a:solidFill>
              </a:rPr>
              <a:t>is described by its </a:t>
            </a:r>
            <a:r>
              <a:rPr lang="en-US" altLang="en-US" sz="2800" dirty="0" smtClean="0">
                <a:solidFill>
                  <a:srgbClr val="000000"/>
                </a:solidFill>
              </a:rPr>
              <a:t>magnitude (size) </a:t>
            </a:r>
            <a:r>
              <a:rPr lang="en-US" altLang="en-US" sz="2800" dirty="0">
                <a:solidFill>
                  <a:srgbClr val="000000"/>
                </a:solidFill>
              </a:rPr>
              <a:t>and direction.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8220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7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629765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Gravity is an attractive force that acts between any two objects that have mass. 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The </a:t>
            </a:r>
            <a:r>
              <a:rPr lang="en-US" altLang="en-US" sz="2800" dirty="0">
                <a:solidFill>
                  <a:srgbClr val="000000"/>
                </a:solidFill>
              </a:rPr>
              <a:t>attraction is stronger for objects with greater mass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The attraction is greater when the objects are closer together.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629768" name="Picture 8" descr="C363_L1_P00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55724" r="57637" b="18143"/>
          <a:stretch>
            <a:fillRect/>
          </a:stretch>
        </p:blipFill>
        <p:spPr bwMode="auto">
          <a:xfrm>
            <a:off x="2657475" y="4572000"/>
            <a:ext cx="37147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3456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91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630788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</a:rPr>
              <a:t>Friction can reduce the speed of objects sliding past each other. 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Friction is due to roughness of surfaces.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33007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"/>
          <p:cNvSpPr>
            <a:spLocks noChangeArrowheads="1"/>
          </p:cNvSpPr>
          <p:nvPr/>
        </p:nvSpPr>
        <p:spPr bwMode="auto">
          <a:xfrm>
            <a:off x="1104900" y="47402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8296" name="Answers"/>
          <p:cNvSpPr>
            <a:spLocks noChangeArrowheads="1"/>
          </p:cNvSpPr>
          <p:nvPr/>
        </p:nvSpPr>
        <p:spPr bwMode="auto">
          <a:xfrm>
            <a:off x="1143000" y="28956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</a:rPr>
              <a:t>contact force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gravity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mass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weight</a:t>
            </a:r>
          </a:p>
        </p:txBody>
      </p:sp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refers to gravitational force exerted on an object?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1396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nimBg="1"/>
      <p:bldP spid="26829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095375" y="40767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284797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gravitational force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length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mass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noncontact force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E40022"/>
                </a:solidFill>
              </a:rPr>
              <a:t>Which is </a:t>
            </a:r>
            <a:r>
              <a:rPr lang="en-US" altLang="en-US" sz="3200" b="1" dirty="0" smtClean="0">
                <a:solidFill>
                  <a:srgbClr val="E40022"/>
                </a:solidFill>
              </a:rPr>
              <a:t>directly proportional </a:t>
            </a:r>
            <a:r>
              <a:rPr lang="en-US" altLang="en-US" sz="3200" b="1" dirty="0">
                <a:solidFill>
                  <a:srgbClr val="E40022"/>
                </a:solidFill>
              </a:rPr>
              <a:t>to an object’s weight?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2591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085850" y="49720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</a:rPr>
              <a:t>net force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lubricant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gravity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friction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is a force that opposes the movement between two touching surfaces?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848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188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</a:t>
            </a:r>
            <a:r>
              <a:rPr lang="en-US" altLang="en-US" sz="2800"/>
              <a:t>	You pull on objects around you with the force of gravity.</a:t>
            </a:r>
          </a:p>
          <a:p>
            <a:pPr marL="457200" indent="-457200"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</a:t>
            </a:r>
            <a:r>
              <a:rPr lang="en-US" altLang="en-US" sz="2800"/>
              <a:t>	Friction can act between two unmoving, touching surfaces.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6653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2" name="Picture 8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169988" name="title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86600" cy="476250"/>
          </a:xfrm>
          <a:noFill/>
          <a:ln/>
        </p:spPr>
        <p:txBody>
          <a:bodyPr>
            <a:spAutoFit/>
          </a:bodyPr>
          <a:lstStyle/>
          <a:p>
            <a:pPr marL="0" indent="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E40022"/>
                </a:solidFill>
              </a:rPr>
              <a:t>What do you think?</a:t>
            </a:r>
          </a:p>
        </p:txBody>
      </p:sp>
      <p:sp>
        <p:nvSpPr>
          <p:cNvPr id="169991" name="txt_box"/>
          <p:cNvSpPr>
            <a:spLocks noChangeArrowheads="1"/>
          </p:cNvSpPr>
          <p:nvPr/>
        </p:nvSpPr>
        <p:spPr bwMode="auto">
          <a:xfrm>
            <a:off x="1066800" y="2492375"/>
            <a:ext cx="7086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Before you begin, decide if you agree or disagree with each of these statements.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As you view this presentation, see if you change your mind about any of the statements.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6761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99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0" name="Picture 6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21094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6781800" cy="2911475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	</a:t>
            </a:r>
            <a:r>
              <a:rPr lang="en-US" altLang="en-US" sz="2800">
                <a:solidFill>
                  <a:srgbClr val="000000"/>
                </a:solidFill>
              </a:rPr>
              <a:t>You pull on objects around you with the force of gravity.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	</a:t>
            </a:r>
            <a:r>
              <a:rPr lang="en-US" altLang="en-US" sz="2800">
                <a:solidFill>
                  <a:srgbClr val="000000"/>
                </a:solidFill>
              </a:rPr>
              <a:t>Friction can act between two unmoving, touching surfaces.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3.	</a:t>
            </a:r>
            <a:r>
              <a:rPr lang="en-US" altLang="en-US" sz="2800">
                <a:solidFill>
                  <a:srgbClr val="000000"/>
                </a:solidFill>
              </a:rPr>
              <a:t>Forces acting on an object cannot be added.</a:t>
            </a:r>
          </a:p>
        </p:txBody>
      </p:sp>
      <p:sp>
        <p:nvSpPr>
          <p:cNvPr id="210949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0106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4" name="Picture 6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616452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3679825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4.	</a:t>
            </a:r>
            <a:r>
              <a:rPr lang="en-US" altLang="en-US" sz="2800">
                <a:solidFill>
                  <a:srgbClr val="000000"/>
                </a:solidFill>
              </a:rPr>
              <a:t>A moving object will stop if no forces act on it.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5.	</a:t>
            </a:r>
            <a:r>
              <a:rPr lang="en-US" altLang="en-US" sz="2800">
                <a:solidFill>
                  <a:srgbClr val="000000"/>
                </a:solidFill>
              </a:rPr>
              <a:t>When an object’s speed increases,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the object accelerates.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6.	</a:t>
            </a:r>
            <a:r>
              <a:rPr lang="en-US" altLang="en-US" sz="2800">
                <a:solidFill>
                  <a:srgbClr val="000000"/>
                </a:solidFill>
              </a:rPr>
              <a:t>If an object’s mass increases, its acceleration also increases if the net force acting on the object stays the same.</a:t>
            </a:r>
          </a:p>
        </p:txBody>
      </p:sp>
      <p:sp>
        <p:nvSpPr>
          <p:cNvPr id="616453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4483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722" name="Picture 2" descr="11MS-GetReadyTo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926724" name="txt_box"/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6629400" cy="1885950"/>
          </a:xfrm>
          <a:noFill/>
          <a:ln/>
        </p:spPr>
        <p:txBody>
          <a:bodyPr>
            <a:spAutoFit/>
          </a:bodyPr>
          <a:lstStyle/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7.	</a:t>
            </a:r>
            <a:r>
              <a:rPr lang="en-US" altLang="en-US" sz="2800">
                <a:solidFill>
                  <a:srgbClr val="000000"/>
                </a:solidFill>
              </a:rPr>
              <a:t>If objects collide, the object with more mass applies more force.</a:t>
            </a:r>
          </a:p>
          <a:p>
            <a:pPr marL="609600" indent="-609600">
              <a:buClr>
                <a:srgbClr val="11873B"/>
              </a:buClr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8.	</a:t>
            </a:r>
            <a:r>
              <a:rPr lang="en-US" altLang="en-US" sz="2800">
                <a:solidFill>
                  <a:srgbClr val="000000"/>
                </a:solidFill>
              </a:rPr>
              <a:t>Momentum is a measure of how hard it is to stop a moving object.</a:t>
            </a:r>
          </a:p>
        </p:txBody>
      </p:sp>
      <p:sp>
        <p:nvSpPr>
          <p:cNvPr id="926725" name="title"/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1456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are some contact forces and some noncontact forces?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is the law of universal gravitation?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does friction affect the motion of two objects sliding past each other?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Gravity and Friction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097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Picture 9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Vocab_art" descr="11MC_Vocabul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 - Vocab</a:t>
            </a:r>
          </a:p>
        </p:txBody>
      </p:sp>
      <p:sp>
        <p:nvSpPr>
          <p:cNvPr id="55301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32480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 dirty="0">
                <a:solidFill>
                  <a:srgbClr val="0069B6"/>
                </a:solidFill>
                <a:hlinkClick r:id="" action="ppaction://noaction">
                  <a:snd r:embed="rId6" name="force.wav"/>
                </a:hlinkClick>
              </a:rPr>
              <a:t>force</a:t>
            </a:r>
            <a:endParaRPr lang="en-US" altLang="en-US" sz="2800" dirty="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 dirty="0">
                <a:solidFill>
                  <a:srgbClr val="0069B6"/>
                </a:solidFill>
                <a:hlinkClick r:id="" action="ppaction://noaction">
                  <a:snd r:embed="rId7" name="contact_force.wav"/>
                </a:hlinkClick>
              </a:rPr>
              <a:t>contact force</a:t>
            </a:r>
            <a:endParaRPr lang="en-US" altLang="en-US" sz="2800" dirty="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 dirty="0">
                <a:solidFill>
                  <a:srgbClr val="0069B6"/>
                </a:solidFill>
                <a:hlinkClick r:id="" action="ppaction://noaction">
                  <a:snd r:embed="rId8" name="noncontact_force.wav"/>
                </a:hlinkClick>
              </a:rPr>
              <a:t>noncontact force</a:t>
            </a:r>
            <a:endParaRPr lang="en-US" altLang="en-US" sz="2800" dirty="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 dirty="0">
                <a:solidFill>
                  <a:srgbClr val="0069B6"/>
                </a:solidFill>
                <a:hlinkClick r:id="" action="ppaction://noaction">
                  <a:snd r:embed="rId9" name="gravity.wav"/>
                </a:hlinkClick>
              </a:rPr>
              <a:t>gravity</a:t>
            </a:r>
            <a:endParaRPr lang="en-US" altLang="en-US" sz="2800" dirty="0">
              <a:solidFill>
                <a:srgbClr val="0069B6"/>
              </a:solidFill>
            </a:endParaRPr>
          </a:p>
        </p:txBody>
      </p:sp>
      <p:sp>
        <p:nvSpPr>
          <p:cNvPr id="55307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Gravity and Friction</a:t>
            </a:r>
          </a:p>
        </p:txBody>
      </p:sp>
      <p:sp>
        <p:nvSpPr>
          <p:cNvPr id="55308" name="txt_box"/>
          <p:cNvSpPr txBox="1">
            <a:spLocks noChangeArrowheads="1"/>
          </p:cNvSpPr>
          <p:nvPr/>
        </p:nvSpPr>
        <p:spPr bwMode="auto">
          <a:xfrm>
            <a:off x="5029200" y="2724150"/>
            <a:ext cx="2286000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 dirty="0">
                <a:solidFill>
                  <a:srgbClr val="0069B6"/>
                </a:solidFill>
                <a:hlinkClick r:id="" action="ppaction://noaction">
                  <a:snd r:embed="rId10" name="mass.wav"/>
                </a:hlinkClick>
              </a:rPr>
              <a:t>mass</a:t>
            </a:r>
            <a:r>
              <a:rPr lang="en-US" altLang="en-US" sz="2800" dirty="0">
                <a:solidFill>
                  <a:srgbClr val="0069B6"/>
                </a:solidFill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 dirty="0">
                <a:solidFill>
                  <a:srgbClr val="0069B6"/>
                </a:solidFill>
                <a:hlinkClick r:id="" action="ppaction://noaction">
                  <a:snd r:embed="rId11" name="weight.wav"/>
                </a:hlinkClick>
              </a:rPr>
              <a:t>weight</a:t>
            </a:r>
            <a:endParaRPr lang="en-US" altLang="en-US" sz="2800" dirty="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 dirty="0">
                <a:solidFill>
                  <a:srgbClr val="0069B6"/>
                </a:solidFill>
                <a:hlinkClick r:id="" action="ppaction://noaction">
                  <a:snd r:embed="rId12" name="friction.wav"/>
                </a:hlinkClick>
              </a:rPr>
              <a:t>friction</a:t>
            </a:r>
            <a:endParaRPr lang="en-US" altLang="en-US" sz="2800" dirty="0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3187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  <p:bldP spid="553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698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push or a pull is called 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force.wav"/>
                </a:hlinkClick>
              </a:rPr>
              <a:t>force</a:t>
            </a:r>
            <a:r>
              <a:rPr lang="en-US" altLang="en-US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An object or a person can apply a force to another object or person.</a:t>
            </a:r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Forces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562100" y="4267200"/>
            <a:ext cx="61341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force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Latin </a:t>
            </a:r>
            <a:r>
              <a:rPr lang="en-US" altLang="en-US" sz="3200" i="1">
                <a:solidFill>
                  <a:srgbClr val="000000"/>
                </a:solidFill>
              </a:rPr>
              <a:t>fortis</a:t>
            </a:r>
            <a:r>
              <a:rPr lang="en-US" altLang="en-US" sz="3200">
                <a:solidFill>
                  <a:srgbClr val="000000"/>
                </a:solidFill>
              </a:rPr>
              <a:t>, means “strong”</a:t>
            </a:r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785813" y="3279775"/>
            <a:ext cx="7186612" cy="2663825"/>
            <a:chOff x="495" y="887"/>
            <a:chExt cx="4527" cy="1678"/>
          </a:xfrm>
        </p:grpSpPr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2954" name="Picture 10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93443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  <p:bldP spid="829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6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Default Design">
  <a:themeElements>
    <a:clrScheme name="1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6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6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761</Words>
  <Application>Microsoft Office PowerPoint</Application>
  <PresentationFormat>On-screen Show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9_Default Design</vt:lpstr>
      <vt:lpstr>6_Default Design</vt:lpstr>
      <vt:lpstr>11_Default Design</vt:lpstr>
      <vt:lpstr>1_Default Design</vt:lpstr>
      <vt:lpstr>Chapter Menu</vt:lpstr>
      <vt:lpstr>Chapter Introduction</vt:lpstr>
      <vt:lpstr>Chapter Introduction</vt:lpstr>
      <vt:lpstr>Chapter Introduction</vt:lpstr>
      <vt:lpstr>Chapter Introduction</vt:lpstr>
      <vt:lpstr>Chapter Introduction</vt:lpstr>
      <vt:lpstr>Lesson 1 Reading Guide - KC</vt:lpstr>
      <vt:lpstr>Lesson 1 Reading Guide - Vocab</vt:lpstr>
      <vt:lpstr>Lesson 1-1</vt:lpstr>
      <vt:lpstr>Lesson 1-1</vt:lpstr>
      <vt:lpstr>Lesson 1-2</vt:lpstr>
      <vt:lpstr>Lesson 1-1</vt:lpstr>
      <vt:lpstr>Lesson 1-2</vt:lpstr>
      <vt:lpstr>Lesson 1-2</vt:lpstr>
      <vt:lpstr>Lesson 1-2</vt:lpstr>
      <vt:lpstr>Lesson 1-3</vt:lpstr>
      <vt:lpstr>Lesson 1-3</vt:lpstr>
      <vt:lpstr>Lesson 1-3</vt:lpstr>
      <vt:lpstr>Lesson 1-3</vt:lpstr>
      <vt:lpstr>Lesson 1-3</vt:lpstr>
      <vt:lpstr>Lesson 1 - VS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Elizabeth Greenman</cp:lastModifiedBy>
  <cp:revision>5</cp:revision>
  <cp:lastPrinted>2013-09-23T15:04:34Z</cp:lastPrinted>
  <dcterms:created xsi:type="dcterms:W3CDTF">2013-09-22T20:12:43Z</dcterms:created>
  <dcterms:modified xsi:type="dcterms:W3CDTF">2013-09-23T16:37:53Z</dcterms:modified>
</cp:coreProperties>
</file>