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heme/themeOverride2.xml" ContentType="application/vnd.openxmlformats-officedocument.themeOverride+xml"/>
  <Override PartName="/ppt/tags/tag2.xml" ContentType="application/vnd.openxmlformats-officedocument.presentationml.tags+xml"/>
  <Override PartName="/ppt/theme/themeOverride3.xml" ContentType="application/vnd.openxmlformats-officedocument.themeOverride+xml"/>
  <Override PartName="/ppt/tags/tag3.xml" ContentType="application/vnd.openxmlformats-officedocument.presentationml.tags+xml"/>
  <Override PartName="/ppt/theme/themeOverride4.xml" ContentType="application/vnd.openxmlformats-officedocument.themeOverride+xml"/>
  <Override PartName="/ppt/tags/tag4.xml" ContentType="application/vnd.openxmlformats-officedocument.presentationml.tags+xml"/>
  <Override PartName="/ppt/theme/themeOverride5.xml" ContentType="application/vnd.openxmlformats-officedocument.themeOverride+xml"/>
  <Override PartName="/ppt/tags/tag5.xml" ContentType="application/vnd.openxmlformats-officedocument.presentationml.tags+xml"/>
  <Override PartName="/ppt/theme/themeOverride6.xml" ContentType="application/vnd.openxmlformats-officedocument.themeOverride+xml"/>
  <Override PartName="/ppt/tags/tag6.xml" ContentType="application/vnd.openxmlformats-officedocument.presentationml.tags+xml"/>
  <Override PartName="/ppt/theme/themeOverride7.xml" ContentType="application/vnd.openxmlformats-officedocument.themeOverride+xml"/>
  <Override PartName="/ppt/tags/tag7.xml" ContentType="application/vnd.openxmlformats-officedocument.presentationml.tags+xml"/>
  <Override PartName="/ppt/theme/themeOverride8.xml" ContentType="application/vnd.openxmlformats-officedocument.themeOverride+xml"/>
  <Override PartName="/ppt/tags/tag8.xml" ContentType="application/vnd.openxmlformats-officedocument.presentationml.tags+xml"/>
  <Override PartName="/ppt/theme/themeOverride9.xml" ContentType="application/vnd.openxmlformats-officedocument.themeOverride+xml"/>
  <Override PartName="/ppt/tags/tag9.xml" ContentType="application/vnd.openxmlformats-officedocument.presentationml.tags+xml"/>
  <Override PartName="/ppt/theme/themeOverride10.xml" ContentType="application/vnd.openxmlformats-officedocument.themeOverride+xml"/>
  <Override PartName="/ppt/tags/tag10.xml" ContentType="application/vnd.openxmlformats-officedocument.presentationml.tags+xml"/>
  <Override PartName="/ppt/theme/themeOverride11.xml" ContentType="application/vnd.openxmlformats-officedocument.themeOverride+xml"/>
  <Override PartName="/ppt/tags/tag11.xml" ContentType="application/vnd.openxmlformats-officedocument.presentationml.tags+xml"/>
  <Override PartName="/ppt/theme/themeOverride12.xml" ContentType="application/vnd.openxmlformats-officedocument.themeOverride+xml"/>
  <Override PartName="/ppt/tags/tag12.xml" ContentType="application/vnd.openxmlformats-officedocument.presentationml.tags+xml"/>
  <Override PartName="/ppt/theme/themeOverride13.xml" ContentType="application/vnd.openxmlformats-officedocument.themeOverride+xml"/>
  <Override PartName="/ppt/tags/tag13.xml" ContentType="application/vnd.openxmlformats-officedocument.presentationml.tags+xml"/>
  <Override PartName="/ppt/theme/themeOverride14.xml" ContentType="application/vnd.openxmlformats-officedocument.themeOverride+xml"/>
  <Override PartName="/ppt/tags/tag14.xml" ContentType="application/vnd.openxmlformats-officedocument.presentationml.tags+xml"/>
  <Override PartName="/ppt/theme/themeOverride15.xml" ContentType="application/vnd.openxmlformats-officedocument.themeOverride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94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6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0238" y="1600200"/>
            <a:ext cx="2173287" cy="55546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370638" cy="55546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98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66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00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7011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4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93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393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97440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726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4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25819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83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0238" y="1600200"/>
            <a:ext cx="2173287" cy="55546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370638" cy="55546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886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655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19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22714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240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211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613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6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69847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31335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68711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446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0238" y="1524000"/>
            <a:ext cx="2173287" cy="56308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0"/>
            <a:ext cx="6370638" cy="56308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0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5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31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4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1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9889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0945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5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20" Type="http://schemas.openxmlformats.org/officeDocument/2006/relationships/slide" Target="../slides/slide1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0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23" Type="http://schemas.openxmlformats.org/officeDocument/2006/relationships/image" Target="../media/image9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Relationship Id="rId22" Type="http://schemas.openxmlformats.org/officeDocument/2006/relationships/hyperlink" Target="http://connected.mcgraw-hill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5" Type="http://schemas.openxmlformats.org/officeDocument/2006/relationships/image" Target="../media/image11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20" Type="http://schemas.openxmlformats.org/officeDocument/2006/relationships/slide" Target="../slides/slide14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image" Target="../media/image10.png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2.png"/><Relationship Id="rId23" Type="http://schemas.openxmlformats.org/officeDocument/2006/relationships/image" Target="../media/image9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Relationship Id="rId22" Type="http://schemas.openxmlformats.org/officeDocument/2006/relationships/hyperlink" Target="http://connected.mcgraw-hill.com/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18" Type="http://schemas.openxmlformats.org/officeDocument/2006/relationships/image" Target="../media/image7.png"/><Relationship Id="rId3" Type="http://schemas.openxmlformats.org/officeDocument/2006/relationships/slideLayout" Target="../slideLayouts/slideLayout25.xml"/><Relationship Id="rId21" Type="http://schemas.openxmlformats.org/officeDocument/2006/relationships/hyperlink" Target="http://connected.mcgraw-hill.com/" TargetMode="Externa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5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image" Target="../media/image11.png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4.png"/><Relationship Id="rId23" Type="http://schemas.openxmlformats.org/officeDocument/2006/relationships/image" Target="../media/image10.png"/><Relationship Id="rId10" Type="http://schemas.openxmlformats.org/officeDocument/2006/relationships/slideLayout" Target="../slideLayouts/slideLayout32.xml"/><Relationship Id="rId19" Type="http://schemas.openxmlformats.org/officeDocument/2006/relationships/slide" Target="../slides/slide14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2.png"/><Relationship Id="rId22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11MSS_BlueGradient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1" name="background" descr="11MSS_Interface_01a"/>
          <p:cNvPicPr>
            <a:picLocks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23925" y="6896100"/>
            <a:ext cx="82296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pic>
        <p:nvPicPr>
          <p:cNvPr id="53272" name="upper_right" descr="11MSS Lesson1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5" name="tab" descr="11MSS_NavBar_80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44"/>
          <a:stretch>
            <a:fillRect/>
          </a:stretch>
        </p:blipFill>
        <p:spPr bwMode="auto">
          <a:xfrm>
            <a:off x="2887663" y="6100763"/>
            <a:ext cx="38369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6" name="tab" descr="11MSS_NavBar_80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598"/>
          <a:stretch>
            <a:fillRect/>
          </a:stretch>
        </p:blipFill>
        <p:spPr bwMode="auto">
          <a:xfrm>
            <a:off x="2354263" y="6100763"/>
            <a:ext cx="31130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7" name="back" descr="11MS--Nav_Back">
            <a:hlinkClick r:id="" action="ppaction://hlinkshowjump?jump=previousslide" highlightClick="1"/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8" name="exit" descr="11MS-Nav_Exit">
            <a:hlinkClick r:id="" action="ppaction://hlinkshowjump?jump=endshow" highlightClick="1"/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225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9" name="forward" descr="11MS-Nav_Forward">
            <a:hlinkClick r:id="" action="ppaction://hlinkshowjump?jump=nextslide" highlightClick="1"/>
          </p:cNvPr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80" name="home" descr="11MS-Nav_Home">
            <a:hlinkClick r:id="rId20" action="ppaction://hlinksldjump" highlightClick="1"/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963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81" name="gc" descr="11MS-Nav_Online">
            <a:hlinkClick r:id="rId22" highlightClick="1"/>
          </p:cNvPr>
          <p:cNvPicPr>
            <a:picLocks noChangeAspect="1" noChangeArrowheads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063" y="6462713"/>
            <a:ext cx="1679575" cy="3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82" name="Picture 34" descr="11MSS Chapter_Tab_Large"/>
          <p:cNvPicPr>
            <a:picLocks noChangeAspect="1" noChangeArrowheads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66"/>
          <a:stretch>
            <a:fillRect/>
          </a:stretch>
        </p:blipFill>
        <p:spPr bwMode="hidden">
          <a:xfrm>
            <a:off x="0" y="0"/>
            <a:ext cx="48768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83" name="Picture 35" descr="11MSS_Headers-C363"/>
          <p:cNvPicPr>
            <a:picLocks noChangeAspect="1" noChangeArrowheads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744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2pPr>
      <a:lvl3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3pPr>
      <a:lvl4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4pPr>
      <a:lvl5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49" name="Picture 21" descr="11MSS_BlueGradient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7" name="background" descr="11MSS_Interface_01a"/>
          <p:cNvPicPr>
            <a:picLocks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23925" y="6896100"/>
            <a:ext cx="82296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pic>
        <p:nvPicPr>
          <p:cNvPr id="22551" name="upper_right" descr="11MSS Lesson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3" name="tab" descr="11MSS_NavBar_80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44"/>
          <a:stretch>
            <a:fillRect/>
          </a:stretch>
        </p:blipFill>
        <p:spPr bwMode="auto">
          <a:xfrm>
            <a:off x="2887663" y="6100763"/>
            <a:ext cx="38369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4" name="tab" descr="11MSS_NavBar_80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598"/>
          <a:stretch>
            <a:fillRect/>
          </a:stretch>
        </p:blipFill>
        <p:spPr bwMode="auto">
          <a:xfrm>
            <a:off x="2354263" y="6100763"/>
            <a:ext cx="31130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5" name="back" descr="11MS--Nav_Back">
            <a:hlinkClick r:id="" action="ppaction://hlinkshowjump?jump=previousslide" highlightClick="1"/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6" name="exit" descr="11MS-Nav_Exit">
            <a:hlinkClick r:id="" action="ppaction://hlinkshowjump?jump=endshow" highlightClick="1"/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225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7" name="forward" descr="11MS-Nav_Forward">
            <a:hlinkClick r:id="" action="ppaction://hlinkshowjump?jump=nextslide" highlightClick="1"/>
          </p:cNvPr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8" name="home" descr="11MS-Nav_Home">
            <a:hlinkClick r:id="rId20" action="ppaction://hlinksldjump" highlightClick="1"/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963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9" name="gc" descr="11MS-Nav_Online">
            <a:hlinkClick r:id="rId22" highlightClick="1"/>
          </p:cNvPr>
          <p:cNvPicPr>
            <a:picLocks noChangeAspect="1" noChangeArrowheads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063" y="6462713"/>
            <a:ext cx="1679575" cy="3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70" name="Picture 42" descr="11MSS Chapter_Tab_Large"/>
          <p:cNvPicPr>
            <a:picLocks noChangeAspect="1" noChangeArrowheads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66"/>
          <a:stretch>
            <a:fillRect/>
          </a:stretch>
        </p:blipFill>
        <p:spPr bwMode="hidden">
          <a:xfrm>
            <a:off x="0" y="0"/>
            <a:ext cx="48768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71" name="Picture 43" descr="11MSS_Headers-C363"/>
          <p:cNvPicPr>
            <a:picLocks noChangeAspect="1" noChangeArrowheads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146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2pPr>
      <a:lvl3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3pPr>
      <a:lvl4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4pPr>
      <a:lvl5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2" name="background" descr="11MSS_Interface_01a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23925" y="6896100"/>
            <a:ext cx="82296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376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4" name="upper_right" descr="11MSS Lesson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2" name="tab" descr="11MSS_NavBar_800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44"/>
          <a:stretch>
            <a:fillRect/>
          </a:stretch>
        </p:blipFill>
        <p:spPr bwMode="auto">
          <a:xfrm>
            <a:off x="2887663" y="6100763"/>
            <a:ext cx="38369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3" name="tab" descr="11MSS_NavBar_800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598"/>
          <a:stretch>
            <a:fillRect/>
          </a:stretch>
        </p:blipFill>
        <p:spPr bwMode="auto">
          <a:xfrm>
            <a:off x="2354263" y="6100763"/>
            <a:ext cx="31130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4" name="back" descr="11MS--Nav_Back">
            <a:hlinkClick r:id="" action="ppaction://hlinkshowjump?jump=previousslide" highlightClick="1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5" name="exit" descr="11MS-Nav_Exit">
            <a:hlinkClick r:id="" action="ppaction://hlinkshowjump?jump=endshow" highlightClick="1"/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225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6" name="forward" descr="11MS-Nav_Forward">
            <a:hlinkClick r:id="" action="ppaction://hlinkshowjump?jump=nextslide" highlightClick="1"/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7" name="home" descr="11MS-Nav_Home">
            <a:hlinkClick r:id="rId19" action="ppaction://hlinksldjump" highlightClick="1"/>
          </p:cNvPr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963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8" name="gc" descr="11MS-Nav_Online">
            <a:hlinkClick r:id="rId21" highlightClick="1"/>
          </p:cNvPr>
          <p:cNvPicPr>
            <a:picLocks noChangeAspect="1" noChangeArrowheads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063" y="6462713"/>
            <a:ext cx="1679575" cy="3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9" name="Picture 29" descr="11MSS Chapter_Tab_Large"/>
          <p:cNvPicPr>
            <a:picLocks noChangeAspect="1" noChangeArrowheads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66"/>
          <a:stretch>
            <a:fillRect/>
          </a:stretch>
        </p:blipFill>
        <p:spPr bwMode="hidden">
          <a:xfrm>
            <a:off x="0" y="0"/>
            <a:ext cx="48768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30" name="Picture 30" descr="11MSS_Headers-C363"/>
          <p:cNvPicPr>
            <a:picLocks noChangeAspect="1" noChangeArrowheads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9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2pPr>
      <a:lvl3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3pPr>
      <a:lvl4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4pPr>
      <a:lvl5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1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0.png"/><Relationship Id="rId12" Type="http://schemas.openxmlformats.org/officeDocument/2006/relationships/image" Target="../media/image9.png"/><Relationship Id="rId2" Type="http://schemas.openxmlformats.org/officeDocument/2006/relationships/tags" Target="../tags/tag1.xml"/><Relationship Id="rId16" Type="http://schemas.openxmlformats.org/officeDocument/2006/relationships/slide" Target="slide15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3.png"/><Relationship Id="rId11" Type="http://schemas.openxmlformats.org/officeDocument/2006/relationships/hyperlink" Target="http://connected.mcgraw-hill.com/" TargetMode="External"/><Relationship Id="rId5" Type="http://schemas.openxmlformats.org/officeDocument/2006/relationships/image" Target="../media/image2.png"/><Relationship Id="rId1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image" Target="../media/image1.jpeg"/><Relationship Id="rId9" Type="http://schemas.openxmlformats.org/officeDocument/2006/relationships/image" Target="../media/image4.png"/><Relationship Id="rId14" Type="http://schemas.openxmlformats.org/officeDocument/2006/relationships/image" Target="../media/image1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10.xml"/><Relationship Id="rId1" Type="http://schemas.openxmlformats.org/officeDocument/2006/relationships/themeOverride" Target="../theme/themeOverride10.xml"/><Relationship Id="rId4" Type="http://schemas.openxmlformats.org/officeDocument/2006/relationships/hyperlink" Target="https://www.youtube.com/watch?v=4NQbeZ0EXZQ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1.xml"/><Relationship Id="rId1" Type="http://schemas.openxmlformats.org/officeDocument/2006/relationships/themeOverride" Target="../theme/themeOverride11.xml"/><Relationship Id="rId6" Type="http://schemas.openxmlformats.org/officeDocument/2006/relationships/hyperlink" Target="https://www.youtube.com/watch?v=7Ix-eywqUOg" TargetMode="External"/><Relationship Id="rId5" Type="http://schemas.openxmlformats.org/officeDocument/2006/relationships/hyperlink" Target="https://www.youtube.com/watch?v=lbHt5mg_33w" TargetMode="External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2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3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4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5.xml"/><Relationship Id="rId1" Type="http://schemas.openxmlformats.org/officeDocument/2006/relationships/themeOverride" Target="../theme/themeOverride15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openxmlformats.org/officeDocument/2006/relationships/slideLayout" Target="../slideLayouts/slideLayout13.xml"/><Relationship Id="rId7" Type="http://schemas.openxmlformats.org/officeDocument/2006/relationships/audio" Target="../media/audio2.wav"/><Relationship Id="rId2" Type="http://schemas.openxmlformats.org/officeDocument/2006/relationships/tags" Target="../tags/tag3.xml"/><Relationship Id="rId1" Type="http://schemas.openxmlformats.org/officeDocument/2006/relationships/themeOverride" Target="../theme/themeOverride3.xml"/><Relationship Id="rId6" Type="http://schemas.openxmlformats.org/officeDocument/2006/relationships/audio" Target="../media/audio1.wav"/><Relationship Id="rId5" Type="http://schemas.openxmlformats.org/officeDocument/2006/relationships/image" Target="../media/image19.jpeg"/><Relationship Id="rId10" Type="http://schemas.openxmlformats.org/officeDocument/2006/relationships/audio" Target="../media/audio5.wav"/><Relationship Id="rId4" Type="http://schemas.openxmlformats.org/officeDocument/2006/relationships/image" Target="../media/image16.png"/><Relationship Id="rId9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4.xml"/><Relationship Id="rId1" Type="http://schemas.openxmlformats.org/officeDocument/2006/relationships/themeOverride" Target="../theme/themeOverride4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5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2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6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2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slideLayout" Target="../slideLayouts/slideLayout24.xml"/><Relationship Id="rId7" Type="http://schemas.openxmlformats.org/officeDocument/2006/relationships/image" Target="../media/image21.jpeg"/><Relationship Id="rId2" Type="http://schemas.openxmlformats.org/officeDocument/2006/relationships/tags" Target="../tags/tag7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22.pn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8.xml"/><Relationship Id="rId1" Type="http://schemas.openxmlformats.org/officeDocument/2006/relationships/themeOverride" Target="../theme/themeOverride8.xml"/><Relationship Id="rId6" Type="http://schemas.openxmlformats.org/officeDocument/2006/relationships/hyperlink" Target="https://www.youtube.com/watch?v=Q0Wz5P0JdeU" TargetMode="External"/><Relationship Id="rId5" Type="http://schemas.openxmlformats.org/officeDocument/2006/relationships/hyperlink" Target="http://teachertech.rice.edu/Participants/louviere/Newton/law1.html" TargetMode="External"/><Relationship Id="rId4" Type="http://schemas.openxmlformats.org/officeDocument/2006/relationships/audio" Target="../media/audio4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9.xml"/><Relationship Id="rId1" Type="http://schemas.openxmlformats.org/officeDocument/2006/relationships/themeOverride" Target="../theme/themeOverride9.xml"/><Relationship Id="rId5" Type="http://schemas.openxmlformats.org/officeDocument/2006/relationships/image" Target="../media/image24.png"/><Relationship Id="rId4" Type="http://schemas.openxmlformats.org/officeDocument/2006/relationships/audio" Target="../media/audio5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7" name="Picture 3" descr="11MSS_BlueGradient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29" name="Picture 5" descr="11MSS_Interface_01a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30" name="menu_bkgrd" descr="11MS-ChapterMenu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934200"/>
            <a:ext cx="8229600" cy="296863"/>
          </a:xfrm>
          <a:noFill/>
          <a:ln/>
        </p:spPr>
        <p:txBody>
          <a:bodyPr/>
          <a:lstStyle/>
          <a:p>
            <a:r>
              <a:rPr lang="en-US" altLang="en-US"/>
              <a:t>Chapter Menu</a:t>
            </a:r>
          </a:p>
        </p:txBody>
      </p:sp>
      <p:pic>
        <p:nvPicPr>
          <p:cNvPr id="52239" name="Picture 15" descr="11MSS Chapter_Tab_Larg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66"/>
          <a:stretch>
            <a:fillRect/>
          </a:stretch>
        </p:blipFill>
        <p:spPr bwMode="hidden">
          <a:xfrm>
            <a:off x="0" y="0"/>
            <a:ext cx="48768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0" name="Picture 16" descr="11MSS_NavBar_50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232"/>
          <a:stretch>
            <a:fillRect/>
          </a:stretch>
        </p:blipFill>
        <p:spPr bwMode="auto">
          <a:xfrm>
            <a:off x="1952625" y="6094413"/>
            <a:ext cx="2809875" cy="763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1" name="tab" descr="11MSS_NavBar_80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08"/>
          <a:stretch>
            <a:fillRect/>
          </a:stretch>
        </p:blipFill>
        <p:spPr bwMode="auto">
          <a:xfrm>
            <a:off x="3632200" y="6100763"/>
            <a:ext cx="2149475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2" name="exit" descr="11MS-Nav_Exit">
            <a:hlinkClick r:id="" action="ppaction://hlinkshowjump?jump=endshow" highlightClick="1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988" y="643255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3" name="gc" descr="11MS-Nav_Online">
            <a:hlinkClick r:id="rId11" highlightClick="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063" y="6443663"/>
            <a:ext cx="1679575" cy="3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4" name="Picture 20" descr="11MSS_Headers-C36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5" name="Picture 21" descr="bal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8" r="12888"/>
          <a:stretch>
            <a:fillRect/>
          </a:stretch>
        </p:blipFill>
        <p:spPr bwMode="auto">
          <a:xfrm>
            <a:off x="5930900" y="2209800"/>
            <a:ext cx="20701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31" name="lessonmenutext"/>
          <p:cNvSpPr txBox="1">
            <a:spLocks noChangeArrowheads="1"/>
          </p:cNvSpPr>
          <p:nvPr/>
        </p:nvSpPr>
        <p:spPr bwMode="auto">
          <a:xfrm>
            <a:off x="1333500" y="1666875"/>
            <a:ext cx="6667500" cy="382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tabLst>
                <a:tab pos="20574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0"/>
              </a:spcBef>
              <a:tabLst>
                <a:tab pos="20574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tabLst>
                <a:tab pos="20574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tabLst>
                <a:tab pos="20574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tabLst>
                <a:tab pos="20574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2600" b="1">
                <a:solidFill>
                  <a:srgbClr val="000000"/>
                </a:solidFill>
                <a:hlinkClick r:id="rId15" action="ppaction://hlinksldjump"/>
              </a:rPr>
              <a:t>Chapter Introduction</a:t>
            </a:r>
            <a:endParaRPr lang="en-US" altLang="en-US" sz="2600" b="1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2600" b="1">
                <a:solidFill>
                  <a:srgbClr val="000000"/>
                </a:solidFill>
                <a:hlinkClick r:id="rId16" action="ppaction://hlinksldjump"/>
              </a:rPr>
              <a:t>Lesson 1</a:t>
            </a:r>
            <a:r>
              <a:rPr lang="en-US" altLang="en-US" sz="2600">
                <a:solidFill>
                  <a:srgbClr val="000000"/>
                </a:solidFill>
              </a:rPr>
              <a:t>	Gravity and Friction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2600" b="1">
                <a:solidFill>
                  <a:srgbClr val="000000"/>
                </a:solidFill>
                <a:hlinkClick r:id="" action="ppaction://noaction"/>
              </a:rPr>
              <a:t>Lesson 2</a:t>
            </a:r>
            <a:r>
              <a:rPr lang="en-US" altLang="en-US" sz="2600">
                <a:solidFill>
                  <a:srgbClr val="000000"/>
                </a:solidFill>
              </a:rPr>
              <a:t>	Newton’s </a:t>
            </a:r>
            <a:br>
              <a:rPr lang="en-US" altLang="en-US" sz="2600">
                <a:solidFill>
                  <a:srgbClr val="000000"/>
                </a:solidFill>
              </a:rPr>
            </a:br>
            <a:r>
              <a:rPr lang="en-US" altLang="en-US" sz="2600">
                <a:solidFill>
                  <a:srgbClr val="000000"/>
                </a:solidFill>
              </a:rPr>
              <a:t>	First Law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2600" b="1">
                <a:solidFill>
                  <a:srgbClr val="808080"/>
                </a:solidFill>
                <a:hlinkClick r:id="" action="ppaction://noaction"/>
              </a:rPr>
              <a:t>Lesson 3</a:t>
            </a:r>
            <a:r>
              <a:rPr lang="en-US" altLang="en-US" sz="2600">
                <a:solidFill>
                  <a:srgbClr val="808080"/>
                </a:solidFill>
              </a:rPr>
              <a:t>	</a:t>
            </a:r>
            <a:r>
              <a:rPr lang="en-US" altLang="en-US" sz="2600">
                <a:solidFill>
                  <a:srgbClr val="000000"/>
                </a:solidFill>
              </a:rPr>
              <a:t>Newton’s </a:t>
            </a:r>
            <a:br>
              <a:rPr lang="en-US" altLang="en-US" sz="2600">
                <a:solidFill>
                  <a:srgbClr val="000000"/>
                </a:solidFill>
              </a:rPr>
            </a:br>
            <a:r>
              <a:rPr lang="en-US" altLang="en-US" sz="2600">
                <a:solidFill>
                  <a:srgbClr val="000000"/>
                </a:solidFill>
              </a:rPr>
              <a:t>	Second Law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2600" b="1">
                <a:solidFill>
                  <a:srgbClr val="000000"/>
                </a:solidFill>
                <a:hlinkClick r:id="" action="ppaction://noaction"/>
              </a:rPr>
              <a:t>Lesson 4</a:t>
            </a:r>
            <a:r>
              <a:rPr lang="en-US" altLang="en-US" sz="2600">
                <a:solidFill>
                  <a:srgbClr val="000000"/>
                </a:solidFill>
              </a:rPr>
              <a:t>	Newton’s Third Law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2600" b="1">
                <a:solidFill>
                  <a:srgbClr val="0069B6"/>
                </a:solidFill>
                <a:hlinkClick r:id="" action="ppaction://noaction"/>
              </a:rPr>
              <a:t>Chapter Wrap-Up</a:t>
            </a:r>
            <a:endParaRPr lang="en-US" altLang="en-US" sz="2600" b="1">
              <a:solidFill>
                <a:srgbClr val="0069B6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600685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>
    <p:zoom/>
    <p:sndAc>
      <p:endSnd/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2-3</a:t>
            </a:r>
          </a:p>
        </p:txBody>
      </p:sp>
      <p:sp>
        <p:nvSpPr>
          <p:cNvPr id="800771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4228850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 altLang="en-US" dirty="0"/>
              <a:t>For an object to start moving, a force greater than static friction must be applied to it.</a:t>
            </a:r>
          </a:p>
          <a:p>
            <a:pPr>
              <a:buClr>
                <a:srgbClr val="E40004"/>
              </a:buClr>
            </a:pPr>
            <a:r>
              <a:rPr lang="en-US" altLang="en-US" dirty="0"/>
              <a:t>To keep an object in motion, a force at least as strong as </a:t>
            </a:r>
            <a:r>
              <a:rPr lang="en-US" altLang="en-US" dirty="0" smtClean="0"/>
              <a:t>friction (sliding, rolling, etc.) </a:t>
            </a:r>
            <a:r>
              <a:rPr lang="en-US" altLang="en-US" dirty="0"/>
              <a:t>must be applied continuously.</a:t>
            </a:r>
          </a:p>
          <a:p>
            <a:pPr>
              <a:buClr>
                <a:srgbClr val="E40004"/>
              </a:buClr>
            </a:pPr>
            <a:r>
              <a:rPr lang="en-US" altLang="en-US" dirty="0"/>
              <a:t>Objects stop moving because friction or another </a:t>
            </a:r>
            <a:r>
              <a:rPr lang="en-US" altLang="en-US" dirty="0" smtClean="0"/>
              <a:t>unbalanced </a:t>
            </a:r>
            <a:r>
              <a:rPr lang="en-US" altLang="en-US" dirty="0" smtClean="0">
                <a:hlinkClick r:id="rId4"/>
              </a:rPr>
              <a:t>force</a:t>
            </a:r>
            <a:r>
              <a:rPr lang="en-US" altLang="en-US" dirty="0" smtClean="0"/>
              <a:t> </a:t>
            </a:r>
            <a:r>
              <a:rPr lang="en-US" altLang="en-US" dirty="0"/>
              <a:t>acts on them.</a:t>
            </a:r>
          </a:p>
        </p:txBody>
      </p:sp>
      <p:sp>
        <p:nvSpPr>
          <p:cNvPr id="800772" name="title"/>
          <p:cNvSpPr txBox="1">
            <a:spLocks noChangeArrowheads="1"/>
          </p:cNvSpPr>
          <p:nvPr/>
        </p:nvSpPr>
        <p:spPr bwMode="auto">
          <a:xfrm>
            <a:off x="617538" y="541338"/>
            <a:ext cx="7507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Why do objects stop moving?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27133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0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0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0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0771" grpId="0" build="p"/>
      <p:bldP spid="8007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3062" name="Picture 6" descr="11MS-VisSummar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30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2 - VS</a:t>
            </a:r>
          </a:p>
        </p:txBody>
      </p:sp>
      <p:sp>
        <p:nvSpPr>
          <p:cNvPr id="813061" name="txt_box"/>
          <p:cNvSpPr txBox="1">
            <a:spLocks noChangeArrowheads="1"/>
          </p:cNvSpPr>
          <p:nvPr/>
        </p:nvSpPr>
        <p:spPr bwMode="auto">
          <a:xfrm>
            <a:off x="1276350" y="1387475"/>
            <a:ext cx="641985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E40004"/>
              </a:buClr>
              <a:buFontTx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Unbalanced forces cause an object to </a:t>
            </a:r>
            <a:r>
              <a:rPr lang="en-US" altLang="en-US" sz="2800" dirty="0" smtClean="0">
                <a:solidFill>
                  <a:srgbClr val="000000"/>
                </a:solidFill>
              </a:rPr>
              <a:t>change motion.</a:t>
            </a:r>
            <a:endParaRPr lang="en-US" altLang="en-US" sz="2800" dirty="0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E40004"/>
              </a:buClr>
              <a:buFontTx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According to </a:t>
            </a:r>
            <a:r>
              <a:rPr lang="en-US" altLang="en-US" sz="2800" dirty="0">
                <a:solidFill>
                  <a:srgbClr val="000000"/>
                </a:solidFill>
                <a:hlinkClick r:id="rId5"/>
              </a:rPr>
              <a:t>Newton’s</a:t>
            </a:r>
            <a:r>
              <a:rPr lang="en-US" altLang="en-US" sz="2800" dirty="0">
                <a:solidFill>
                  <a:srgbClr val="000000"/>
                </a:solidFill>
              </a:rPr>
              <a:t> first law of motion, if the net force on an object is zero, the object’s velocity does not change</a:t>
            </a:r>
            <a:r>
              <a:rPr lang="en-US" altLang="en-US" sz="2800" dirty="0" smtClean="0">
                <a:solidFill>
                  <a:srgbClr val="000000"/>
                </a:solidFill>
              </a:rPr>
              <a:t>.</a:t>
            </a:r>
          </a:p>
          <a:p>
            <a:pPr lvl="1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E40004"/>
              </a:buClr>
              <a:buFontTx/>
              <a:buChar char="•"/>
            </a:pPr>
            <a:r>
              <a:rPr lang="en-US" altLang="en-US" sz="2800" dirty="0" smtClean="0">
                <a:solidFill>
                  <a:srgbClr val="000000"/>
                </a:solidFill>
              </a:rPr>
              <a:t>There is no acceleration.</a:t>
            </a:r>
            <a:endParaRPr lang="en-US" altLang="en-US" sz="2800" dirty="0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E40004"/>
              </a:buClr>
              <a:buFontTx/>
              <a:buChar char="•"/>
            </a:pPr>
            <a:r>
              <a:rPr lang="en-US" altLang="en-US" sz="2800" dirty="0">
                <a:solidFill>
                  <a:srgbClr val="000000"/>
                </a:solidFill>
                <a:hlinkClick r:id="rId6"/>
              </a:rPr>
              <a:t>Inertia</a:t>
            </a:r>
            <a:r>
              <a:rPr lang="en-US" altLang="en-US" sz="2800" dirty="0">
                <a:solidFill>
                  <a:srgbClr val="000000"/>
                </a:solidFill>
              </a:rPr>
              <a:t> is a property that resists a change in the motion of an object.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065216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3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3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30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306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 – LR1</a:t>
            </a:r>
          </a:p>
        </p:txBody>
      </p:sp>
      <p:pic>
        <p:nvPicPr>
          <p:cNvPr id="816131" name="background" descr="11MS-Lesson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6132" name="oval"/>
          <p:cNvSpPr>
            <a:spLocks noChangeArrowheads="1"/>
          </p:cNvSpPr>
          <p:nvPr/>
        </p:nvSpPr>
        <p:spPr bwMode="auto">
          <a:xfrm>
            <a:off x="1095375" y="5041900"/>
            <a:ext cx="609600" cy="609600"/>
          </a:xfrm>
          <a:prstGeom prst="ellipse">
            <a:avLst/>
          </a:prstGeom>
          <a:solidFill>
            <a:srgbClr val="FFFF99"/>
          </a:solidFill>
          <a:ln w="53975">
            <a:solidFill>
              <a:srgbClr val="E4002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altLang="en-US" sz="3200">
              <a:solidFill>
                <a:srgbClr val="E40022"/>
              </a:solidFill>
            </a:endParaRPr>
          </a:p>
        </p:txBody>
      </p:sp>
      <p:sp>
        <p:nvSpPr>
          <p:cNvPr id="816133" name="Answers"/>
          <p:cNvSpPr>
            <a:spLocks noChangeArrowheads="1"/>
          </p:cNvSpPr>
          <p:nvPr/>
        </p:nvSpPr>
        <p:spPr bwMode="auto">
          <a:xfrm>
            <a:off x="1143000" y="3213100"/>
            <a:ext cx="6781800" cy="252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28650" indent="-628650"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028700" indent="-28575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371600" indent="-228600"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indent="-22860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A.	</a:t>
            </a:r>
            <a:r>
              <a:rPr lang="en-US" altLang="en-US">
                <a:solidFill>
                  <a:srgbClr val="000000"/>
                </a:solidFill>
              </a:rPr>
              <a:t>balanced forces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B.	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inertia</a:t>
            </a:r>
            <a:endParaRPr lang="en-US" altLang="en-US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C.	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net force </a:t>
            </a:r>
            <a:endParaRPr lang="en-US" altLang="en-US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D.	</a:t>
            </a:r>
            <a:r>
              <a:rPr lang="en-US" altLang="en-US">
                <a:solidFill>
                  <a:srgbClr val="000000"/>
                </a:solidFill>
                <a:cs typeface="Times New Roman" pitchFamily="1" charset="0"/>
              </a:rPr>
              <a:t>unbalanced forces </a:t>
            </a:r>
          </a:p>
        </p:txBody>
      </p:sp>
      <p:sp>
        <p:nvSpPr>
          <p:cNvPr id="816134" name="Question"/>
          <p:cNvSpPr txBox="1">
            <a:spLocks noChangeArrowheads="1"/>
          </p:cNvSpPr>
          <p:nvPr/>
        </p:nvSpPr>
        <p:spPr bwMode="auto">
          <a:xfrm>
            <a:off x="1143000" y="1524000"/>
            <a:ext cx="6781800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E40022"/>
                </a:solidFill>
              </a:rPr>
              <a:t>Which refers to forces that combine and form a net force that is </a:t>
            </a:r>
            <a:r>
              <a:rPr lang="en-US" altLang="en-US" sz="3200" b="1" dirty="0" smtClean="0">
                <a:solidFill>
                  <a:srgbClr val="E40022"/>
                </a:solidFill>
              </a:rPr>
              <a:t>NOT </a:t>
            </a:r>
            <a:r>
              <a:rPr lang="en-US" altLang="en-US" sz="3200" b="1" dirty="0">
                <a:solidFill>
                  <a:srgbClr val="E40022"/>
                </a:solidFill>
              </a:rPr>
              <a:t>zero?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641206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4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6134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6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6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16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6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6132" grpId="0" animBg="1"/>
      <p:bldP spid="81613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 – LR2</a:t>
            </a:r>
          </a:p>
        </p:txBody>
      </p:sp>
      <p:pic>
        <p:nvPicPr>
          <p:cNvPr id="817155" name="background" descr="11MS-Lesson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7156" name="oval"/>
          <p:cNvSpPr>
            <a:spLocks noChangeArrowheads="1"/>
          </p:cNvSpPr>
          <p:nvPr/>
        </p:nvSpPr>
        <p:spPr bwMode="auto">
          <a:xfrm>
            <a:off x="1095375" y="2895600"/>
            <a:ext cx="609600" cy="609600"/>
          </a:xfrm>
          <a:prstGeom prst="ellipse">
            <a:avLst/>
          </a:prstGeom>
          <a:solidFill>
            <a:srgbClr val="FFFF99"/>
          </a:solidFill>
          <a:ln w="53975">
            <a:solidFill>
              <a:srgbClr val="E4002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altLang="en-US" sz="3200">
              <a:solidFill>
                <a:srgbClr val="E40022"/>
              </a:solidFill>
            </a:endParaRPr>
          </a:p>
        </p:txBody>
      </p:sp>
      <p:sp>
        <p:nvSpPr>
          <p:cNvPr id="817157" name="Answers"/>
          <p:cNvSpPr>
            <a:spLocks noChangeArrowheads="1"/>
          </p:cNvSpPr>
          <p:nvPr/>
        </p:nvSpPr>
        <p:spPr bwMode="auto">
          <a:xfrm>
            <a:off x="1143000" y="2924175"/>
            <a:ext cx="6781800" cy="252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28650" indent="-628650"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028700" indent="-28575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371600" indent="-228600"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indent="-22860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 dirty="0">
                <a:solidFill>
                  <a:srgbClr val="11873B"/>
                </a:solidFill>
              </a:rPr>
              <a:t>A.	</a:t>
            </a:r>
            <a:r>
              <a:rPr lang="en-US" altLang="en-US" dirty="0">
                <a:solidFill>
                  <a:srgbClr val="000000"/>
                </a:solidFill>
              </a:rPr>
              <a:t>friction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 dirty="0">
                <a:solidFill>
                  <a:srgbClr val="11873B"/>
                </a:solidFill>
              </a:rPr>
              <a:t>B.	</a:t>
            </a:r>
            <a:r>
              <a:rPr lang="en-US" altLang="en-US" dirty="0">
                <a:solidFill>
                  <a:srgbClr val="000000"/>
                </a:solidFill>
                <a:cs typeface="Times New Roman" pitchFamily="1" charset="0"/>
              </a:rPr>
              <a:t>inertia</a:t>
            </a:r>
            <a:endParaRPr lang="en-US" altLang="en-US" dirty="0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 dirty="0">
                <a:solidFill>
                  <a:srgbClr val="11873B"/>
                </a:solidFill>
              </a:rPr>
              <a:t>C.	</a:t>
            </a:r>
            <a:r>
              <a:rPr lang="en-US" altLang="en-US" dirty="0" smtClean="0">
                <a:solidFill>
                  <a:srgbClr val="000000"/>
                </a:solidFill>
                <a:cs typeface="Times New Roman" pitchFamily="1" charset="0"/>
              </a:rPr>
              <a:t>balanced </a:t>
            </a:r>
            <a:r>
              <a:rPr lang="en-US" altLang="en-US" dirty="0">
                <a:solidFill>
                  <a:srgbClr val="000000"/>
                </a:solidFill>
                <a:cs typeface="Times New Roman" pitchFamily="1" charset="0"/>
              </a:rPr>
              <a:t>forces</a:t>
            </a:r>
            <a:endParaRPr lang="en-US" altLang="en-US" dirty="0">
              <a:solidFill>
                <a:srgbClr val="000000"/>
              </a:solidFill>
            </a:endParaRP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 dirty="0">
                <a:solidFill>
                  <a:srgbClr val="11873B"/>
                </a:solidFill>
              </a:rPr>
              <a:t>D.	</a:t>
            </a:r>
            <a:r>
              <a:rPr lang="en-US" altLang="en-US" dirty="0">
                <a:solidFill>
                  <a:srgbClr val="000000"/>
                </a:solidFill>
                <a:cs typeface="Times New Roman" pitchFamily="1" charset="0"/>
              </a:rPr>
              <a:t>velocity</a:t>
            </a:r>
          </a:p>
        </p:txBody>
      </p:sp>
      <p:sp>
        <p:nvSpPr>
          <p:cNvPr id="817158" name="Question"/>
          <p:cNvSpPr txBox="1">
            <a:spLocks noChangeArrowheads="1"/>
          </p:cNvSpPr>
          <p:nvPr/>
        </p:nvSpPr>
        <p:spPr bwMode="auto">
          <a:xfrm>
            <a:off x="1143000" y="1524000"/>
            <a:ext cx="67818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E40022"/>
                </a:solidFill>
              </a:rPr>
              <a:t>Which could cause an object to stop moving?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79991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8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7158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7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7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17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7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7156" grpId="0" animBg="1"/>
      <p:bldP spid="81715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 – LR3</a:t>
            </a:r>
          </a:p>
        </p:txBody>
      </p:sp>
      <p:pic>
        <p:nvPicPr>
          <p:cNvPr id="818179" name="Picture 3" descr="11MS-Lesson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8180" name="Oval 4"/>
          <p:cNvSpPr>
            <a:spLocks noChangeArrowheads="1"/>
          </p:cNvSpPr>
          <p:nvPr/>
        </p:nvSpPr>
        <p:spPr bwMode="auto">
          <a:xfrm>
            <a:off x="1104900" y="3124200"/>
            <a:ext cx="609600" cy="609600"/>
          </a:xfrm>
          <a:prstGeom prst="ellipse">
            <a:avLst/>
          </a:prstGeom>
          <a:solidFill>
            <a:srgbClr val="FFFF99"/>
          </a:solidFill>
          <a:ln w="53975">
            <a:solidFill>
              <a:srgbClr val="E4002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altLang="en-US" sz="3200">
              <a:solidFill>
                <a:srgbClr val="E40022"/>
              </a:solidFill>
            </a:endParaRPr>
          </a:p>
        </p:txBody>
      </p:sp>
      <p:sp>
        <p:nvSpPr>
          <p:cNvPr id="818181" name="Answers"/>
          <p:cNvSpPr>
            <a:spLocks noChangeArrowheads="1"/>
          </p:cNvSpPr>
          <p:nvPr/>
        </p:nvSpPr>
        <p:spPr bwMode="auto">
          <a:xfrm>
            <a:off x="1143000" y="3171825"/>
            <a:ext cx="6781800" cy="252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28650" indent="-628650"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028700" indent="-28575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371600" indent="-228600"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indent="-22860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A.	</a:t>
            </a:r>
            <a:r>
              <a:rPr lang="en-US" altLang="en-US">
                <a:solidFill>
                  <a:srgbClr val="000000"/>
                </a:solidFill>
              </a:rPr>
              <a:t>zero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B.	</a:t>
            </a:r>
            <a:r>
              <a:rPr lang="en-US" altLang="en-US">
                <a:solidFill>
                  <a:srgbClr val="000000"/>
                </a:solidFill>
              </a:rPr>
              <a:t>one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C.	</a:t>
            </a:r>
            <a:r>
              <a:rPr lang="en-US" altLang="en-US">
                <a:solidFill>
                  <a:srgbClr val="000000"/>
                </a:solidFill>
              </a:rPr>
              <a:t>equal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b="1">
                <a:solidFill>
                  <a:srgbClr val="11873B"/>
                </a:solidFill>
              </a:rPr>
              <a:t>D.	</a:t>
            </a:r>
            <a:r>
              <a:rPr lang="en-US" altLang="en-US">
                <a:solidFill>
                  <a:srgbClr val="000000"/>
                </a:solidFill>
              </a:rPr>
              <a:t>balanced</a:t>
            </a:r>
          </a:p>
        </p:txBody>
      </p:sp>
      <p:sp>
        <p:nvSpPr>
          <p:cNvPr id="818182" name="Question"/>
          <p:cNvSpPr txBox="1">
            <a:spLocks noChangeArrowheads="1"/>
          </p:cNvSpPr>
          <p:nvPr/>
        </p:nvSpPr>
        <p:spPr bwMode="auto">
          <a:xfrm>
            <a:off x="1143000" y="1524000"/>
            <a:ext cx="7010400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E40022"/>
                </a:solidFill>
              </a:rPr>
              <a:t>When equal forces act on an object in opposite directions, what is the net force on the object?</a:t>
            </a:r>
            <a:endParaRPr lang="en-US" altLang="en-US" sz="3200">
              <a:solidFill>
                <a:srgbClr val="E40022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453075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818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8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8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18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8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8180" grpId="0" animBg="1"/>
      <p:bldP spid="81818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2 - Now</a:t>
            </a:r>
          </a:p>
        </p:txBody>
      </p:sp>
      <p:pic>
        <p:nvPicPr>
          <p:cNvPr id="819203" name="Picture 3" descr="11MS-Lesson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204" name="Picture 4" descr="WhatDoYouThin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50" b="27795"/>
          <a:stretch>
            <a:fillRect/>
          </a:stretch>
        </p:blipFill>
        <p:spPr bwMode="auto">
          <a:xfrm>
            <a:off x="925513" y="1277938"/>
            <a:ext cx="61976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12" name="Text Box 12"/>
          <p:cNvSpPr txBox="1">
            <a:spLocks noChangeArrowheads="1"/>
          </p:cNvSpPr>
          <p:nvPr/>
        </p:nvSpPr>
        <p:spPr bwMode="auto">
          <a:xfrm>
            <a:off x="1066800" y="2671763"/>
            <a:ext cx="6869113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5715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1873B"/>
                </a:solidFill>
              </a:rPr>
              <a:t>3.	</a:t>
            </a:r>
            <a:r>
              <a:rPr lang="en-US" altLang="en-US" sz="2800">
                <a:solidFill>
                  <a:srgbClr val="000000"/>
                </a:solidFill>
              </a:rPr>
              <a:t>Forces acting on an object cannot be added.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1873B"/>
                </a:solidFill>
              </a:rPr>
              <a:t>4.	</a:t>
            </a:r>
            <a:r>
              <a:rPr lang="en-US" altLang="en-US" sz="2800">
                <a:solidFill>
                  <a:srgbClr val="000000"/>
                </a:solidFill>
              </a:rPr>
              <a:t>A moving object will stop if no forces act on it.</a:t>
            </a:r>
          </a:p>
        </p:txBody>
      </p:sp>
      <p:sp>
        <p:nvSpPr>
          <p:cNvPr id="819213" name="title"/>
          <p:cNvSpPr>
            <a:spLocks noChangeArrowheads="1"/>
          </p:cNvSpPr>
          <p:nvPr/>
        </p:nvSpPr>
        <p:spPr bwMode="auto">
          <a:xfrm>
            <a:off x="1066800" y="2009775"/>
            <a:ext cx="708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20000"/>
              </a:spcAft>
              <a:buFontTx/>
              <a:buNone/>
            </a:pPr>
            <a:r>
              <a:rPr lang="en-US" altLang="en-US" sz="2400" b="1">
                <a:solidFill>
                  <a:srgbClr val="E40022"/>
                </a:solidFill>
              </a:rPr>
              <a:t>Do you agree or disagree?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147455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3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13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19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1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2584" name="background" descr="11MS-LessonMenu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25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 Reading Guide - KC</a:t>
            </a:r>
          </a:p>
        </p:txBody>
      </p:sp>
      <p:pic>
        <p:nvPicPr>
          <p:cNvPr id="792580" name="KC_art" descr="11MC_KeyConcep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0" y="2024063"/>
            <a:ext cx="3309938" cy="515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2581" name="txt_box"/>
          <p:cNvSpPr txBox="1">
            <a:spLocks noChangeArrowheads="1"/>
          </p:cNvSpPr>
          <p:nvPr/>
        </p:nvSpPr>
        <p:spPr bwMode="auto">
          <a:xfrm>
            <a:off x="1279525" y="2727325"/>
            <a:ext cx="6645275" cy="314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576263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0000"/>
                </a:solidFill>
              </a:rPr>
              <a:t>What is Newton’s first law of motion?</a:t>
            </a:r>
          </a:p>
          <a:p>
            <a:pPr fontAlgn="base"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0000"/>
                </a:solidFill>
              </a:rPr>
              <a:t>How is motion related to balanced and unbalanced forces?</a:t>
            </a:r>
          </a:p>
          <a:p>
            <a:pPr fontAlgn="base"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0000"/>
                </a:solidFill>
              </a:rPr>
              <a:t>What effect does inertia have on the motion of an object?</a:t>
            </a:r>
          </a:p>
          <a:p>
            <a:pPr fontAlgn="base"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  <a:buClr>
                <a:srgbClr val="E40022"/>
              </a:buClr>
              <a:buFontTx/>
              <a:buChar char="•"/>
            </a:pPr>
            <a:endParaRPr lang="en-US" altLang="en-US" sz="2800">
              <a:solidFill>
                <a:srgbClr val="000000"/>
              </a:solidFill>
            </a:endParaRPr>
          </a:p>
        </p:txBody>
      </p:sp>
      <p:pic>
        <p:nvPicPr>
          <p:cNvPr id="792582" name="Picture 6" descr="11MS-Nav_BackDead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6451600"/>
            <a:ext cx="482600" cy="37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2583" name="Title"/>
          <p:cNvSpPr>
            <a:spLocks noChangeArrowheads="1"/>
          </p:cNvSpPr>
          <p:nvPr/>
        </p:nvSpPr>
        <p:spPr bwMode="auto">
          <a:xfrm>
            <a:off x="1044575" y="1376363"/>
            <a:ext cx="58150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3600" b="1">
                <a:solidFill>
                  <a:srgbClr val="11873B"/>
                </a:solidFill>
              </a:rPr>
              <a:t>Newton’s First Law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762669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9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92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92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92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2581" grpId="0" build="p" autoUpdateAnimBg="0"/>
      <p:bldP spid="79258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3607" name="background" descr="11MS-LessonMenu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3603" name="Vocab_art" descr="11MC_Vocabular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25" y="2062163"/>
            <a:ext cx="2120900" cy="46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3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 Reading Guide - Vocab</a:t>
            </a:r>
          </a:p>
        </p:txBody>
      </p:sp>
      <p:sp>
        <p:nvSpPr>
          <p:cNvPr id="793605" name="txt_box"/>
          <p:cNvSpPr txBox="1">
            <a:spLocks noChangeArrowheads="1"/>
          </p:cNvSpPr>
          <p:nvPr/>
        </p:nvSpPr>
        <p:spPr bwMode="auto">
          <a:xfrm>
            <a:off x="1279525" y="2670175"/>
            <a:ext cx="6645275" cy="317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576263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69B6"/>
                </a:solidFill>
                <a:hlinkClick r:id="" action="ppaction://noaction">
                  <a:snd r:embed="rId6" name="net_force.wav"/>
                </a:hlinkClick>
              </a:rPr>
              <a:t>net force</a:t>
            </a:r>
            <a:endParaRPr lang="en-US" altLang="en-US" sz="2800">
              <a:solidFill>
                <a:srgbClr val="0069B6"/>
              </a:solidFill>
            </a:endParaRPr>
          </a:p>
          <a:p>
            <a:pPr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69B6"/>
                </a:solidFill>
                <a:hlinkClick r:id="" action="ppaction://noaction">
                  <a:snd r:embed="rId7" name="balanced_forces.wav"/>
                </a:hlinkClick>
              </a:rPr>
              <a:t>balanced forces</a:t>
            </a:r>
            <a:endParaRPr lang="en-US" altLang="en-US" sz="2800">
              <a:solidFill>
                <a:srgbClr val="0069B6"/>
              </a:solidFill>
            </a:endParaRPr>
          </a:p>
          <a:p>
            <a:pPr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69B6"/>
                </a:solidFill>
                <a:hlinkClick r:id="" action="ppaction://noaction">
                  <a:snd r:embed="rId8" name="unbalanced_forces.wav"/>
                </a:hlinkClick>
              </a:rPr>
              <a:t>unbalanced forces</a:t>
            </a:r>
            <a:endParaRPr lang="en-US" altLang="en-US" sz="2800">
              <a:solidFill>
                <a:srgbClr val="0069B6"/>
              </a:solidFill>
            </a:endParaRPr>
          </a:p>
          <a:p>
            <a:pPr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69B6"/>
                </a:solidFill>
                <a:hlinkClick r:id="" action="ppaction://noaction">
                  <a:snd r:embed="rId9" name="newton's_first_law_of_motion.wa"/>
                </a:hlinkClick>
              </a:rPr>
              <a:t>Newton’s first law of motion</a:t>
            </a:r>
            <a:endParaRPr lang="en-US" altLang="en-US" sz="2800">
              <a:solidFill>
                <a:srgbClr val="0069B6"/>
              </a:solidFill>
            </a:endParaRPr>
          </a:p>
          <a:p>
            <a:pPr fontAlgn="base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rgbClr val="E40022"/>
              </a:buClr>
              <a:buFontTx/>
              <a:buChar char="•"/>
            </a:pPr>
            <a:r>
              <a:rPr lang="en-US" altLang="en-US" sz="2800">
                <a:solidFill>
                  <a:srgbClr val="0069B6"/>
                </a:solidFill>
                <a:hlinkClick r:id="" action="ppaction://noaction">
                  <a:snd r:embed="rId10" name="inertia.wav"/>
                </a:hlinkClick>
              </a:rPr>
              <a:t>inertia</a:t>
            </a:r>
            <a:endParaRPr lang="en-US" altLang="en-US" sz="2800">
              <a:solidFill>
                <a:srgbClr val="0069B6"/>
              </a:solidFill>
            </a:endParaRPr>
          </a:p>
        </p:txBody>
      </p:sp>
      <p:sp>
        <p:nvSpPr>
          <p:cNvPr id="793608" name="Title"/>
          <p:cNvSpPr>
            <a:spLocks noChangeArrowheads="1"/>
          </p:cNvSpPr>
          <p:nvPr/>
        </p:nvSpPr>
        <p:spPr bwMode="auto">
          <a:xfrm>
            <a:off x="1044575" y="1376363"/>
            <a:ext cx="58150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3600" b="1">
                <a:solidFill>
                  <a:srgbClr val="11873B"/>
                </a:solidFill>
              </a:rPr>
              <a:t>Newton’s First Law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68558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93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93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93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93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93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2-1</a:t>
            </a:r>
          </a:p>
        </p:txBody>
      </p:sp>
      <p:sp>
        <p:nvSpPr>
          <p:cNvPr id="794627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4228850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 altLang="en-US" dirty="0"/>
              <a:t>The sum of all the forces acting on an object is the </a:t>
            </a:r>
            <a:r>
              <a:rPr lang="en-US" altLang="en-US" b="1" dirty="0">
                <a:solidFill>
                  <a:srgbClr val="0069B6"/>
                </a:solidFill>
                <a:hlinkClick r:id="" action="ppaction://noaction">
                  <a:snd r:embed="rId4" name="net_force.wav"/>
                </a:hlinkClick>
              </a:rPr>
              <a:t>net force</a:t>
            </a:r>
            <a:r>
              <a:rPr lang="en-US" altLang="en-US" dirty="0"/>
              <a:t>.</a:t>
            </a:r>
          </a:p>
          <a:p>
            <a:pPr>
              <a:buClr>
                <a:srgbClr val="E40004"/>
              </a:buClr>
            </a:pPr>
            <a:r>
              <a:rPr lang="en-US" altLang="en-US" dirty="0"/>
              <a:t>The net force depends on </a:t>
            </a:r>
            <a:r>
              <a:rPr lang="en-US" altLang="en-US" dirty="0" smtClean="0"/>
              <a:t>the magnitude and </a:t>
            </a:r>
            <a:r>
              <a:rPr lang="en-US" altLang="en-US" dirty="0"/>
              <a:t>directions of the forces applied to an object.</a:t>
            </a:r>
          </a:p>
          <a:p>
            <a:pPr>
              <a:buClr>
                <a:srgbClr val="E40004"/>
              </a:buClr>
            </a:pPr>
            <a:r>
              <a:rPr lang="en-US" altLang="en-US" dirty="0"/>
              <a:t>Because forces have direction, you have to specify a reference direction when you </a:t>
            </a:r>
            <a:r>
              <a:rPr lang="en-US" altLang="en-US" dirty="0" smtClean="0"/>
              <a:t>calculate net force. </a:t>
            </a:r>
            <a:endParaRPr lang="en-US" altLang="en-US" dirty="0"/>
          </a:p>
        </p:txBody>
      </p:sp>
      <p:sp>
        <p:nvSpPr>
          <p:cNvPr id="794628" name="title"/>
          <p:cNvSpPr txBox="1">
            <a:spLocks noChangeArrowheads="1"/>
          </p:cNvSpPr>
          <p:nvPr/>
        </p:nvSpPr>
        <p:spPr bwMode="auto">
          <a:xfrm>
            <a:off x="617538" y="541338"/>
            <a:ext cx="7507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Identifying Forces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748007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9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9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9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9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4627" grpId="0" build="p"/>
      <p:bldP spid="7946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2-1</a:t>
            </a:r>
          </a:p>
        </p:txBody>
      </p:sp>
      <p:sp>
        <p:nvSpPr>
          <p:cNvPr id="948227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3013075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 altLang="en-US"/>
              <a:t>A force moving in the reference direction is positive, and a force in the opposite direction is negative.</a:t>
            </a:r>
          </a:p>
          <a:p>
            <a:pPr>
              <a:buClr>
                <a:srgbClr val="E40004"/>
              </a:buClr>
            </a:pPr>
            <a:r>
              <a:rPr lang="en-US" altLang="en-US"/>
              <a:t>When the forces applied to an object act in the same direction, the net force is the sum of the individual forces.</a:t>
            </a:r>
          </a:p>
        </p:txBody>
      </p:sp>
      <p:sp>
        <p:nvSpPr>
          <p:cNvPr id="948229" name="title"/>
          <p:cNvSpPr txBox="1">
            <a:spLocks noChangeArrowheads="1"/>
          </p:cNvSpPr>
          <p:nvPr/>
        </p:nvSpPr>
        <p:spPr bwMode="auto">
          <a:xfrm>
            <a:off x="617538" y="541338"/>
            <a:ext cx="8069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Identifying Forces</a:t>
            </a:r>
            <a:r>
              <a:rPr lang="en-US" altLang="en-US" sz="2800" b="1">
                <a:solidFill>
                  <a:srgbClr val="E40022"/>
                </a:solidFill>
              </a:rPr>
              <a:t> </a:t>
            </a:r>
            <a:r>
              <a:rPr lang="en-US" altLang="en-US" sz="1600" b="1">
                <a:solidFill>
                  <a:srgbClr val="E40022"/>
                </a:solidFill>
              </a:rPr>
              <a:t>(cont.)</a:t>
            </a:r>
          </a:p>
        </p:txBody>
      </p:sp>
      <p:pic>
        <p:nvPicPr>
          <p:cNvPr id="948230" name="Picture 6" descr="C363-09A-MSS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5026025"/>
            <a:ext cx="7848600" cy="86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32978279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4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4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82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2-1</a:t>
            </a:r>
          </a:p>
        </p:txBody>
      </p:sp>
      <p:sp>
        <p:nvSpPr>
          <p:cNvPr id="795651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2574925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 altLang="en-US"/>
              <a:t>When forces act in opposite direction on an object, the net force is still the sum of the forces.</a:t>
            </a:r>
          </a:p>
          <a:p>
            <a:pPr>
              <a:buClr>
                <a:srgbClr val="E40004"/>
              </a:buClr>
            </a:pPr>
            <a:r>
              <a:rPr lang="en-US" altLang="en-US"/>
              <a:t>The net force is the sum of the positive and negative forces.</a:t>
            </a:r>
          </a:p>
        </p:txBody>
      </p:sp>
      <p:sp>
        <p:nvSpPr>
          <p:cNvPr id="795652" name="title"/>
          <p:cNvSpPr txBox="1">
            <a:spLocks noChangeArrowheads="1"/>
          </p:cNvSpPr>
          <p:nvPr/>
        </p:nvSpPr>
        <p:spPr bwMode="auto">
          <a:xfrm>
            <a:off x="617538" y="541338"/>
            <a:ext cx="8069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Identifying Forces</a:t>
            </a:r>
            <a:r>
              <a:rPr lang="en-US" altLang="en-US" sz="2800" b="1">
                <a:solidFill>
                  <a:srgbClr val="E40022"/>
                </a:solidFill>
              </a:rPr>
              <a:t> </a:t>
            </a:r>
            <a:r>
              <a:rPr lang="en-US" altLang="en-US" sz="1600" b="1">
                <a:solidFill>
                  <a:srgbClr val="E40022"/>
                </a:solidFill>
              </a:rPr>
              <a:t>(cont.)</a:t>
            </a:r>
          </a:p>
        </p:txBody>
      </p:sp>
      <p:pic>
        <p:nvPicPr>
          <p:cNvPr id="795653" name="Picture 5" descr="C363-10A-MSS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4648200"/>
            <a:ext cx="7848600" cy="706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557956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9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9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56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2-1</a:t>
            </a:r>
          </a:p>
        </p:txBody>
      </p:sp>
      <p:sp>
        <p:nvSpPr>
          <p:cNvPr id="935939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2160591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 altLang="en-US" b="1" dirty="0">
                <a:solidFill>
                  <a:srgbClr val="0069B6"/>
                </a:solidFill>
                <a:hlinkClick r:id="" action="ppaction://noaction">
                  <a:snd r:embed="rId4" name="balanced_forces.wav"/>
                </a:hlinkClick>
              </a:rPr>
              <a:t>Balanced forces</a:t>
            </a:r>
            <a:r>
              <a:rPr lang="en-US" altLang="en-US" dirty="0"/>
              <a:t> are forces that </a:t>
            </a:r>
            <a:r>
              <a:rPr lang="en-US" altLang="en-US" dirty="0" smtClean="0"/>
              <a:t>have a </a:t>
            </a:r>
            <a:r>
              <a:rPr lang="en-US" altLang="en-US" dirty="0"/>
              <a:t>net force of zero.</a:t>
            </a:r>
          </a:p>
          <a:p>
            <a:pPr>
              <a:buClr>
                <a:srgbClr val="E40004"/>
              </a:buClr>
            </a:pPr>
            <a:r>
              <a:rPr lang="en-US" altLang="en-US" dirty="0"/>
              <a:t>Forces that </a:t>
            </a:r>
            <a:r>
              <a:rPr lang="en-US" altLang="en-US" dirty="0" smtClean="0"/>
              <a:t>have a </a:t>
            </a:r>
            <a:r>
              <a:rPr lang="en-US" altLang="en-US" dirty="0"/>
              <a:t>net force that is not zero are </a:t>
            </a:r>
            <a:r>
              <a:rPr lang="en-US" altLang="en-US" b="1" dirty="0">
                <a:solidFill>
                  <a:srgbClr val="0069B6"/>
                </a:solidFill>
                <a:hlinkClick r:id="" action="ppaction://noaction">
                  <a:snd r:embed="rId5" name="unbalanced_forces.wav"/>
                </a:hlinkClick>
              </a:rPr>
              <a:t>unbalanced forces</a:t>
            </a:r>
            <a:r>
              <a:rPr lang="en-US" altLang="en-US" dirty="0"/>
              <a:t>.</a:t>
            </a:r>
          </a:p>
        </p:txBody>
      </p:sp>
      <p:sp>
        <p:nvSpPr>
          <p:cNvPr id="935940" name="title"/>
          <p:cNvSpPr txBox="1">
            <a:spLocks noChangeArrowheads="1"/>
          </p:cNvSpPr>
          <p:nvPr/>
        </p:nvSpPr>
        <p:spPr bwMode="auto">
          <a:xfrm>
            <a:off x="617538" y="541338"/>
            <a:ext cx="8069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Identifying Forces</a:t>
            </a:r>
            <a:r>
              <a:rPr lang="en-US" altLang="en-US" sz="2800" b="1">
                <a:solidFill>
                  <a:srgbClr val="E40022"/>
                </a:solidFill>
              </a:rPr>
              <a:t> </a:t>
            </a:r>
            <a:r>
              <a:rPr lang="en-US" altLang="en-US" sz="1600" b="1">
                <a:solidFill>
                  <a:srgbClr val="E40022"/>
                </a:solidFill>
              </a:rPr>
              <a:t>(cont.)</a:t>
            </a:r>
          </a:p>
        </p:txBody>
      </p:sp>
      <p:pic>
        <p:nvPicPr>
          <p:cNvPr id="93594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50" y="3733800"/>
            <a:ext cx="78486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 descr="C363-10A-MSS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19" y="4432300"/>
            <a:ext cx="7848600" cy="706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09" y="5138738"/>
            <a:ext cx="7851775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7348583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3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35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9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2-2</a:t>
            </a:r>
          </a:p>
        </p:txBody>
      </p:sp>
      <p:sp>
        <p:nvSpPr>
          <p:cNvPr id="797699" name="txt_box"/>
          <p:cNvSpPr>
            <a:spLocks noGrp="1" noChangeArrowheads="1"/>
          </p:cNvSpPr>
          <p:nvPr>
            <p:ph type="body" idx="1"/>
          </p:nvPr>
        </p:nvSpPr>
        <p:spPr>
          <a:xfrm>
            <a:off x="544286" y="1208314"/>
            <a:ext cx="7924800" cy="4967514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 altLang="en-US" b="1" dirty="0" smtClean="0">
                <a:solidFill>
                  <a:srgbClr val="0069B6"/>
                </a:solidFill>
                <a:hlinkClick r:id="" action="ppaction://noaction">
                  <a:snd r:embed="rId4" name="newton's_first_law_of_motion.wa"/>
                </a:hlinkClick>
              </a:rPr>
              <a:t>Newton’s </a:t>
            </a:r>
            <a:r>
              <a:rPr lang="en-US" altLang="en-US" b="1" dirty="0">
                <a:solidFill>
                  <a:srgbClr val="0069B6"/>
                </a:solidFill>
                <a:hlinkClick r:id="" action="ppaction://noaction">
                  <a:snd r:embed="rId4" name="newton's_first_law_of_motion.wa"/>
                </a:hlinkClick>
              </a:rPr>
              <a:t>first law of </a:t>
            </a:r>
            <a:r>
              <a:rPr lang="en-US" altLang="en-US" b="1" dirty="0" smtClean="0">
                <a:solidFill>
                  <a:srgbClr val="0069B6"/>
                </a:solidFill>
                <a:hlinkClick r:id="" action="ppaction://noaction">
                  <a:snd r:embed="rId4" name="newton's_first_law_of_motion.wa"/>
                </a:hlinkClick>
              </a:rPr>
              <a:t>motion</a:t>
            </a:r>
            <a:r>
              <a:rPr lang="en-US" altLang="en-US" dirty="0" smtClean="0"/>
              <a:t>: </a:t>
            </a:r>
            <a:r>
              <a:rPr lang="en-US" altLang="en-US" dirty="0"/>
              <a:t>if the net force on an object is zero, an object at rest will stay at rest, and a moving object will continue </a:t>
            </a:r>
            <a:r>
              <a:rPr lang="en-US" altLang="en-US" dirty="0">
                <a:hlinkClick r:id="rId5"/>
              </a:rPr>
              <a:t>moving</a:t>
            </a:r>
            <a:r>
              <a:rPr lang="en-US" altLang="en-US" dirty="0"/>
              <a:t> </a:t>
            </a:r>
            <a:r>
              <a:rPr lang="en-US" altLang="en-US" dirty="0" smtClean="0"/>
              <a:t>with constant velocity.</a:t>
            </a:r>
          </a:p>
          <a:p>
            <a:pPr lvl="1">
              <a:buClr>
                <a:srgbClr val="E40004"/>
              </a:buClr>
            </a:pPr>
            <a:r>
              <a:rPr lang="en-US" altLang="en-US" dirty="0" smtClean="0"/>
              <a:t>There is no acceleration if forces are balanced.</a:t>
            </a:r>
            <a:endParaRPr lang="en-US" altLang="en-US" dirty="0"/>
          </a:p>
          <a:p>
            <a:pPr>
              <a:buClr>
                <a:srgbClr val="E40004"/>
              </a:buClr>
            </a:pPr>
            <a:r>
              <a:rPr lang="en-US" altLang="en-US" dirty="0" smtClean="0"/>
              <a:t>Balanced </a:t>
            </a:r>
            <a:r>
              <a:rPr lang="en-US" altLang="en-US" dirty="0"/>
              <a:t>forces and unbalanced forces have different results when they act on an </a:t>
            </a:r>
            <a:r>
              <a:rPr lang="en-US" altLang="en-US" dirty="0">
                <a:hlinkClick r:id="rId6"/>
              </a:rPr>
              <a:t>object</a:t>
            </a:r>
            <a:r>
              <a:rPr lang="en-US" altLang="en-US" dirty="0"/>
              <a:t>.</a:t>
            </a:r>
          </a:p>
        </p:txBody>
      </p:sp>
      <p:sp>
        <p:nvSpPr>
          <p:cNvPr id="797700" name="title"/>
          <p:cNvSpPr txBox="1">
            <a:spLocks noChangeArrowheads="1"/>
          </p:cNvSpPr>
          <p:nvPr/>
        </p:nvSpPr>
        <p:spPr bwMode="auto">
          <a:xfrm>
            <a:off x="617538" y="541338"/>
            <a:ext cx="7507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Newton’s First Law of Motion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7589347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9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9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9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9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7699" grpId="0" build="p"/>
      <p:bldP spid="7977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Lesson 2-2</a:t>
            </a:r>
          </a:p>
        </p:txBody>
      </p:sp>
      <p:sp>
        <p:nvSpPr>
          <p:cNvPr id="939011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924800" cy="968375"/>
          </a:xfrm>
          <a:noFill/>
          <a:ln/>
        </p:spPr>
        <p:txBody>
          <a:bodyPr>
            <a:spAutoFit/>
          </a:bodyPr>
          <a:lstStyle/>
          <a:p>
            <a:pPr marL="0" indent="0">
              <a:buClr>
                <a:srgbClr val="E40004"/>
              </a:buClr>
              <a:buFontTx/>
              <a:buNone/>
            </a:pPr>
            <a:r>
              <a:rPr lang="en-US" altLang="en-US" dirty="0"/>
              <a:t>The tendency of an object to resist a change in its motion is called </a:t>
            </a:r>
            <a:r>
              <a:rPr lang="en-US" altLang="en-US" b="1" dirty="0">
                <a:solidFill>
                  <a:srgbClr val="0069B6"/>
                </a:solidFill>
                <a:hlinkClick r:id="" action="ppaction://noaction">
                  <a:snd r:embed="rId4" name="inertia.wav"/>
                </a:hlinkClick>
              </a:rPr>
              <a:t>inertia</a:t>
            </a:r>
            <a:r>
              <a:rPr lang="en-US" altLang="en-US" dirty="0"/>
              <a:t>.</a:t>
            </a:r>
          </a:p>
        </p:txBody>
      </p:sp>
      <p:sp>
        <p:nvSpPr>
          <p:cNvPr id="939012" name="title"/>
          <p:cNvSpPr txBox="1">
            <a:spLocks noChangeArrowheads="1"/>
          </p:cNvSpPr>
          <p:nvPr/>
        </p:nvSpPr>
        <p:spPr bwMode="auto">
          <a:xfrm>
            <a:off x="617538" y="541338"/>
            <a:ext cx="8069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E40022"/>
                </a:solidFill>
              </a:rPr>
              <a:t>Newton’s First Law of Motion</a:t>
            </a:r>
            <a:r>
              <a:rPr lang="en-US" altLang="en-US" sz="2800" b="1">
                <a:solidFill>
                  <a:srgbClr val="E40022"/>
                </a:solidFill>
              </a:rPr>
              <a:t> </a:t>
            </a:r>
            <a:r>
              <a:rPr lang="en-US" altLang="en-US" sz="1600" b="1">
                <a:solidFill>
                  <a:srgbClr val="E40022"/>
                </a:solidFill>
              </a:rPr>
              <a:t>(cont.)</a:t>
            </a:r>
          </a:p>
        </p:txBody>
      </p:sp>
      <p:sp>
        <p:nvSpPr>
          <p:cNvPr id="939013" name="Text Box 5"/>
          <p:cNvSpPr txBox="1">
            <a:spLocks noChangeArrowheads="1"/>
          </p:cNvSpPr>
          <p:nvPr/>
        </p:nvSpPr>
        <p:spPr bwMode="auto">
          <a:xfrm>
            <a:off x="1314450" y="3833813"/>
            <a:ext cx="6286500" cy="169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3200" b="1">
                <a:solidFill>
                  <a:srgbClr val="11873B"/>
                </a:solidFill>
              </a:rPr>
              <a:t>inertia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3200">
                <a:solidFill>
                  <a:srgbClr val="000000"/>
                </a:solidFill>
              </a:rPr>
              <a:t>from Latin </a:t>
            </a:r>
            <a:r>
              <a:rPr lang="en-US" altLang="en-US" sz="3200" i="1">
                <a:solidFill>
                  <a:srgbClr val="000000"/>
                </a:solidFill>
              </a:rPr>
              <a:t>iners</a:t>
            </a:r>
            <a:r>
              <a:rPr lang="en-US" altLang="en-US" sz="3200">
                <a:solidFill>
                  <a:srgbClr val="000000"/>
                </a:solidFill>
              </a:rPr>
              <a:t>, means “without skill, inactive”</a:t>
            </a:r>
          </a:p>
        </p:txBody>
      </p:sp>
      <p:grpSp>
        <p:nvGrpSpPr>
          <p:cNvPr id="939014" name="Group 6"/>
          <p:cNvGrpSpPr>
            <a:grpSpLocks/>
          </p:cNvGrpSpPr>
          <p:nvPr/>
        </p:nvGrpSpPr>
        <p:grpSpPr bwMode="auto">
          <a:xfrm>
            <a:off x="785813" y="2971800"/>
            <a:ext cx="7186612" cy="2663825"/>
            <a:chOff x="495" y="887"/>
            <a:chExt cx="4527" cy="1678"/>
          </a:xfrm>
        </p:grpSpPr>
        <p:sp>
          <p:nvSpPr>
            <p:cNvPr id="939015" name="Rectangle 7"/>
            <p:cNvSpPr>
              <a:spLocks noChangeArrowheads="1"/>
            </p:cNvSpPr>
            <p:nvPr/>
          </p:nvSpPr>
          <p:spPr bwMode="auto">
            <a:xfrm>
              <a:off x="495" y="1080"/>
              <a:ext cx="4527" cy="1485"/>
            </a:xfrm>
            <a:prstGeom prst="rect">
              <a:avLst/>
            </a:prstGeom>
            <a:noFill/>
            <a:ln w="57150" algn="ctr">
              <a:solidFill>
                <a:srgbClr val="11873B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</a:pPr>
              <a:endParaRPr lang="en-US" sz="3200">
                <a:solidFill>
                  <a:srgbClr val="E40022"/>
                </a:solidFill>
              </a:endParaRPr>
            </a:p>
          </p:txBody>
        </p:sp>
        <p:sp>
          <p:nvSpPr>
            <p:cNvPr id="939016" name="Rectangle 8"/>
            <p:cNvSpPr>
              <a:spLocks noChangeArrowheads="1"/>
            </p:cNvSpPr>
            <p:nvPr/>
          </p:nvSpPr>
          <p:spPr bwMode="auto">
            <a:xfrm>
              <a:off x="667" y="966"/>
              <a:ext cx="1847" cy="2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</a:pPr>
              <a:endParaRPr lang="en-US" sz="3200">
                <a:solidFill>
                  <a:srgbClr val="E40022"/>
                </a:solidFill>
              </a:endParaRPr>
            </a:p>
          </p:txBody>
        </p:sp>
        <p:pic>
          <p:nvPicPr>
            <p:cNvPr id="939017" name="Picture 9" descr="WordOrigin_hea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8077"/>
            <a:stretch>
              <a:fillRect/>
            </a:stretch>
          </p:blipFill>
          <p:spPr bwMode="auto">
            <a:xfrm>
              <a:off x="603" y="887"/>
              <a:ext cx="2025" cy="3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custDataLst>
      <p:tags r:id="rId2"/>
    </p:custDataLst>
    <p:extLst>
      <p:ext uri="{BB962C8B-B14F-4D97-AF65-F5344CB8AC3E}">
        <p14:creationId xmlns:p14="http://schemas.microsoft.com/office/powerpoint/2010/main" val="7813056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39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39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9011" grpId="0" build="p"/>
      <p:bldP spid="9390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9_Default Design">
  <a:themeElements>
    <a:clrScheme name="9_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69B6"/>
      </a:hlink>
      <a:folHlink>
        <a:srgbClr val="0069B6"/>
      </a:folHlink>
    </a:clrScheme>
    <a:fontScheme name="9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9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9B6"/>
        </a:hlink>
        <a:folHlink>
          <a:srgbClr val="0069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9B6"/>
        </a:hlink>
        <a:folHlink>
          <a:srgbClr val="0069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9B6"/>
        </a:hlink>
        <a:folHlink>
          <a:srgbClr val="0069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9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0.xml><?xml version="1.0" encoding="utf-8"?>
<a:themeOverride xmlns:a="http://schemas.openxmlformats.org/drawingml/2006/main">
  <a:clrScheme name="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1.xml><?xml version="1.0" encoding="utf-8"?>
<a:themeOverride xmlns:a="http://schemas.openxmlformats.org/drawingml/2006/main">
  <a:clrScheme name="2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2.xml><?xml version="1.0" encoding="utf-8"?>
<a:themeOverride xmlns:a="http://schemas.openxmlformats.org/drawingml/2006/main">
  <a:clrScheme name="2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3.xml><?xml version="1.0" encoding="utf-8"?>
<a:themeOverride xmlns:a="http://schemas.openxmlformats.org/drawingml/2006/main">
  <a:clrScheme name="2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4.xml><?xml version="1.0" encoding="utf-8"?>
<a:themeOverride xmlns:a="http://schemas.openxmlformats.org/drawingml/2006/main">
  <a:clrScheme name="2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15.xml><?xml version="1.0" encoding="utf-8"?>
<a:themeOverride xmlns:a="http://schemas.openxmlformats.org/drawingml/2006/main">
  <a:clrScheme name="2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2.xml><?xml version="1.0" encoding="utf-8"?>
<a:themeOverride xmlns:a="http://schemas.openxmlformats.org/drawingml/2006/main">
  <a:clrScheme name="2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3.xml><?xml version="1.0" encoding="utf-8"?>
<a:themeOverride xmlns:a="http://schemas.openxmlformats.org/drawingml/2006/main">
  <a:clrScheme name="2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4.xml><?xml version="1.0" encoding="utf-8"?>
<a:themeOverride xmlns:a="http://schemas.openxmlformats.org/drawingml/2006/main">
  <a:clrScheme name="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5.xml><?xml version="1.0" encoding="utf-8"?>
<a:themeOverride xmlns:a="http://schemas.openxmlformats.org/drawingml/2006/main">
  <a:clrScheme name="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6.xml><?xml version="1.0" encoding="utf-8"?>
<a:themeOverride xmlns:a="http://schemas.openxmlformats.org/drawingml/2006/main">
  <a:clrScheme name="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7.xml><?xml version="1.0" encoding="utf-8"?>
<a:themeOverride xmlns:a="http://schemas.openxmlformats.org/drawingml/2006/main">
  <a:clrScheme name="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8.xml><?xml version="1.0" encoding="utf-8"?>
<a:themeOverride xmlns:a="http://schemas.openxmlformats.org/drawingml/2006/main">
  <a:clrScheme name="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9.xml><?xml version="1.0" encoding="utf-8"?>
<a:themeOverride xmlns:a="http://schemas.openxmlformats.org/drawingml/2006/main">
  <a:clrScheme name="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550</Words>
  <Application>Microsoft Office PowerPoint</Application>
  <PresentationFormat>On-screen Show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9_Default Design</vt:lpstr>
      <vt:lpstr>2_Default Design</vt:lpstr>
      <vt:lpstr>3_Default Design</vt:lpstr>
      <vt:lpstr>Chapter Menu</vt:lpstr>
      <vt:lpstr>Lesson 2 Reading Guide - KC</vt:lpstr>
      <vt:lpstr>Lesson 2 Reading Guide - Vocab</vt:lpstr>
      <vt:lpstr>Lesson 2-1</vt:lpstr>
      <vt:lpstr>Lesson 2-1</vt:lpstr>
      <vt:lpstr>Lesson 2-1</vt:lpstr>
      <vt:lpstr>Lesson 2-1</vt:lpstr>
      <vt:lpstr>Lesson 2-2</vt:lpstr>
      <vt:lpstr>Lesson 2-2</vt:lpstr>
      <vt:lpstr>Lesson 2-3</vt:lpstr>
      <vt:lpstr>Lesson 2 - VS</vt:lpstr>
      <vt:lpstr>Lesson 2 – LR1</vt:lpstr>
      <vt:lpstr>Lesson 2 – LR2</vt:lpstr>
      <vt:lpstr>Lesson 2 – LR3</vt:lpstr>
      <vt:lpstr>Lesson 2 - Now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Menu</dc:title>
  <dc:creator>Beth</dc:creator>
  <cp:lastModifiedBy>Elizabeth Greenman</cp:lastModifiedBy>
  <cp:revision>6</cp:revision>
  <dcterms:created xsi:type="dcterms:W3CDTF">2013-09-22T20:33:38Z</dcterms:created>
  <dcterms:modified xsi:type="dcterms:W3CDTF">2013-09-26T13:38:06Z</dcterms:modified>
</cp:coreProperties>
</file>