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theme/themeOverride6.xml" ContentType="application/vnd.openxmlformats-officedocument.themeOverride+xml"/>
  <Override PartName="/ppt/tags/tag6.xml" ContentType="application/vnd.openxmlformats-officedocument.presentationml.tags+xml"/>
  <Override PartName="/ppt/theme/themeOverride7.xml" ContentType="application/vnd.openxmlformats-officedocument.themeOverride+xml"/>
  <Override PartName="/ppt/tags/tag7.xml" ContentType="application/vnd.openxmlformats-officedocument.presentationml.tags+xml"/>
  <Override PartName="/ppt/theme/themeOverride8.xml" ContentType="application/vnd.openxmlformats-officedocument.themeOverride+xml"/>
  <Override PartName="/ppt/tags/tag8.xml" ContentType="application/vnd.openxmlformats-officedocument.presentationml.tags+xml"/>
  <Override PartName="/ppt/theme/themeOverride9.xml" ContentType="application/vnd.openxmlformats-officedocument.themeOverride+xml"/>
  <Override PartName="/ppt/tags/tag9.xml" ContentType="application/vnd.openxmlformats-officedocument.presentationml.tags+xml"/>
  <Override PartName="/ppt/theme/themeOverride10.xml" ContentType="application/vnd.openxmlformats-officedocument.themeOverride+xml"/>
  <Override PartName="/ppt/tags/tag10.xml" ContentType="application/vnd.openxmlformats-officedocument.presentationml.tags+xml"/>
  <Override PartName="/ppt/theme/themeOverride11.xml" ContentType="application/vnd.openxmlformats-officedocument.themeOverride+xml"/>
  <Override PartName="/ppt/tags/tag11.xml" ContentType="application/vnd.openxmlformats-officedocument.presentationml.tags+xml"/>
  <Override PartName="/ppt/theme/themeOverride12.xml" ContentType="application/vnd.openxmlformats-officedocument.themeOverride+xml"/>
  <Override PartName="/ppt/tags/tag12.xml" ContentType="application/vnd.openxmlformats-officedocument.presentationml.tags+xml"/>
  <Override PartName="/ppt/theme/themeOverride13.xml" ContentType="application/vnd.openxmlformats-officedocument.themeOverride+xml"/>
  <Override PartName="/ppt/tags/tag13.xml" ContentType="application/vnd.openxmlformats-officedocument.presentationml.tags+xml"/>
  <Override PartName="/ppt/theme/themeOverride14.xml" ContentType="application/vnd.openxmlformats-officedocument.themeOverride+xml"/>
  <Override PartName="/ppt/tags/tag14.xml" ContentType="application/vnd.openxmlformats-officedocument.presentationml.tags+xml"/>
  <Override PartName="/ppt/theme/themeOverride15.xml" ContentType="application/vnd.openxmlformats-officedocument.themeOverride+xml"/>
  <Override PartName="/ppt/tags/tag15.xml" ContentType="application/vnd.openxmlformats-officedocument.presentationml.tags+xml"/>
  <Override PartName="/ppt/theme/themeOverride16.xml" ContentType="application/vnd.openxmlformats-officedocument.themeOverride+xml"/>
  <Override PartName="/ppt/tags/tag16.xml" ContentType="application/vnd.openxmlformats-officedocument.presentationml.tags+xml"/>
  <Override PartName="/ppt/theme/themeOverride17.xml" ContentType="application/vnd.openxmlformats-officedocument.themeOverride+xml"/>
  <Override PartName="/ppt/tags/tag17.xml" ContentType="application/vnd.openxmlformats-officedocument.presentationml.tags+xml"/>
  <Override PartName="/ppt/theme/themeOverride18.xml" ContentType="application/vnd.openxmlformats-officedocument.themeOverride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77" r:id="rId5"/>
    <p:sldId id="278" r:id="rId6"/>
    <p:sldId id="279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6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27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9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16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3629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11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41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39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850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166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28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0650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89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6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841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2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1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7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64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226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625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slide" Target="../slides/slide1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21" Type="http://schemas.openxmlformats.org/officeDocument/2006/relationships/hyperlink" Target="http://connected.mcgraw-hill.com/" TargetMode="Externa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21.xml"/><Relationship Id="rId19" Type="http://schemas.openxmlformats.org/officeDocument/2006/relationships/slide" Target="../slides/slide19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8" name="Picture 14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6639" name="upper_right" descr="11MSS Lesson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1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2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3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4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5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6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7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60" name="Picture 36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6"/>
          <a:stretch>
            <a:fillRect/>
          </a:stretch>
        </p:blipFill>
        <p:spPr bwMode="hidden">
          <a:xfrm>
            <a:off x="0" y="0"/>
            <a:ext cx="4876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61" name="Picture 37" descr="11MSS_Headers-C363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87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background" descr="11MSS_Interface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8683" name="upper_right" descr="11MSS Lesson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4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5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6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7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8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9" name="home" descr="11MS-Nav_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00" name="gc" descr="11MS-Nav_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01" name="Picture 29" descr="11MSS Chapter_Tab_Large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6"/>
          <a:stretch>
            <a:fillRect/>
          </a:stretch>
        </p:blipFill>
        <p:spPr bwMode="hidden">
          <a:xfrm>
            <a:off x="0" y="0"/>
            <a:ext cx="4876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02" name="Picture 30" descr="11MSS_Headers-C363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69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audio" Target="../media/audio1.wav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8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21.jpeg"/><Relationship Id="rId5" Type="http://schemas.openxmlformats.org/officeDocument/2006/relationships/hyperlink" Target="363_links/satellite_motion.swf" TargetMode="Externa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24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25.jpe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3.xml"/><Relationship Id="rId4" Type="http://schemas.openxmlformats.org/officeDocument/2006/relationships/hyperlink" Target="https://www.youtube.com/watch?v=WzvhuQ5RWJ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6.png"/><Relationship Id="rId5" Type="http://schemas.openxmlformats.org/officeDocument/2006/relationships/hyperlink" Target="https://www.youtube.com/watch?v=iwP4heWDhvw" TargetMode="Externa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6615" name="background" descr="11MS-LessonMenu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6611" name="Vocab_art" descr="11MC_Vocabul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062163"/>
            <a:ext cx="21209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6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 Reading Guide - Vocab</a:t>
            </a:r>
          </a:p>
        </p:txBody>
      </p:sp>
      <p:sp>
        <p:nvSpPr>
          <p:cNvPr id="836613" name="txt_box"/>
          <p:cNvSpPr txBox="1">
            <a:spLocks noChangeArrowheads="1"/>
          </p:cNvSpPr>
          <p:nvPr/>
        </p:nvSpPr>
        <p:spPr bwMode="auto">
          <a:xfrm>
            <a:off x="1279525" y="2727325"/>
            <a:ext cx="6645275" cy="188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6" name="newton's_second_law_of_motion.w"/>
                </a:hlinkClick>
              </a:rPr>
              <a:t>Newton’s second law of motion</a:t>
            </a:r>
            <a:endParaRPr lang="en-US" altLang="en-US" sz="2800">
              <a:solidFill>
                <a:srgbClr val="0069B6"/>
              </a:solidFill>
            </a:endParaRP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7" name="circular_motion.wav"/>
                </a:hlinkClick>
              </a:rPr>
              <a:t>circular motion</a:t>
            </a:r>
            <a:endParaRPr lang="en-US" altLang="en-US" sz="2800">
              <a:solidFill>
                <a:srgbClr val="0069B6"/>
              </a:solidFill>
            </a:endParaRP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8" name="centripetal_force.wav"/>
                </a:hlinkClick>
              </a:rPr>
              <a:t>centripetal force</a:t>
            </a:r>
            <a:endParaRPr lang="en-US" altLang="en-US" sz="2800">
              <a:solidFill>
                <a:srgbClr val="0069B6"/>
              </a:solidFill>
            </a:endParaRPr>
          </a:p>
        </p:txBody>
      </p:sp>
      <p:sp>
        <p:nvSpPr>
          <p:cNvPr id="836616" name="Rectangle 8"/>
          <p:cNvSpPr>
            <a:spLocks noChangeArrowheads="1"/>
          </p:cNvSpPr>
          <p:nvPr/>
        </p:nvSpPr>
        <p:spPr bwMode="auto">
          <a:xfrm>
            <a:off x="1044575" y="1376363"/>
            <a:ext cx="5815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600" b="1">
                <a:solidFill>
                  <a:srgbClr val="11873B"/>
                </a:solidFill>
              </a:rPr>
              <a:t>Newton’s Second Law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47608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3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6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36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1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3-2</a:t>
            </a:r>
          </a:p>
        </p:txBody>
      </p:sp>
      <p:sp>
        <p:nvSpPr>
          <p:cNvPr id="94925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2603790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The direction of acceleration is the same as the direction of the net force.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Acceleration is expressed in meters per second squared (m/s</a:t>
            </a:r>
            <a:r>
              <a:rPr lang="en-US" altLang="en-US" baseline="30000" dirty="0"/>
              <a:t>2</a:t>
            </a:r>
            <a:r>
              <a:rPr lang="en-US" altLang="en-US" dirty="0"/>
              <a:t>), mass in kilograms (kg), and force in </a:t>
            </a:r>
            <a:r>
              <a:rPr lang="en-US" altLang="en-US" dirty="0" err="1" smtClean="0"/>
              <a:t>Newtons</a:t>
            </a:r>
            <a:r>
              <a:rPr lang="en-US" altLang="en-US" dirty="0" smtClean="0"/>
              <a:t> </a:t>
            </a:r>
            <a:r>
              <a:rPr lang="en-US" altLang="en-US" dirty="0"/>
              <a:t>(N).</a:t>
            </a:r>
          </a:p>
        </p:txBody>
      </p:sp>
      <p:sp>
        <p:nvSpPr>
          <p:cNvPr id="949252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Newton’s Second Law of Motion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70774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3-3</a:t>
            </a:r>
          </a:p>
        </p:txBody>
      </p:sp>
      <p:sp>
        <p:nvSpPr>
          <p:cNvPr id="84377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3046988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b="1" dirty="0">
                <a:solidFill>
                  <a:srgbClr val="0069B6"/>
                </a:solidFill>
                <a:hlinkClick r:id="" action="ppaction://noaction">
                  <a:snd r:embed="rId4" name="circular_motion.wav"/>
                </a:hlinkClick>
              </a:rPr>
              <a:t>Circular motion</a:t>
            </a:r>
            <a:r>
              <a:rPr lang="en-US" altLang="en-US" dirty="0"/>
              <a:t> is any motion in which an object is moving along a curved path.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In circular motion, a force that acts perpendicular to the direction of </a:t>
            </a:r>
            <a:r>
              <a:rPr lang="en-US" altLang="en-US" dirty="0" smtClean="0"/>
              <a:t>motion (toward </a:t>
            </a:r>
            <a:r>
              <a:rPr lang="en-US" altLang="en-US" dirty="0"/>
              <a:t>the center of the </a:t>
            </a:r>
            <a:r>
              <a:rPr lang="en-US" altLang="en-US" dirty="0" smtClean="0"/>
              <a:t>curve) </a:t>
            </a:r>
            <a:r>
              <a:rPr lang="en-US" altLang="en-US" dirty="0"/>
              <a:t>is </a:t>
            </a:r>
            <a:r>
              <a:rPr lang="en-US" altLang="en-US" b="1" dirty="0">
                <a:solidFill>
                  <a:srgbClr val="0069B6"/>
                </a:solidFill>
                <a:hlinkClick r:id="" action="ppaction://noaction">
                  <a:snd r:embed="rId5" name="centripetal_force.wav"/>
                </a:hlinkClick>
              </a:rPr>
              <a:t>centripetal force</a:t>
            </a:r>
            <a:r>
              <a:rPr lang="en-US" altLang="en-US" dirty="0"/>
              <a:t>.</a:t>
            </a:r>
          </a:p>
        </p:txBody>
      </p:sp>
      <p:sp>
        <p:nvSpPr>
          <p:cNvPr id="843780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Circular Motion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34317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779" grpId="0" build="p"/>
      <p:bldP spid="8437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3-3</a:t>
            </a:r>
          </a:p>
        </p:txBody>
      </p:sp>
      <p:sp>
        <p:nvSpPr>
          <p:cNvPr id="844804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Circular Motion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sp>
        <p:nvSpPr>
          <p:cNvPr id="844806" name="Text Box 6"/>
          <p:cNvSpPr txBox="1">
            <a:spLocks noChangeArrowheads="1"/>
          </p:cNvSpPr>
          <p:nvPr/>
        </p:nvSpPr>
        <p:spPr bwMode="auto">
          <a:xfrm>
            <a:off x="1314450" y="2733675"/>
            <a:ext cx="6286500" cy="1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>
                <a:solidFill>
                  <a:srgbClr val="11873B"/>
                </a:solidFill>
              </a:rPr>
              <a:t>centripetal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>
                <a:solidFill>
                  <a:srgbClr val="000000"/>
                </a:solidFill>
              </a:rPr>
              <a:t>from Latin </a:t>
            </a:r>
            <a:r>
              <a:rPr lang="en-US" altLang="en-US" sz="3200" i="1">
                <a:solidFill>
                  <a:srgbClr val="000000"/>
                </a:solidFill>
              </a:rPr>
              <a:t>centripetus</a:t>
            </a:r>
            <a:r>
              <a:rPr lang="en-US" altLang="en-US" sz="3200">
                <a:solidFill>
                  <a:srgbClr val="000000"/>
                </a:solidFill>
              </a:rPr>
              <a:t>, means “toward the center”</a:t>
            </a:r>
          </a:p>
        </p:txBody>
      </p:sp>
      <p:grpSp>
        <p:nvGrpSpPr>
          <p:cNvPr id="844807" name="Group 7"/>
          <p:cNvGrpSpPr>
            <a:grpSpLocks/>
          </p:cNvGrpSpPr>
          <p:nvPr/>
        </p:nvGrpSpPr>
        <p:grpSpPr bwMode="auto">
          <a:xfrm>
            <a:off x="785813" y="1984375"/>
            <a:ext cx="7186612" cy="2663825"/>
            <a:chOff x="495" y="887"/>
            <a:chExt cx="4527" cy="1678"/>
          </a:xfrm>
        </p:grpSpPr>
        <p:sp>
          <p:nvSpPr>
            <p:cNvPr id="844808" name="Rectangle 8"/>
            <p:cNvSpPr>
              <a:spLocks noChangeArrowheads="1"/>
            </p:cNvSpPr>
            <p:nvPr/>
          </p:nvSpPr>
          <p:spPr bwMode="auto">
            <a:xfrm>
              <a:off x="495" y="1080"/>
              <a:ext cx="4527" cy="1485"/>
            </a:xfrm>
            <a:prstGeom prst="rect">
              <a:avLst/>
            </a:prstGeom>
            <a:noFill/>
            <a:ln w="57150" algn="ctr">
              <a:solidFill>
                <a:srgbClr val="11873B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sp>
          <p:nvSpPr>
            <p:cNvPr id="844809" name="Rectangle 9"/>
            <p:cNvSpPr>
              <a:spLocks noChangeArrowheads="1"/>
            </p:cNvSpPr>
            <p:nvPr/>
          </p:nvSpPr>
          <p:spPr bwMode="auto">
            <a:xfrm>
              <a:off x="667" y="966"/>
              <a:ext cx="1847" cy="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pic>
          <p:nvPicPr>
            <p:cNvPr id="844810" name="Picture 10" descr="WordOrigin_hea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077"/>
            <a:stretch>
              <a:fillRect/>
            </a:stretch>
          </p:blipFill>
          <p:spPr bwMode="auto">
            <a:xfrm>
              <a:off x="603" y="887"/>
              <a:ext cx="2025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1599441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4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58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555750"/>
            <a:ext cx="7505700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3-3</a:t>
            </a:r>
          </a:p>
        </p:txBody>
      </p:sp>
      <p:sp>
        <p:nvSpPr>
          <p:cNvPr id="845830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Circular Motion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845832" name="Picture 8" descr="11MS-get_animated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953000"/>
            <a:ext cx="2057400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87376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3-3</a:t>
            </a:r>
          </a:p>
        </p:txBody>
      </p:sp>
      <p:sp>
        <p:nvSpPr>
          <p:cNvPr id="94208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3342453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A satellite is an object that orbits a larger object.</a:t>
            </a:r>
          </a:p>
          <a:p>
            <a:pPr>
              <a:buClr>
                <a:srgbClr val="E40004"/>
              </a:buClr>
            </a:pPr>
            <a:r>
              <a:rPr lang="en-US" altLang="en-US" dirty="0" smtClean="0"/>
              <a:t>Gravity </a:t>
            </a:r>
            <a:r>
              <a:rPr lang="en-US" altLang="en-US" dirty="0"/>
              <a:t>is the centripetal force that keeps a satellite in orbit by changing its direction</a:t>
            </a:r>
            <a:r>
              <a:rPr lang="en-US" altLang="en-US" dirty="0" smtClean="0"/>
              <a:t>.</a:t>
            </a:r>
          </a:p>
          <a:p>
            <a:pPr>
              <a:buClr>
                <a:srgbClr val="E40004"/>
              </a:buClr>
            </a:pPr>
            <a:r>
              <a:rPr lang="en-US" altLang="en-US" dirty="0" smtClean="0"/>
              <a:t>Inertia pulls at right angles to gravity.</a:t>
            </a:r>
            <a:endParaRPr lang="en-US" altLang="en-US" dirty="0"/>
          </a:p>
        </p:txBody>
      </p:sp>
      <p:sp>
        <p:nvSpPr>
          <p:cNvPr id="942084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Circular Motion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26013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6070" name="Picture 6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60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3 - VS</a:t>
            </a:r>
          </a:p>
        </p:txBody>
      </p:sp>
      <p:sp>
        <p:nvSpPr>
          <p:cNvPr id="856069" name="txt_box"/>
          <p:cNvSpPr txBox="1">
            <a:spLocks noChangeArrowheads="1"/>
          </p:cNvSpPr>
          <p:nvPr/>
        </p:nvSpPr>
        <p:spPr bwMode="auto">
          <a:xfrm>
            <a:off x="1276350" y="1387475"/>
            <a:ext cx="32512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Unbalanced forces cause an object to speed up, slow down, or change direction.</a:t>
            </a:r>
          </a:p>
        </p:txBody>
      </p:sp>
      <p:pic>
        <p:nvPicPr>
          <p:cNvPr id="856073" name="Picture 9" descr="b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1333500"/>
            <a:ext cx="266065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82277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606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7094" name="Picture 6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70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3 - VS</a:t>
            </a:r>
          </a:p>
        </p:txBody>
      </p:sp>
      <p:sp>
        <p:nvSpPr>
          <p:cNvPr id="857092" name="txt_box"/>
          <p:cNvSpPr txBox="1">
            <a:spLocks noChangeArrowheads="1"/>
          </p:cNvSpPr>
          <p:nvPr/>
        </p:nvSpPr>
        <p:spPr bwMode="auto">
          <a:xfrm>
            <a:off x="1276350" y="1387475"/>
            <a:ext cx="306705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Newton’s second law of motion relates an objects acceleration </a:t>
            </a:r>
            <a:br>
              <a:rPr lang="en-US" altLang="en-US" sz="2800" dirty="0">
                <a:solidFill>
                  <a:srgbClr val="000000"/>
                </a:solidFill>
              </a:rPr>
            </a:br>
            <a:r>
              <a:rPr lang="en-US" altLang="en-US" sz="2800" dirty="0">
                <a:solidFill>
                  <a:srgbClr val="000000"/>
                </a:solidFill>
              </a:rPr>
              <a:t>to its mass and the net force on the object.</a:t>
            </a:r>
          </a:p>
        </p:txBody>
      </p:sp>
      <p:pic>
        <p:nvPicPr>
          <p:cNvPr id="857095" name="Picture 7" descr="C363-17A-MSS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3" y="1419225"/>
            <a:ext cx="3522662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0675" y="476833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F=ma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87056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2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7092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118" name="Picture 6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8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3 - VS</a:t>
            </a:r>
          </a:p>
        </p:txBody>
      </p:sp>
      <p:sp>
        <p:nvSpPr>
          <p:cNvPr id="858116" name="txt_box"/>
          <p:cNvSpPr txBox="1">
            <a:spLocks noChangeArrowheads="1"/>
          </p:cNvSpPr>
          <p:nvPr/>
        </p:nvSpPr>
        <p:spPr bwMode="auto">
          <a:xfrm>
            <a:off x="1276350" y="1387475"/>
            <a:ext cx="306705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Any motion in which an object is moving along a curved path is circular motion.</a:t>
            </a:r>
          </a:p>
        </p:txBody>
      </p:sp>
      <p:pic>
        <p:nvPicPr>
          <p:cNvPr id="858119" name="Picture 7" descr="C363-18A-MSS12-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6213"/>
            <a:ext cx="3098800" cy="189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11692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8116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 – LR1</a:t>
            </a:r>
          </a:p>
        </p:txBody>
      </p:sp>
      <p:pic>
        <p:nvPicPr>
          <p:cNvPr id="859139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9140" name="oval"/>
          <p:cNvSpPr>
            <a:spLocks noChangeArrowheads="1"/>
          </p:cNvSpPr>
          <p:nvPr/>
        </p:nvSpPr>
        <p:spPr bwMode="auto">
          <a:xfrm>
            <a:off x="1095375" y="481965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859141" name="Answers"/>
          <p:cNvSpPr>
            <a:spLocks noChangeArrowheads="1"/>
          </p:cNvSpPr>
          <p:nvPr/>
        </p:nvSpPr>
        <p:spPr bwMode="auto">
          <a:xfrm>
            <a:off x="1143000" y="2828925"/>
            <a:ext cx="678180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2870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</a:t>
            </a:r>
            <a:r>
              <a:rPr lang="en-US" altLang="en-US">
                <a:solidFill>
                  <a:srgbClr val="11873B"/>
                </a:solidFill>
              </a:rPr>
              <a:t>	</a:t>
            </a:r>
            <a:r>
              <a:rPr lang="en-US" altLang="en-US">
                <a:solidFill>
                  <a:srgbClr val="000000"/>
                </a:solidFill>
              </a:rPr>
              <a:t>acceleration </a:t>
            </a: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centripetal force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inertia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velocity</a:t>
            </a:r>
          </a:p>
        </p:txBody>
      </p:sp>
      <p:sp>
        <p:nvSpPr>
          <p:cNvPr id="859142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Which term refers to speed in a certain direction?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29645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2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9142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9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59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59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59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140" grpId="0" animBg="1"/>
      <p:bldP spid="85914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 – LR2</a:t>
            </a:r>
          </a:p>
        </p:txBody>
      </p:sp>
      <p:pic>
        <p:nvPicPr>
          <p:cNvPr id="860163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64" name="oval"/>
          <p:cNvSpPr>
            <a:spLocks noChangeArrowheads="1"/>
          </p:cNvSpPr>
          <p:nvPr/>
        </p:nvSpPr>
        <p:spPr bwMode="auto">
          <a:xfrm>
            <a:off x="1114425" y="406717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860165" name="Answers"/>
          <p:cNvSpPr>
            <a:spLocks noChangeArrowheads="1"/>
          </p:cNvSpPr>
          <p:nvPr/>
        </p:nvSpPr>
        <p:spPr bwMode="auto">
          <a:xfrm>
            <a:off x="1143000" y="2743200"/>
            <a:ext cx="678180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2870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acceleration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>
                <a:solidFill>
                  <a:srgbClr val="000000"/>
                </a:solidFill>
              </a:rPr>
              <a:t>centripetal</a:t>
            </a: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circular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</a:t>
            </a:r>
            <a:r>
              <a:rPr lang="en-US" altLang="en-US">
                <a:solidFill>
                  <a:srgbClr val="11873B"/>
                </a:solidFill>
              </a:rPr>
              <a:t>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unbalanced</a:t>
            </a:r>
          </a:p>
        </p:txBody>
      </p:sp>
      <p:sp>
        <p:nvSpPr>
          <p:cNvPr id="860166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Which refers to motion along a curved path?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00335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6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166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0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60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60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4" grpId="0" animBg="1"/>
      <p:bldP spid="86016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3-1</a:t>
            </a:r>
          </a:p>
        </p:txBody>
      </p:sp>
      <p:sp>
        <p:nvSpPr>
          <p:cNvPr id="83763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3637919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Forces change an object’s motion by changing its speed, its direction, or both its speed and its direction.</a:t>
            </a:r>
          </a:p>
          <a:p>
            <a:pPr lvl="1">
              <a:buClr>
                <a:srgbClr val="E40004"/>
              </a:buClr>
            </a:pPr>
            <a:r>
              <a:rPr lang="en-US" altLang="en-US" dirty="0" smtClean="0"/>
              <a:t>Remember:  velocity </a:t>
            </a:r>
            <a:r>
              <a:rPr lang="en-US" altLang="en-US" dirty="0"/>
              <a:t>is speed in a certain direction.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Only unbalanced forces </a:t>
            </a:r>
            <a:r>
              <a:rPr lang="en-US" altLang="en-US" dirty="0" smtClean="0"/>
              <a:t>cause acceleration!</a:t>
            </a:r>
            <a:endParaRPr lang="en-US" altLang="en-US" dirty="0"/>
          </a:p>
        </p:txBody>
      </p:sp>
      <p:sp>
        <p:nvSpPr>
          <p:cNvPr id="837636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How do forces change motion?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96274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635" grpId="0" build="p"/>
      <p:bldP spid="8376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 – LR3</a:t>
            </a:r>
          </a:p>
        </p:txBody>
      </p:sp>
      <p:pic>
        <p:nvPicPr>
          <p:cNvPr id="861187" name="Picture 3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1188" name="Oval 4"/>
          <p:cNvSpPr>
            <a:spLocks noChangeArrowheads="1"/>
          </p:cNvSpPr>
          <p:nvPr/>
        </p:nvSpPr>
        <p:spPr bwMode="auto">
          <a:xfrm>
            <a:off x="1095375" y="346710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861189" name="Answers"/>
          <p:cNvSpPr>
            <a:spLocks noChangeArrowheads="1"/>
          </p:cNvSpPr>
          <p:nvPr/>
        </p:nvSpPr>
        <p:spPr bwMode="auto">
          <a:xfrm>
            <a:off x="1143000" y="2819400"/>
            <a:ext cx="678180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2870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</a:t>
            </a:r>
            <a:r>
              <a:rPr lang="en-US" altLang="en-US">
                <a:solidFill>
                  <a:srgbClr val="11873B"/>
                </a:solidFill>
              </a:rPr>
              <a:t>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inertia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</a:t>
            </a:r>
            <a:r>
              <a:rPr lang="en-US" altLang="en-US">
                <a:solidFill>
                  <a:srgbClr val="11873B"/>
                </a:solidFill>
              </a:rPr>
              <a:t>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acceleration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</a:t>
            </a:r>
            <a:r>
              <a:rPr lang="en-US" altLang="en-US">
                <a:solidFill>
                  <a:srgbClr val="11873B"/>
                </a:solidFill>
              </a:rPr>
              <a:t>	</a:t>
            </a:r>
            <a:r>
              <a:rPr lang="en-US" altLang="en-US">
                <a:solidFill>
                  <a:srgbClr val="000000"/>
                </a:solidFill>
              </a:rPr>
              <a:t>circulation motion</a:t>
            </a: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</a:t>
            </a:r>
            <a:r>
              <a:rPr lang="en-US" altLang="en-US">
                <a:solidFill>
                  <a:srgbClr val="11873B"/>
                </a:solidFill>
              </a:rPr>
              <a:t>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centripetal force</a:t>
            </a:r>
          </a:p>
        </p:txBody>
      </p:sp>
      <p:sp>
        <p:nvSpPr>
          <p:cNvPr id="861190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Which refers to a change in velocity over time?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122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90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1190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6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61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188" grpId="0" animBg="1"/>
      <p:bldP spid="86118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3 - Now</a:t>
            </a:r>
          </a:p>
        </p:txBody>
      </p:sp>
      <p:pic>
        <p:nvPicPr>
          <p:cNvPr id="862211" name="Picture 3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2212" name="Picture 4" descr="WhatDoYouThi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7795"/>
          <a:stretch>
            <a:fillRect/>
          </a:stretch>
        </p:blipFill>
        <p:spPr bwMode="auto">
          <a:xfrm>
            <a:off x="925513" y="1277938"/>
            <a:ext cx="61976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2220" name="Text Box 12"/>
          <p:cNvSpPr txBox="1">
            <a:spLocks noChangeArrowheads="1"/>
          </p:cNvSpPr>
          <p:nvPr/>
        </p:nvSpPr>
        <p:spPr bwMode="auto">
          <a:xfrm>
            <a:off x="1066800" y="2671763"/>
            <a:ext cx="6869113" cy="274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11873B"/>
                </a:solidFill>
              </a:rPr>
              <a:t>5.	</a:t>
            </a:r>
            <a:r>
              <a:rPr lang="en-US" altLang="en-US" sz="2800">
                <a:solidFill>
                  <a:srgbClr val="000000"/>
                </a:solidFill>
              </a:rPr>
              <a:t>When an object’s speed increases,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the object accelerates.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11873B"/>
                </a:solidFill>
              </a:rPr>
              <a:t>6.</a:t>
            </a:r>
            <a:r>
              <a:rPr lang="en-US" altLang="en-US" sz="2800">
                <a:solidFill>
                  <a:srgbClr val="000000"/>
                </a:solidFill>
              </a:rPr>
              <a:t>	If an object’s mass increases, its acceleration also increases if the net force acting on the object stays the same.</a:t>
            </a:r>
          </a:p>
        </p:txBody>
      </p:sp>
      <p:sp>
        <p:nvSpPr>
          <p:cNvPr id="862221" name="title"/>
          <p:cNvSpPr>
            <a:spLocks noChangeArrowheads="1"/>
          </p:cNvSpPr>
          <p:nvPr/>
        </p:nvSpPr>
        <p:spPr bwMode="auto">
          <a:xfrm>
            <a:off x="1066800" y="2009775"/>
            <a:ext cx="70866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23182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1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2221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2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62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2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754563"/>
          </a:xfrm>
        </p:spPr>
        <p:txBody>
          <a:bodyPr/>
          <a:lstStyle/>
          <a:p>
            <a:r>
              <a:rPr lang="en-US" dirty="0" smtClean="0"/>
              <a:t>A 24 N force acts on a 8 kg rock.  What is the acceleration</a:t>
            </a:r>
            <a:r>
              <a:rPr lang="en-US" dirty="0" smtClean="0"/>
              <a:t>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663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602163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30 N force on a skater produces an acceleration of 0.6 m/s</a:t>
            </a:r>
            <a:r>
              <a:rPr lang="en-US" baseline="30000" dirty="0" smtClean="0"/>
              <a:t>2</a:t>
            </a:r>
            <a:r>
              <a:rPr lang="en-US" dirty="0" smtClean="0"/>
              <a:t>.  What is the mass of the skater</a:t>
            </a:r>
            <a:r>
              <a:rPr lang="en-US" dirty="0" smtClean="0"/>
              <a:t>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663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602163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net force acting on a 14 kg wagon produces an acceleration of 1.5 m/s</a:t>
            </a:r>
            <a:r>
              <a:rPr lang="en-US" baseline="30000" dirty="0" smtClean="0"/>
              <a:t>2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63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3-1</a:t>
            </a:r>
          </a:p>
        </p:txBody>
      </p:sp>
      <p:sp>
        <p:nvSpPr>
          <p:cNvPr id="83865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4672048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When </a:t>
            </a:r>
            <a:r>
              <a:rPr lang="en-US" altLang="en-US" dirty="0">
                <a:hlinkClick r:id="rId4"/>
              </a:rPr>
              <a:t>unbalanced</a:t>
            </a:r>
            <a:r>
              <a:rPr lang="en-US" altLang="en-US" dirty="0"/>
              <a:t> forces act on an object at rest, the object begins moving in the direction of the net force. 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If the net force acting on a moving object is in the direction that the object is moving, the object will speed up.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If the direction of the net force on an object is opposite to the direction the object moves, the object slows down.</a:t>
            </a:r>
          </a:p>
        </p:txBody>
      </p:sp>
      <p:sp>
        <p:nvSpPr>
          <p:cNvPr id="838660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How do forces change motion?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59141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3-1</a:t>
            </a:r>
          </a:p>
        </p:txBody>
      </p:sp>
      <p:sp>
        <p:nvSpPr>
          <p:cNvPr id="83968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7848600" cy="14065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When unbalanced forces act on a ball at rest, it moves in the direction of the net force.</a:t>
            </a:r>
          </a:p>
        </p:txBody>
      </p:sp>
      <p:pic>
        <p:nvPicPr>
          <p:cNvPr id="8396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86050"/>
            <a:ext cx="2747963" cy="257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68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2747963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62400" y="4876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Acceleration!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05484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3-2</a:t>
            </a:r>
          </a:p>
        </p:txBody>
      </p:sp>
      <p:sp>
        <p:nvSpPr>
          <p:cNvPr id="84070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17538" y="1182688"/>
            <a:ext cx="7924800" cy="1865126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 dirty="0"/>
              <a:t>According to </a:t>
            </a:r>
            <a:r>
              <a:rPr lang="en-US" altLang="en-US" b="1" dirty="0">
                <a:solidFill>
                  <a:srgbClr val="0069B6"/>
                </a:solidFill>
                <a:hlinkClick r:id="" action="ppaction://noaction">
                  <a:snd r:embed="rId4" name="newton's_second_law_of_motion.w"/>
                </a:hlinkClick>
              </a:rPr>
              <a:t>Newton’s second law of motion</a:t>
            </a:r>
            <a:r>
              <a:rPr lang="en-US" altLang="en-US" dirty="0"/>
              <a:t>, the acceleration of an object is equal to the net force acting on the object divided by the object’s </a:t>
            </a:r>
            <a:r>
              <a:rPr lang="en-US" altLang="en-US" dirty="0">
                <a:hlinkClick r:id="rId5"/>
              </a:rPr>
              <a:t>mass.</a:t>
            </a:r>
            <a:endParaRPr lang="en-US" altLang="en-US" dirty="0"/>
          </a:p>
        </p:txBody>
      </p:sp>
      <p:sp>
        <p:nvSpPr>
          <p:cNvPr id="840708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Newton’s Second Law of Motion</a:t>
            </a:r>
          </a:p>
        </p:txBody>
      </p:sp>
      <p:pic>
        <p:nvPicPr>
          <p:cNvPr id="840710" name="Picture 6" descr="new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8182138" cy="247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08234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4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07" grpId="0" build="p"/>
      <p:bldP spid="8407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3-2</a:t>
            </a:r>
          </a:p>
        </p:txBody>
      </p:sp>
      <p:pic>
        <p:nvPicPr>
          <p:cNvPr id="841736" name="Picture 8" descr="math_skil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120775"/>
            <a:ext cx="8115300" cy="469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1738" name="Picture 10" descr="math_skill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64"/>
          <a:stretch>
            <a:fillRect/>
          </a:stretch>
        </p:blipFill>
        <p:spPr bwMode="auto">
          <a:xfrm>
            <a:off x="495300" y="1120775"/>
            <a:ext cx="8115300" cy="19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1740" name="Picture 12" descr="math_skill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36" b="47310"/>
          <a:stretch>
            <a:fillRect/>
          </a:stretch>
        </p:blipFill>
        <p:spPr bwMode="auto">
          <a:xfrm>
            <a:off x="495300" y="3111500"/>
            <a:ext cx="8115300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1741" name="Picture 13" descr="math_skill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79" b="38173"/>
          <a:stretch>
            <a:fillRect/>
          </a:stretch>
        </p:blipFill>
        <p:spPr bwMode="auto">
          <a:xfrm>
            <a:off x="495300" y="3559175"/>
            <a:ext cx="81153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1742" name="Picture 14" descr="math_skill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32" b="18274"/>
          <a:stretch>
            <a:fillRect/>
          </a:stretch>
        </p:blipFill>
        <p:spPr bwMode="auto">
          <a:xfrm>
            <a:off x="495300" y="4035425"/>
            <a:ext cx="8115300" cy="9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1743" name="Picture 15" descr="math_skill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43"/>
          <a:stretch>
            <a:fillRect/>
          </a:stretch>
        </p:blipFill>
        <p:spPr bwMode="auto">
          <a:xfrm>
            <a:off x="495300" y="5006975"/>
            <a:ext cx="8115300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00" y="685800"/>
            <a:ext cx="788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throw a 0.5 kg basketball with a force of 10N  What is the acceleration?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08454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4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4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4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4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0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1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2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3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4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5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6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7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8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4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5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6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7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8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9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552</Words>
  <Application>Microsoft Office PowerPoint</Application>
  <PresentationFormat>On-screen Show (4:3)</PresentationFormat>
  <Paragraphs>74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4_Default Design</vt:lpstr>
      <vt:lpstr>5_Default Design</vt:lpstr>
      <vt:lpstr>Lesson 3 Reading Guide - Vocab</vt:lpstr>
      <vt:lpstr>Lesson 3-1</vt:lpstr>
      <vt:lpstr>PowerPoint Presentation</vt:lpstr>
      <vt:lpstr>PowerPoint Presentation</vt:lpstr>
      <vt:lpstr>PowerPoint Presentation</vt:lpstr>
      <vt:lpstr>Lesson 3-1</vt:lpstr>
      <vt:lpstr>Lesson 3-1</vt:lpstr>
      <vt:lpstr>Lesson 3-2</vt:lpstr>
      <vt:lpstr>Lesson 3-2</vt:lpstr>
      <vt:lpstr>Lesson 3-2</vt:lpstr>
      <vt:lpstr>Lesson 3-3</vt:lpstr>
      <vt:lpstr>Lesson 3-3</vt:lpstr>
      <vt:lpstr>Lesson 3-3</vt:lpstr>
      <vt:lpstr>Lesson 3-3</vt:lpstr>
      <vt:lpstr>Lesson 3 - VS</vt:lpstr>
      <vt:lpstr>Lesson 3 - VS</vt:lpstr>
      <vt:lpstr>Lesson 3 - VS</vt:lpstr>
      <vt:lpstr>Lesson 3 – LR1</vt:lpstr>
      <vt:lpstr>Lesson 3 – LR2</vt:lpstr>
      <vt:lpstr>Lesson 3 – LR3</vt:lpstr>
      <vt:lpstr>Lesson 3 - Now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 Reading Guide - Vocab</dc:title>
  <dc:creator>Beth</dc:creator>
  <cp:lastModifiedBy>Elizabeth Greenman</cp:lastModifiedBy>
  <cp:revision>5</cp:revision>
  <dcterms:created xsi:type="dcterms:W3CDTF">2013-09-22T20:42:54Z</dcterms:created>
  <dcterms:modified xsi:type="dcterms:W3CDTF">2013-09-27T13:55:29Z</dcterms:modified>
</cp:coreProperties>
</file>