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ags/tag1.xml" ContentType="application/vnd.openxmlformats-officedocument.presentationml.tags+xml"/>
  <Override PartName="/ppt/theme/themeOverride2.xml" ContentType="application/vnd.openxmlformats-officedocument.themeOverride+xml"/>
  <Override PartName="/ppt/tags/tag2.xml" ContentType="application/vnd.openxmlformats-officedocument.presentationml.tags+xml"/>
  <Override PartName="/ppt/theme/themeOverride3.xml" ContentType="application/vnd.openxmlformats-officedocument.themeOverride+xml"/>
  <Override PartName="/ppt/tags/tag3.xml" ContentType="application/vnd.openxmlformats-officedocument.presentationml.tags+xml"/>
  <Override PartName="/ppt/theme/themeOverride4.xml" ContentType="application/vnd.openxmlformats-officedocument.themeOverride+xml"/>
  <Override PartName="/ppt/tags/tag4.xml" ContentType="application/vnd.openxmlformats-officedocument.presentationml.tags+xml"/>
  <Override PartName="/ppt/theme/themeOverride5.xml" ContentType="application/vnd.openxmlformats-officedocument.themeOverride+xml"/>
  <Override PartName="/ppt/tags/tag5.xml" ContentType="application/vnd.openxmlformats-officedocument.presentationml.tags+xml"/>
  <Override PartName="/ppt/theme/themeOverride6.xml" ContentType="application/vnd.openxmlformats-officedocument.themeOverride+xml"/>
  <Override PartName="/ppt/tags/tag6.xml" ContentType="application/vnd.openxmlformats-officedocument.presentationml.tags+xml"/>
  <Override PartName="/ppt/theme/themeOverride7.xml" ContentType="application/vnd.openxmlformats-officedocument.themeOverride+xml"/>
  <Override PartName="/ppt/tags/tag7.xml" ContentType="application/vnd.openxmlformats-officedocument.presentationml.tags+xml"/>
  <Override PartName="/ppt/theme/themeOverride8.xml" ContentType="application/vnd.openxmlformats-officedocument.themeOverride+xml"/>
  <Override PartName="/ppt/tags/tag8.xml" ContentType="application/vnd.openxmlformats-officedocument.presentationml.tags+xml"/>
  <Override PartName="/ppt/theme/themeOverride9.xml" ContentType="application/vnd.openxmlformats-officedocument.themeOverride+xml"/>
  <Override PartName="/ppt/tags/tag9.xml" ContentType="application/vnd.openxmlformats-officedocument.presentationml.tags+xml"/>
  <Override PartName="/ppt/theme/themeOverride10.xml" ContentType="application/vnd.openxmlformats-officedocument.themeOverride+xml"/>
  <Override PartName="/ppt/tags/tag10.xml" ContentType="application/vnd.openxmlformats-officedocument.presentationml.tags+xml"/>
  <Override PartName="/ppt/theme/themeOverride11.xml" ContentType="application/vnd.openxmlformats-officedocument.themeOverride+xml"/>
  <Override PartName="/ppt/tags/tag11.xml" ContentType="application/vnd.openxmlformats-officedocument.presentationml.tags+xml"/>
  <Override PartName="/ppt/theme/themeOverride12.xml" ContentType="application/vnd.openxmlformats-officedocument.themeOverride+xml"/>
  <Override PartName="/ppt/tags/tag12.xml" ContentType="application/vnd.openxmlformats-officedocument.presentationml.tags+xml"/>
  <Override PartName="/ppt/theme/themeOverride13.xml" ContentType="application/vnd.openxmlformats-officedocument.themeOverride+xml"/>
  <Override PartName="/ppt/tags/tag13.xml" ContentType="application/vnd.openxmlformats-officedocument.presentationml.tags+xml"/>
  <Override PartName="/ppt/theme/themeOverride14.xml" ContentType="application/vnd.openxmlformats-officedocument.themeOverride+xml"/>
  <Override PartName="/ppt/tags/tag14.xml" ContentType="application/vnd.openxmlformats-officedocument.presentationml.tags+xml"/>
  <Override PartName="/ppt/theme/themeOverride15.xml" ContentType="application/vnd.openxmlformats-officedocument.themeOverride+xml"/>
  <Override PartName="/ppt/tags/tag15.xml" ContentType="application/vnd.openxmlformats-officedocument.presentationml.tags+xml"/>
  <Override PartName="/ppt/theme/themeOverride16.xml" ContentType="application/vnd.openxmlformats-officedocument.themeOverride+xml"/>
  <Override PartName="/ppt/tags/tag16.xml" ContentType="application/vnd.openxmlformats-officedocument.presentationml.tags+xml"/>
  <Override PartName="/ppt/theme/themeOverride17.xml" ContentType="application/vnd.openxmlformats-officedocument.themeOverride+xml"/>
  <Override PartName="/ppt/tags/tag1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8" r:id="rId4"/>
    <p:sldId id="259" r:id="rId5"/>
    <p:sldId id="260" r:id="rId6"/>
    <p:sldId id="261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90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307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199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80238" y="1524000"/>
            <a:ext cx="2173287" cy="56308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4000"/>
            <a:ext cx="6370638" cy="56308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3000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4325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3547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454763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38600" cy="3763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38600" cy="3763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4098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8090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7597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03996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13981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3705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097553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3001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80238" y="1524000"/>
            <a:ext cx="2173287" cy="56308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4000"/>
            <a:ext cx="6370638" cy="56308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260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55055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38600" cy="3763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38600" cy="3763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727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606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98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45176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28006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35503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8.png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5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20" Type="http://schemas.openxmlformats.org/officeDocument/2006/relationships/slide" Target="../slides/slide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0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23" Type="http://schemas.openxmlformats.org/officeDocument/2006/relationships/image" Target="../media/image9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7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Relationship Id="rId22" Type="http://schemas.openxmlformats.org/officeDocument/2006/relationships/hyperlink" Target="http://connected.mcgraw-hill.com/" TargetMode="Externa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18" Type="http://schemas.openxmlformats.org/officeDocument/2006/relationships/image" Target="../media/image7.png"/><Relationship Id="rId3" Type="http://schemas.openxmlformats.org/officeDocument/2006/relationships/slideLayout" Target="../slideLayouts/slideLayout14.xml"/><Relationship Id="rId21" Type="http://schemas.openxmlformats.org/officeDocument/2006/relationships/hyperlink" Target="http://connected.mcgraw-hill.com/" TargetMode="Externa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6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5.png"/><Relationship Id="rId20" Type="http://schemas.openxmlformats.org/officeDocument/2006/relationships/image" Target="../media/image8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24" Type="http://schemas.openxmlformats.org/officeDocument/2006/relationships/image" Target="../media/image11.png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4.png"/><Relationship Id="rId23" Type="http://schemas.openxmlformats.org/officeDocument/2006/relationships/image" Target="../media/image10.png"/><Relationship Id="rId10" Type="http://schemas.openxmlformats.org/officeDocument/2006/relationships/slideLayout" Target="../slideLayouts/slideLayout21.xml"/><Relationship Id="rId19" Type="http://schemas.openxmlformats.org/officeDocument/2006/relationships/slide" Target="../slides/slide16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png"/><Relationship Id="rId22" Type="http://schemas.openxmlformats.org/officeDocument/2006/relationships/image" Target="../media/image9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882" name="Picture 2" descr="11MSS_BlueGradient"/>
          <p:cNvPicPr>
            <a:picLocks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hidden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8883" name="background" descr="11MSS_Interface_01a"/>
          <p:cNvPicPr>
            <a:picLocks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hidden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8885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23925" y="6896100"/>
            <a:ext cx="8229600" cy="258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78886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4000"/>
            <a:ext cx="8229600" cy="3763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378896" name="Picture 16" descr="11MSS Lesson4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invGray">
          <a:xfrm>
            <a:off x="0" y="0"/>
            <a:ext cx="9144000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8900" name="tab" descr="11MSS_NavBar_800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644"/>
          <a:stretch>
            <a:fillRect/>
          </a:stretch>
        </p:blipFill>
        <p:spPr bwMode="auto">
          <a:xfrm>
            <a:off x="2887663" y="6100763"/>
            <a:ext cx="3836987" cy="757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8901" name="tab" descr="11MSS_NavBar_800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598"/>
          <a:stretch>
            <a:fillRect/>
          </a:stretch>
        </p:blipFill>
        <p:spPr bwMode="auto">
          <a:xfrm>
            <a:off x="2354263" y="6100763"/>
            <a:ext cx="3113087" cy="757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8902" name="back" descr="11MS--Nav_Back">
            <a:hlinkClick r:id="" action="ppaction://hlinkshowjump?jump=previousslide" highlightClick="1"/>
          </p:cNvPr>
          <p:cNvPicPr>
            <a:picLocks noChangeAspect="1" noChangeArrowheads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3700" y="6451600"/>
            <a:ext cx="482600" cy="37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8903" name="exit" descr="11MS-Nav_Exit">
            <a:hlinkClick r:id="" action="ppaction://hlinkshowjump?jump=endshow" highlightClick="1"/>
          </p:cNvPr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0225" y="6451600"/>
            <a:ext cx="438150" cy="37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8904" name="forward" descr="11MS-Nav_Forward">
            <a:hlinkClick r:id="" action="ppaction://hlinkshowjump?jump=nextslide" highlightClick="1"/>
          </p:cNvPr>
          <p:cNvPicPr>
            <a:picLocks noChangeAspect="1" noChangeArrowheads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6451600"/>
            <a:ext cx="482600" cy="37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8905" name="home" descr="11MS-Nav_Home">
            <a:hlinkClick r:id="rId20" action="ppaction://hlinksldjump" highlightClick="1"/>
          </p:cNvPr>
          <p:cNvPicPr>
            <a:picLocks noChangeAspect="1" noChangeArrowheads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6963" y="6451600"/>
            <a:ext cx="438150" cy="37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8906" name="gc" descr="11MS-Nav_Online">
            <a:hlinkClick r:id="rId22" highlightClick="1"/>
          </p:cNvPr>
          <p:cNvPicPr>
            <a:picLocks noChangeAspect="1" noChangeArrowheads="1"/>
          </p:cNvPicPr>
          <p:nvPr userDrawn="1"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2063" y="6462713"/>
            <a:ext cx="1679575" cy="350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8909" name="Picture 29" descr="11MSS Chapter_Tab_Large"/>
          <p:cNvPicPr>
            <a:picLocks noChangeAspect="1" noChangeArrowheads="1"/>
          </p:cNvPicPr>
          <p:nvPr userDrawn="1"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66"/>
          <a:stretch>
            <a:fillRect/>
          </a:stretch>
        </p:blipFill>
        <p:spPr bwMode="hidden">
          <a:xfrm>
            <a:off x="0" y="0"/>
            <a:ext cx="4876800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8910" name="Picture 30" descr="11MSS_Headers-C363"/>
          <p:cNvPicPr>
            <a:picLocks noChangeAspect="1" noChangeArrowheads="1"/>
          </p:cNvPicPr>
          <p:nvPr userDrawn="1"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invGray">
          <a:xfrm>
            <a:off x="0" y="0"/>
            <a:ext cx="9144000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5366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r" rtl="0" fontAlgn="base">
        <a:lnSpc>
          <a:spcPct val="90000"/>
        </a:lnSpc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+mj-lt"/>
          <a:ea typeface="+mj-ea"/>
          <a:cs typeface="+mj-cs"/>
        </a:defRPr>
      </a:lvl1pPr>
      <a:lvl2pPr algn="r" rtl="0" fontAlgn="base">
        <a:lnSpc>
          <a:spcPct val="90000"/>
        </a:lnSpc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charset="0"/>
        </a:defRPr>
      </a:lvl2pPr>
      <a:lvl3pPr algn="r" rtl="0" fontAlgn="base">
        <a:lnSpc>
          <a:spcPct val="90000"/>
        </a:lnSpc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charset="0"/>
        </a:defRPr>
      </a:lvl3pPr>
      <a:lvl4pPr algn="r" rtl="0" fontAlgn="base">
        <a:lnSpc>
          <a:spcPct val="90000"/>
        </a:lnSpc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charset="0"/>
        </a:defRPr>
      </a:lvl4pPr>
      <a:lvl5pPr algn="r" rtl="0" fontAlgn="base">
        <a:lnSpc>
          <a:spcPct val="90000"/>
        </a:lnSpc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charset="0"/>
        </a:defRPr>
      </a:lvl5pPr>
      <a:lvl6pPr marL="457200" algn="r" rtl="0" fontAlgn="base">
        <a:lnSpc>
          <a:spcPct val="90000"/>
        </a:lnSpc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charset="0"/>
        </a:defRPr>
      </a:lvl6pPr>
      <a:lvl7pPr marL="914400" algn="r" rtl="0" fontAlgn="base">
        <a:lnSpc>
          <a:spcPct val="90000"/>
        </a:lnSpc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charset="0"/>
        </a:defRPr>
      </a:lvl7pPr>
      <a:lvl8pPr marL="1371600" algn="r" rtl="0" fontAlgn="base">
        <a:lnSpc>
          <a:spcPct val="90000"/>
        </a:lnSpc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charset="0"/>
        </a:defRPr>
      </a:lvl8pPr>
      <a:lvl9pPr marL="1828800" algn="r" rtl="0" fontAlgn="base">
        <a:lnSpc>
          <a:spcPct val="90000"/>
        </a:lnSpc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lnSpc>
          <a:spcPct val="90000"/>
        </a:lnSpc>
        <a:spcBef>
          <a:spcPct val="30000"/>
        </a:spcBef>
        <a:spcAft>
          <a:spcPct val="3000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lnSpc>
          <a:spcPct val="90000"/>
        </a:lnSpc>
        <a:spcBef>
          <a:spcPct val="30000"/>
        </a:spcBef>
        <a:spcAft>
          <a:spcPct val="3000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lnSpc>
          <a:spcPct val="90000"/>
        </a:lnSpc>
        <a:spcBef>
          <a:spcPct val="30000"/>
        </a:spcBef>
        <a:spcAft>
          <a:spcPct val="3000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lnSpc>
          <a:spcPct val="90000"/>
        </a:lnSpc>
        <a:spcBef>
          <a:spcPct val="30000"/>
        </a:spcBef>
        <a:spcAft>
          <a:spcPct val="3000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lnSpc>
          <a:spcPct val="90000"/>
        </a:lnSpc>
        <a:spcBef>
          <a:spcPct val="30000"/>
        </a:spcBef>
        <a:spcAft>
          <a:spcPct val="3000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lnSpc>
          <a:spcPct val="90000"/>
        </a:lnSpc>
        <a:spcBef>
          <a:spcPct val="30000"/>
        </a:spcBef>
        <a:spcAft>
          <a:spcPct val="3000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lnSpc>
          <a:spcPct val="90000"/>
        </a:lnSpc>
        <a:spcBef>
          <a:spcPct val="30000"/>
        </a:spcBef>
        <a:spcAft>
          <a:spcPct val="3000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lnSpc>
          <a:spcPct val="90000"/>
        </a:lnSpc>
        <a:spcBef>
          <a:spcPct val="30000"/>
        </a:spcBef>
        <a:spcAft>
          <a:spcPct val="3000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lnSpc>
          <a:spcPct val="90000"/>
        </a:lnSpc>
        <a:spcBef>
          <a:spcPct val="30000"/>
        </a:spcBef>
        <a:spcAft>
          <a:spcPct val="3000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3282" name="background" descr="11MSS_Interface_01a"/>
          <p:cNvPicPr>
            <a:picLocks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hidden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3284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923925" y="6896100"/>
            <a:ext cx="8229600" cy="258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53285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4000"/>
            <a:ext cx="8229600" cy="3763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353295" name="Picture 15" descr="11MSS Lesson4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invGray">
          <a:xfrm>
            <a:off x="0" y="0"/>
            <a:ext cx="9144000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3299" name="tab" descr="11MSS_NavBar_800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644"/>
          <a:stretch>
            <a:fillRect/>
          </a:stretch>
        </p:blipFill>
        <p:spPr bwMode="auto">
          <a:xfrm>
            <a:off x="2887663" y="6100763"/>
            <a:ext cx="3836987" cy="757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3300" name="tab" descr="11MSS_NavBar_800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598"/>
          <a:stretch>
            <a:fillRect/>
          </a:stretch>
        </p:blipFill>
        <p:spPr bwMode="auto">
          <a:xfrm>
            <a:off x="2354263" y="6100763"/>
            <a:ext cx="3113087" cy="757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3301" name="back" descr="11MS--Nav_Back">
            <a:hlinkClick r:id="" action="ppaction://hlinkshowjump?jump=previousslide" highlightClick="1"/>
          </p:cNvPr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3700" y="6451600"/>
            <a:ext cx="482600" cy="37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3302" name="exit" descr="11MS-Nav_Exit">
            <a:hlinkClick r:id="" action="ppaction://hlinkshowjump?jump=endshow" highlightClick="1"/>
          </p:cNvPr>
          <p:cNvPicPr>
            <a:picLocks noChangeAspect="1" noChangeArrowheads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0225" y="6451600"/>
            <a:ext cx="438150" cy="37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3303" name="forward" descr="11MS-Nav_Forward">
            <a:hlinkClick r:id="" action="ppaction://hlinkshowjump?jump=nextslide" highlightClick="1"/>
          </p:cNvPr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6451600"/>
            <a:ext cx="482600" cy="37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3304" name="home" descr="11MS-Nav_Home">
            <a:hlinkClick r:id="rId19" action="ppaction://hlinksldjump" highlightClick="1"/>
          </p:cNvPr>
          <p:cNvPicPr>
            <a:picLocks noChangeAspect="1" noChangeArrowheads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6963" y="6451600"/>
            <a:ext cx="438150" cy="37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3305" name="gc" descr="11MS-Nav_Online">
            <a:hlinkClick r:id="rId21" highlightClick="1"/>
          </p:cNvPr>
          <p:cNvPicPr>
            <a:picLocks noChangeAspect="1" noChangeArrowheads="1"/>
          </p:cNvPicPr>
          <p:nvPr userDrawn="1"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2063" y="6462713"/>
            <a:ext cx="1679575" cy="350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3306" name="Picture 26" descr="11MSS Chapter_Tab_Large"/>
          <p:cNvPicPr>
            <a:picLocks noChangeAspect="1" noChangeArrowheads="1"/>
          </p:cNvPicPr>
          <p:nvPr userDrawn="1"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66"/>
          <a:stretch>
            <a:fillRect/>
          </a:stretch>
        </p:blipFill>
        <p:spPr bwMode="hidden">
          <a:xfrm>
            <a:off x="0" y="0"/>
            <a:ext cx="4876800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3307" name="Picture 27" descr="11MSS_Headers-C363"/>
          <p:cNvPicPr>
            <a:picLocks noChangeAspect="1" noChangeArrowheads="1"/>
          </p:cNvPicPr>
          <p:nvPr userDrawn="1"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invGray">
          <a:xfrm>
            <a:off x="0" y="0"/>
            <a:ext cx="9144000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1047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r" rtl="0" fontAlgn="base"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charset="0"/>
        </a:defRPr>
      </a:lvl2pPr>
      <a:lvl3pPr algn="r" rtl="0" fontAlgn="base"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charset="0"/>
        </a:defRPr>
      </a:lvl3pPr>
      <a:lvl4pPr algn="r" rtl="0" fontAlgn="base"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charset="0"/>
        </a:defRPr>
      </a:lvl4pPr>
      <a:lvl5pPr algn="r" rtl="0" fontAlgn="base"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lnSpc>
          <a:spcPct val="90000"/>
        </a:lnSpc>
        <a:spcBef>
          <a:spcPct val="30000"/>
        </a:spcBef>
        <a:spcAft>
          <a:spcPct val="3000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lnSpc>
          <a:spcPct val="90000"/>
        </a:lnSpc>
        <a:spcBef>
          <a:spcPct val="30000"/>
        </a:spcBef>
        <a:spcAft>
          <a:spcPct val="3000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lnSpc>
          <a:spcPct val="90000"/>
        </a:lnSpc>
        <a:spcBef>
          <a:spcPct val="30000"/>
        </a:spcBef>
        <a:spcAft>
          <a:spcPct val="3000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lnSpc>
          <a:spcPct val="90000"/>
        </a:lnSpc>
        <a:spcBef>
          <a:spcPct val="30000"/>
        </a:spcBef>
        <a:spcAft>
          <a:spcPct val="3000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lnSpc>
          <a:spcPct val="90000"/>
        </a:lnSpc>
        <a:spcBef>
          <a:spcPct val="30000"/>
        </a:spcBef>
        <a:spcAft>
          <a:spcPct val="3000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lnSpc>
          <a:spcPct val="90000"/>
        </a:lnSpc>
        <a:spcBef>
          <a:spcPct val="30000"/>
        </a:spcBef>
        <a:spcAft>
          <a:spcPct val="3000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lnSpc>
          <a:spcPct val="90000"/>
        </a:lnSpc>
        <a:spcBef>
          <a:spcPct val="30000"/>
        </a:spcBef>
        <a:spcAft>
          <a:spcPct val="3000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lnSpc>
          <a:spcPct val="90000"/>
        </a:lnSpc>
        <a:spcBef>
          <a:spcPct val="30000"/>
        </a:spcBef>
        <a:spcAft>
          <a:spcPct val="3000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lnSpc>
          <a:spcPct val="90000"/>
        </a:lnSpc>
        <a:spcBef>
          <a:spcPct val="30000"/>
        </a:spcBef>
        <a:spcAft>
          <a:spcPct val="3000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14.png"/><Relationship Id="rId5" Type="http://schemas.openxmlformats.org/officeDocument/2006/relationships/image" Target="../media/image13.jpeg"/><Relationship Id="rId4" Type="http://schemas.openxmlformats.org/officeDocument/2006/relationships/image" Target="../media/image1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10.xml"/><Relationship Id="rId1" Type="http://schemas.openxmlformats.org/officeDocument/2006/relationships/themeOverride" Target="../theme/themeOverr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11.xml"/><Relationship Id="rId1" Type="http://schemas.openxmlformats.org/officeDocument/2006/relationships/themeOverride" Target="../theme/themeOverride11.xml"/><Relationship Id="rId4" Type="http://schemas.openxmlformats.org/officeDocument/2006/relationships/audio" Target="../media/audio4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12.xml"/><Relationship Id="rId1" Type="http://schemas.openxmlformats.org/officeDocument/2006/relationships/themeOverride" Target="../theme/themeOverride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3.xml"/><Relationship Id="rId1" Type="http://schemas.openxmlformats.org/officeDocument/2006/relationships/themeOverride" Target="../theme/themeOverride13.xml"/><Relationship Id="rId4" Type="http://schemas.openxmlformats.org/officeDocument/2006/relationships/image" Target="../media/image2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4.xml"/><Relationship Id="rId1" Type="http://schemas.openxmlformats.org/officeDocument/2006/relationships/themeOverride" Target="../theme/themeOverride14.xml"/><Relationship Id="rId4" Type="http://schemas.openxmlformats.org/officeDocument/2006/relationships/image" Target="../media/image2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5.xml"/><Relationship Id="rId1" Type="http://schemas.openxmlformats.org/officeDocument/2006/relationships/themeOverride" Target="../theme/themeOverride15.xml"/><Relationship Id="rId4" Type="http://schemas.openxmlformats.org/officeDocument/2006/relationships/image" Target="../media/image2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6.xml"/><Relationship Id="rId1" Type="http://schemas.openxmlformats.org/officeDocument/2006/relationships/themeOverride" Target="../theme/themeOverride16.xml"/><Relationship Id="rId4" Type="http://schemas.openxmlformats.org/officeDocument/2006/relationships/image" Target="../media/image2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7.xml"/><Relationship Id="rId1" Type="http://schemas.openxmlformats.org/officeDocument/2006/relationships/themeOverride" Target="../theme/themeOverride17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audio" Target="../media/audio3.wav"/><Relationship Id="rId3" Type="http://schemas.openxmlformats.org/officeDocument/2006/relationships/slideLayout" Target="../slideLayouts/slideLayout2.xml"/><Relationship Id="rId7" Type="http://schemas.openxmlformats.org/officeDocument/2006/relationships/audio" Target="../media/audio2.wav"/><Relationship Id="rId2" Type="http://schemas.openxmlformats.org/officeDocument/2006/relationships/tags" Target="../tags/tag2.xml"/><Relationship Id="rId1" Type="http://schemas.openxmlformats.org/officeDocument/2006/relationships/themeOverride" Target="../theme/themeOverride2.xml"/><Relationship Id="rId6" Type="http://schemas.openxmlformats.org/officeDocument/2006/relationships/audio" Target="../media/audio1.wav"/><Relationship Id="rId5" Type="http://schemas.openxmlformats.org/officeDocument/2006/relationships/image" Target="../media/image15.jpeg"/><Relationship Id="rId4" Type="http://schemas.openxmlformats.org/officeDocument/2006/relationships/image" Target="../media/image12.png"/><Relationship Id="rId9" Type="http://schemas.openxmlformats.org/officeDocument/2006/relationships/audio" Target="../media/audio4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3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4.xml"/><Relationship Id="rId1" Type="http://schemas.openxmlformats.org/officeDocument/2006/relationships/themeOverride" Target="../theme/themeOverride4.xml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5.xml"/><Relationship Id="rId1" Type="http://schemas.openxmlformats.org/officeDocument/2006/relationships/themeOverride" Target="../theme/themeOverride5.xml"/><Relationship Id="rId4" Type="http://schemas.openxmlformats.org/officeDocument/2006/relationships/audio" Target="../media/audio2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6.xml"/><Relationship Id="rId1" Type="http://schemas.openxmlformats.org/officeDocument/2006/relationships/themeOverride" Target="../theme/themeOverr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7.xml"/><Relationship Id="rId1" Type="http://schemas.openxmlformats.org/officeDocument/2006/relationships/themeOverride" Target="../theme/themeOverride7.xml"/><Relationship Id="rId5" Type="http://schemas.openxmlformats.org/officeDocument/2006/relationships/image" Target="../media/image16.png"/><Relationship Id="rId4" Type="http://schemas.openxmlformats.org/officeDocument/2006/relationships/audio" Target="../media/audio3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8.xml"/><Relationship Id="rId1" Type="http://schemas.openxmlformats.org/officeDocument/2006/relationships/themeOverride" Target="../theme/themeOverride8.xml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9.xml"/><Relationship Id="rId1" Type="http://schemas.openxmlformats.org/officeDocument/2006/relationships/themeOverride" Target="../theme/themeOverride9.xml"/><Relationship Id="rId5" Type="http://schemas.openxmlformats.org/officeDocument/2006/relationships/image" Target="../media/image19.png"/><Relationship Id="rId4" Type="http://schemas.openxmlformats.org/officeDocument/2006/relationships/image" Target="../media/image1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4264" name="Picture 8" descr="11MS-LessonMenu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788" y="107950"/>
            <a:ext cx="7704137" cy="6010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6425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Lesson 4 Reading Guide - KC</a:t>
            </a:r>
          </a:p>
        </p:txBody>
      </p:sp>
      <p:pic>
        <p:nvPicPr>
          <p:cNvPr id="864260" name="KC_art" descr="11MC_KeyConcept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250" y="2024063"/>
            <a:ext cx="3309938" cy="515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64261" name="txt_box"/>
          <p:cNvSpPr txBox="1">
            <a:spLocks noChangeArrowheads="1"/>
          </p:cNvSpPr>
          <p:nvPr/>
        </p:nvSpPr>
        <p:spPr bwMode="auto">
          <a:xfrm>
            <a:off x="1279525" y="2727325"/>
            <a:ext cx="6645275" cy="2544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4488" indent="-344488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1pPr>
            <a:lvl2pPr marL="576263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2pPr>
            <a:lvl3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3pPr>
            <a:lvl4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4pPr>
            <a:lvl5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lnSpc>
                <a:spcPct val="90000"/>
              </a:lnSpc>
              <a:spcBef>
                <a:spcPct val="25000"/>
              </a:spcBef>
              <a:spcAft>
                <a:spcPct val="25000"/>
              </a:spcAft>
              <a:buClr>
                <a:srgbClr val="E40022"/>
              </a:buClr>
              <a:buFontTx/>
              <a:buChar char="•"/>
            </a:pPr>
            <a:r>
              <a:rPr lang="en-US" altLang="en-US" sz="2800">
                <a:solidFill>
                  <a:srgbClr val="000000"/>
                </a:solidFill>
              </a:rPr>
              <a:t>What is Newton’s third law of motion?</a:t>
            </a:r>
          </a:p>
          <a:p>
            <a:pPr fontAlgn="base">
              <a:lnSpc>
                <a:spcPct val="90000"/>
              </a:lnSpc>
              <a:spcBef>
                <a:spcPct val="25000"/>
              </a:spcBef>
              <a:spcAft>
                <a:spcPct val="25000"/>
              </a:spcAft>
              <a:buClr>
                <a:srgbClr val="E40022"/>
              </a:buClr>
              <a:buFontTx/>
              <a:buChar char="•"/>
            </a:pPr>
            <a:r>
              <a:rPr lang="en-US" altLang="en-US" sz="2800">
                <a:solidFill>
                  <a:srgbClr val="000000"/>
                </a:solidFill>
              </a:rPr>
              <a:t>Why don’t the forces in a force pair cancel each other?</a:t>
            </a:r>
          </a:p>
          <a:p>
            <a:pPr fontAlgn="base">
              <a:lnSpc>
                <a:spcPct val="90000"/>
              </a:lnSpc>
              <a:spcBef>
                <a:spcPct val="25000"/>
              </a:spcBef>
              <a:spcAft>
                <a:spcPct val="25000"/>
              </a:spcAft>
              <a:buClr>
                <a:srgbClr val="E40022"/>
              </a:buClr>
              <a:buFontTx/>
              <a:buChar char="•"/>
            </a:pPr>
            <a:r>
              <a:rPr lang="en-US" altLang="en-US" sz="2800">
                <a:solidFill>
                  <a:srgbClr val="000000"/>
                </a:solidFill>
              </a:rPr>
              <a:t>What is the law of conservation of momentum?</a:t>
            </a:r>
          </a:p>
        </p:txBody>
      </p:sp>
      <p:pic>
        <p:nvPicPr>
          <p:cNvPr id="864262" name="Picture 6" descr="11MS-Nav_BackDead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3700" y="6451600"/>
            <a:ext cx="482600" cy="37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64263" name="Title"/>
          <p:cNvSpPr>
            <a:spLocks noChangeArrowheads="1"/>
          </p:cNvSpPr>
          <p:nvPr/>
        </p:nvSpPr>
        <p:spPr bwMode="auto">
          <a:xfrm>
            <a:off x="1044575" y="1376363"/>
            <a:ext cx="5815013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altLang="en-US" sz="3600" b="1">
                <a:solidFill>
                  <a:srgbClr val="11873B"/>
                </a:solidFill>
              </a:rPr>
              <a:t>Newton’s Third Law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3551929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4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64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4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64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42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642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42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8642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42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8642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4261" grpId="0" build="p" autoUpdateAnimBg="0"/>
      <p:bldP spid="864263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0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buClr>
                <a:srgbClr val="E40004"/>
              </a:buClr>
              <a:buFontTx/>
              <a:buChar char="•"/>
            </a:pPr>
            <a:r>
              <a:rPr lang="en-US" altLang="en-US"/>
              <a:t>Lesson 4-4</a:t>
            </a:r>
          </a:p>
        </p:txBody>
      </p:sp>
      <p:sp>
        <p:nvSpPr>
          <p:cNvPr id="950275" name="title"/>
          <p:cNvSpPr txBox="1">
            <a:spLocks noChangeArrowheads="1"/>
          </p:cNvSpPr>
          <p:nvPr/>
        </p:nvSpPr>
        <p:spPr bwMode="auto">
          <a:xfrm>
            <a:off x="617538" y="541338"/>
            <a:ext cx="806926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E40004"/>
              </a:buClr>
            </a:pPr>
            <a:r>
              <a:rPr lang="en-US" altLang="en-US" sz="3600" b="1">
                <a:solidFill>
                  <a:srgbClr val="E40022"/>
                </a:solidFill>
              </a:rPr>
              <a:t>Momentum</a:t>
            </a:r>
            <a:r>
              <a:rPr lang="en-US" altLang="en-US" sz="2800" b="1">
                <a:solidFill>
                  <a:srgbClr val="E40022"/>
                </a:solidFill>
              </a:rPr>
              <a:t> </a:t>
            </a:r>
            <a:r>
              <a:rPr lang="en-US" altLang="en-US" sz="1600" b="1">
                <a:solidFill>
                  <a:srgbClr val="E40022"/>
                </a:solidFill>
              </a:rPr>
              <a:t>(cont.)</a:t>
            </a:r>
          </a:p>
        </p:txBody>
      </p:sp>
      <p:sp>
        <p:nvSpPr>
          <p:cNvPr id="950276" name="txt_box"/>
          <p:cNvSpPr>
            <a:spLocks noGrp="1" noChangeArrowheads="1"/>
          </p:cNvSpPr>
          <p:nvPr>
            <p:ph type="body" idx="1"/>
          </p:nvPr>
        </p:nvSpPr>
        <p:spPr>
          <a:xfrm>
            <a:off x="609600" y="1524000"/>
            <a:ext cx="7924800" cy="4228850"/>
          </a:xfrm>
          <a:noFill/>
          <a:ln/>
        </p:spPr>
        <p:txBody>
          <a:bodyPr>
            <a:spAutoFit/>
          </a:bodyPr>
          <a:lstStyle/>
          <a:p>
            <a:pPr>
              <a:buClr>
                <a:srgbClr val="E40004"/>
              </a:buClr>
            </a:pPr>
            <a:r>
              <a:rPr lang="en-US" altLang="en-US" dirty="0"/>
              <a:t>An object’s momentum </a:t>
            </a:r>
            <a:r>
              <a:rPr lang="en-US" altLang="en-US" dirty="0" smtClean="0"/>
              <a:t>has the </a:t>
            </a:r>
            <a:r>
              <a:rPr lang="en-US" altLang="en-US" dirty="0"/>
              <a:t>same direction as its velocity.</a:t>
            </a:r>
          </a:p>
          <a:p>
            <a:pPr>
              <a:buClr>
                <a:srgbClr val="E40004"/>
              </a:buClr>
            </a:pPr>
            <a:r>
              <a:rPr lang="en-US" altLang="en-US" dirty="0"/>
              <a:t>According to Newton’s first law, if the net force on an object is zero, neither its velocity nor its momentum change.</a:t>
            </a:r>
          </a:p>
          <a:p>
            <a:pPr>
              <a:buClr>
                <a:srgbClr val="E40004"/>
              </a:buClr>
            </a:pPr>
            <a:r>
              <a:rPr lang="en-US" altLang="en-US" dirty="0"/>
              <a:t>Because momentum is the product of mass and velocity, the force on an object equals its change in momentum.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8401591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0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50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0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50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0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50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027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8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Lesson 4-5</a:t>
            </a:r>
          </a:p>
        </p:txBody>
      </p:sp>
      <p:sp>
        <p:nvSpPr>
          <p:cNvPr id="878595" name="txt_box"/>
          <p:cNvSpPr>
            <a:spLocks noGrp="1" noChangeArrowheads="1"/>
          </p:cNvSpPr>
          <p:nvPr>
            <p:ph type="body" idx="1"/>
          </p:nvPr>
        </p:nvSpPr>
        <p:spPr>
          <a:xfrm>
            <a:off x="609600" y="1209675"/>
            <a:ext cx="8153400" cy="2308324"/>
          </a:xfrm>
          <a:noFill/>
          <a:ln/>
        </p:spPr>
        <p:txBody>
          <a:bodyPr>
            <a:spAutoFit/>
          </a:bodyPr>
          <a:lstStyle/>
          <a:p>
            <a:pPr marL="0" indent="0">
              <a:buClr>
                <a:srgbClr val="E40004"/>
              </a:buClr>
              <a:buFontTx/>
              <a:buNone/>
            </a:pPr>
            <a:r>
              <a:rPr lang="en-US" altLang="en-US" dirty="0"/>
              <a:t>According to the </a:t>
            </a:r>
            <a:r>
              <a:rPr lang="en-US" altLang="en-US" b="1" dirty="0">
                <a:solidFill>
                  <a:srgbClr val="0069B6"/>
                </a:solidFill>
                <a:hlinkClick r:id="" action="ppaction://noaction">
                  <a:snd r:embed="rId4" name="law_of_conservation_of_momentum"/>
                </a:hlinkClick>
              </a:rPr>
              <a:t>law of conservation of momentum</a:t>
            </a:r>
            <a:r>
              <a:rPr lang="en-US" altLang="en-US" dirty="0"/>
              <a:t>, the total momentum of a group of objects stays the same </a:t>
            </a:r>
            <a:r>
              <a:rPr lang="en-US" altLang="en-US" dirty="0" smtClean="0"/>
              <a:t>unless unbalanced </a:t>
            </a:r>
            <a:r>
              <a:rPr lang="en-US" altLang="en-US" dirty="0"/>
              <a:t>outside forces </a:t>
            </a:r>
            <a:r>
              <a:rPr lang="en-US" altLang="en-US" dirty="0" smtClean="0"/>
              <a:t>(such </a:t>
            </a:r>
            <a:r>
              <a:rPr lang="en-US" altLang="en-US" dirty="0"/>
              <a:t>as </a:t>
            </a:r>
            <a:r>
              <a:rPr lang="en-US" altLang="en-US" dirty="0" smtClean="0"/>
              <a:t>friction) </a:t>
            </a:r>
            <a:r>
              <a:rPr lang="en-US" altLang="en-US" dirty="0"/>
              <a:t>act on the objects.</a:t>
            </a:r>
          </a:p>
        </p:txBody>
      </p:sp>
      <p:sp>
        <p:nvSpPr>
          <p:cNvPr id="878596" name="title"/>
          <p:cNvSpPr txBox="1">
            <a:spLocks noChangeArrowheads="1"/>
          </p:cNvSpPr>
          <p:nvPr/>
        </p:nvSpPr>
        <p:spPr bwMode="auto">
          <a:xfrm>
            <a:off x="617538" y="541338"/>
            <a:ext cx="750728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E40022"/>
                </a:solidFill>
              </a:rPr>
              <a:t>Conservation of Momentum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5072821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8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78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8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78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8595" grpId="0" build="p"/>
      <p:bldP spid="87859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9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Lesson 4-5</a:t>
            </a:r>
          </a:p>
        </p:txBody>
      </p:sp>
      <p:sp>
        <p:nvSpPr>
          <p:cNvPr id="879619" name="txt_box"/>
          <p:cNvSpPr>
            <a:spLocks noGrp="1" noChangeArrowheads="1"/>
          </p:cNvSpPr>
          <p:nvPr>
            <p:ph type="body" idx="1"/>
          </p:nvPr>
        </p:nvSpPr>
        <p:spPr>
          <a:xfrm>
            <a:off x="609600" y="1524000"/>
            <a:ext cx="7924800" cy="3743325"/>
          </a:xfrm>
          <a:noFill/>
          <a:ln/>
        </p:spPr>
        <p:txBody>
          <a:bodyPr>
            <a:spAutoFit/>
          </a:bodyPr>
          <a:lstStyle/>
          <a:p>
            <a:pPr>
              <a:buClr>
                <a:srgbClr val="E40004"/>
              </a:buClr>
            </a:pPr>
            <a:r>
              <a:rPr lang="en-US" altLang="en-US"/>
              <a:t>When colliding objects bounce off each other, it is an elastic collision.</a:t>
            </a:r>
          </a:p>
          <a:p>
            <a:pPr>
              <a:buClr>
                <a:srgbClr val="E40004"/>
              </a:buClr>
            </a:pPr>
            <a:r>
              <a:rPr lang="en-US" altLang="en-US"/>
              <a:t>If objects collide and stick together, the collision is inelastic.</a:t>
            </a:r>
          </a:p>
          <a:p>
            <a:pPr>
              <a:buClr>
                <a:srgbClr val="E40004"/>
              </a:buClr>
            </a:pPr>
            <a:r>
              <a:rPr lang="en-US" altLang="en-US"/>
              <a:t>No matter the type of collision, the total momentum will be the same before and after the collision.</a:t>
            </a:r>
          </a:p>
        </p:txBody>
      </p:sp>
      <p:sp>
        <p:nvSpPr>
          <p:cNvPr id="879620" name="title"/>
          <p:cNvSpPr txBox="1">
            <a:spLocks noChangeArrowheads="1"/>
          </p:cNvSpPr>
          <p:nvPr/>
        </p:nvSpPr>
        <p:spPr bwMode="auto">
          <a:xfrm>
            <a:off x="617538" y="541338"/>
            <a:ext cx="806926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E40022"/>
                </a:solidFill>
              </a:rPr>
              <a:t>Conservation of Momentum</a:t>
            </a:r>
            <a:r>
              <a:rPr lang="en-US" altLang="en-US" sz="2800" b="1">
                <a:solidFill>
                  <a:srgbClr val="E40022"/>
                </a:solidFill>
              </a:rPr>
              <a:t> </a:t>
            </a:r>
            <a:r>
              <a:rPr lang="en-US" altLang="en-US" sz="1600" b="1">
                <a:solidFill>
                  <a:srgbClr val="E40022"/>
                </a:solidFill>
              </a:rPr>
              <a:t>(cont.)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5379138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9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79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9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79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9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79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9619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4742" name="Picture 6" descr="11MS-VisSummar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788" y="107950"/>
            <a:ext cx="7704137" cy="6011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8473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Lesson 4 - VS</a:t>
            </a:r>
          </a:p>
        </p:txBody>
      </p:sp>
      <p:sp>
        <p:nvSpPr>
          <p:cNvPr id="884741" name="txt_box"/>
          <p:cNvSpPr txBox="1">
            <a:spLocks noChangeArrowheads="1"/>
          </p:cNvSpPr>
          <p:nvPr/>
        </p:nvSpPr>
        <p:spPr bwMode="auto">
          <a:xfrm>
            <a:off x="1276350" y="1387475"/>
            <a:ext cx="6419850" cy="124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1pPr>
            <a:lvl2pPr marL="5715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2pPr>
            <a:lvl3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3pPr>
            <a:lvl4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4pPr>
            <a:lvl5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E40004"/>
              </a:buClr>
              <a:buFontTx/>
              <a:buChar char="•"/>
            </a:pPr>
            <a:r>
              <a:rPr lang="en-US" altLang="en-US" sz="2800">
                <a:solidFill>
                  <a:srgbClr val="000000"/>
                </a:solidFill>
              </a:rPr>
              <a:t>Newton’s third law of motion describes the force pair between two objects.</a:t>
            </a:r>
          </a:p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E40004"/>
              </a:buClr>
              <a:buFontTx/>
              <a:buChar char="•"/>
            </a:pPr>
            <a:r>
              <a:rPr lang="en-US" altLang="en-US" sz="2800">
                <a:solidFill>
                  <a:srgbClr val="000000"/>
                </a:solidFill>
              </a:rPr>
              <a:t>For every action force, there is a reaction force that is equal in strength but opposite in direction.</a:t>
            </a:r>
          </a:p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E40004"/>
              </a:buClr>
              <a:buFontTx/>
              <a:buChar char="•"/>
            </a:pPr>
            <a:r>
              <a:rPr lang="en-US" altLang="en-US" sz="2800">
                <a:solidFill>
                  <a:srgbClr val="000000"/>
                </a:solidFill>
              </a:rPr>
              <a:t>In any collision, momentum is transferred from one object to another.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1090073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47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847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47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847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47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847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4741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7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Lesson 4 – LR1</a:t>
            </a:r>
          </a:p>
        </p:txBody>
      </p:sp>
      <p:pic>
        <p:nvPicPr>
          <p:cNvPr id="887811" name="background" descr="11MS-LessonReview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788" y="107950"/>
            <a:ext cx="7704137" cy="6011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87812" name="oval"/>
          <p:cNvSpPr>
            <a:spLocks noChangeArrowheads="1"/>
          </p:cNvSpPr>
          <p:nvPr/>
        </p:nvSpPr>
        <p:spPr bwMode="auto">
          <a:xfrm>
            <a:off x="1104900" y="2895600"/>
            <a:ext cx="609600" cy="609600"/>
          </a:xfrm>
          <a:prstGeom prst="ellipse">
            <a:avLst/>
          </a:prstGeom>
          <a:solidFill>
            <a:srgbClr val="FFFF99"/>
          </a:solidFill>
          <a:ln w="53975">
            <a:solidFill>
              <a:srgbClr val="E4002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20000"/>
              </a:spcBef>
              <a:spcAft>
                <a:spcPct val="0"/>
              </a:spcAft>
            </a:pPr>
            <a:endParaRPr lang="en-US" altLang="en-US" sz="3200">
              <a:solidFill>
                <a:srgbClr val="E40022"/>
              </a:solidFill>
            </a:endParaRPr>
          </a:p>
        </p:txBody>
      </p:sp>
      <p:sp>
        <p:nvSpPr>
          <p:cNvPr id="887813" name="Answers"/>
          <p:cNvSpPr>
            <a:spLocks noChangeArrowheads="1"/>
          </p:cNvSpPr>
          <p:nvPr/>
        </p:nvSpPr>
        <p:spPr bwMode="auto">
          <a:xfrm>
            <a:off x="1143000" y="2927350"/>
            <a:ext cx="7162800" cy="286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628650" indent="-62865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1028700" indent="-28575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371600" indent="-22860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714500" indent="-22860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buFontTx/>
              <a:buNone/>
            </a:pPr>
            <a:r>
              <a:rPr lang="en-US" altLang="en-US" b="1">
                <a:solidFill>
                  <a:srgbClr val="11873B"/>
                </a:solidFill>
              </a:rPr>
              <a:t>A.	</a:t>
            </a:r>
            <a:r>
              <a:rPr lang="en-US" altLang="en-US">
                <a:solidFill>
                  <a:srgbClr val="000000"/>
                </a:solidFill>
              </a:rPr>
              <a:t>Newton’s </a:t>
            </a:r>
            <a:r>
              <a:rPr lang="en-US" altLang="en-US">
                <a:solidFill>
                  <a:srgbClr val="000000"/>
                </a:solidFill>
                <a:cs typeface="Times New Roman" pitchFamily="1" charset="0"/>
              </a:rPr>
              <a:t>third law of motion</a:t>
            </a:r>
            <a:endParaRPr lang="en-US" altLang="en-US">
              <a:solidFill>
                <a:srgbClr val="000000"/>
              </a:solidFill>
            </a:endParaRPr>
          </a:p>
          <a:p>
            <a:pPr fontAlgn="base">
              <a:buFontTx/>
              <a:buNone/>
            </a:pPr>
            <a:r>
              <a:rPr lang="en-US" altLang="en-US" b="1">
                <a:solidFill>
                  <a:srgbClr val="11873B"/>
                </a:solidFill>
              </a:rPr>
              <a:t>B.	</a:t>
            </a:r>
            <a:r>
              <a:rPr lang="en-US" altLang="en-US">
                <a:solidFill>
                  <a:srgbClr val="000000"/>
                </a:solidFill>
                <a:cs typeface="Times New Roman" pitchFamily="1" charset="0"/>
              </a:rPr>
              <a:t>Newton’s second law of motion</a:t>
            </a:r>
            <a:endParaRPr lang="en-US" altLang="en-US">
              <a:solidFill>
                <a:srgbClr val="000000"/>
              </a:solidFill>
            </a:endParaRPr>
          </a:p>
          <a:p>
            <a:pPr fontAlgn="base">
              <a:buFontTx/>
              <a:buNone/>
            </a:pPr>
            <a:r>
              <a:rPr lang="en-US" altLang="en-US" b="1">
                <a:solidFill>
                  <a:srgbClr val="11873B"/>
                </a:solidFill>
              </a:rPr>
              <a:t>C.	</a:t>
            </a:r>
            <a:r>
              <a:rPr lang="en-US" altLang="en-US">
                <a:solidFill>
                  <a:srgbClr val="000000"/>
                </a:solidFill>
                <a:cs typeface="Times New Roman" pitchFamily="1" charset="0"/>
              </a:rPr>
              <a:t>Newton’s first law of motion</a:t>
            </a:r>
            <a:endParaRPr lang="en-US" altLang="en-US">
              <a:solidFill>
                <a:srgbClr val="000000"/>
              </a:solidFill>
            </a:endParaRPr>
          </a:p>
          <a:p>
            <a:pPr fontAlgn="base">
              <a:buFontTx/>
              <a:buNone/>
            </a:pPr>
            <a:r>
              <a:rPr lang="en-US" altLang="en-US" b="1">
                <a:solidFill>
                  <a:srgbClr val="11873B"/>
                </a:solidFill>
              </a:rPr>
              <a:t>D.</a:t>
            </a:r>
            <a:r>
              <a:rPr lang="en-US" altLang="en-US">
                <a:solidFill>
                  <a:srgbClr val="11873B"/>
                </a:solidFill>
              </a:rPr>
              <a:t>	</a:t>
            </a:r>
            <a:r>
              <a:rPr lang="en-US" altLang="en-US">
                <a:solidFill>
                  <a:srgbClr val="000000"/>
                </a:solidFill>
                <a:cs typeface="Times New Roman" pitchFamily="1" charset="0"/>
              </a:rPr>
              <a:t>law of conservation of momentum</a:t>
            </a:r>
          </a:p>
        </p:txBody>
      </p:sp>
      <p:sp>
        <p:nvSpPr>
          <p:cNvPr id="887814" name="Question"/>
          <p:cNvSpPr txBox="1">
            <a:spLocks noChangeArrowheads="1"/>
          </p:cNvSpPr>
          <p:nvPr/>
        </p:nvSpPr>
        <p:spPr bwMode="auto">
          <a:xfrm>
            <a:off x="1143000" y="1371600"/>
            <a:ext cx="6781800" cy="140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E40022"/>
                </a:solidFill>
              </a:rPr>
              <a:t>Which law explains that every force has a reaction force in the opposite direction?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9372045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781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8781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78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878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78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878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78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8878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78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878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7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78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78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78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878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878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878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878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878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878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878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878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878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878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878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7812" grpId="0" animBg="1"/>
      <p:bldP spid="88781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8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Lesson 4 – LR2</a:t>
            </a:r>
          </a:p>
        </p:txBody>
      </p:sp>
      <p:pic>
        <p:nvPicPr>
          <p:cNvPr id="888835" name="background" descr="11MS-LessonReview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788" y="107950"/>
            <a:ext cx="7704137" cy="6011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88836" name="oval"/>
          <p:cNvSpPr>
            <a:spLocks noChangeArrowheads="1"/>
          </p:cNvSpPr>
          <p:nvPr/>
        </p:nvSpPr>
        <p:spPr bwMode="auto">
          <a:xfrm>
            <a:off x="1104900" y="3459163"/>
            <a:ext cx="609600" cy="609600"/>
          </a:xfrm>
          <a:prstGeom prst="ellipse">
            <a:avLst/>
          </a:prstGeom>
          <a:solidFill>
            <a:srgbClr val="FFFF99"/>
          </a:solidFill>
          <a:ln w="53975">
            <a:solidFill>
              <a:srgbClr val="E4002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20000"/>
              </a:spcBef>
              <a:spcAft>
                <a:spcPct val="0"/>
              </a:spcAft>
            </a:pPr>
            <a:endParaRPr lang="en-US" altLang="en-US" sz="3200">
              <a:solidFill>
                <a:srgbClr val="E40022"/>
              </a:solidFill>
            </a:endParaRPr>
          </a:p>
        </p:txBody>
      </p:sp>
      <p:sp>
        <p:nvSpPr>
          <p:cNvPr id="888837" name="Answers"/>
          <p:cNvSpPr>
            <a:spLocks noChangeArrowheads="1"/>
          </p:cNvSpPr>
          <p:nvPr/>
        </p:nvSpPr>
        <p:spPr bwMode="auto">
          <a:xfrm>
            <a:off x="1143000" y="2819400"/>
            <a:ext cx="6781800" cy="267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628650" indent="-62865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1028700" indent="-28575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371600" indent="-22860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714500" indent="-22860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Aft>
                <a:spcPct val="20000"/>
              </a:spcAft>
              <a:buFontTx/>
              <a:buNone/>
            </a:pPr>
            <a:r>
              <a:rPr lang="en-US" altLang="en-US" b="1">
                <a:solidFill>
                  <a:srgbClr val="11873B"/>
                </a:solidFill>
              </a:rPr>
              <a:t>A.	</a:t>
            </a:r>
            <a:r>
              <a:rPr lang="en-US" altLang="en-US">
                <a:solidFill>
                  <a:srgbClr val="000000"/>
                </a:solidFill>
                <a:cs typeface="Times New Roman" pitchFamily="1" charset="0"/>
              </a:rPr>
              <a:t>velocity</a:t>
            </a:r>
            <a:endParaRPr lang="en-US" altLang="en-US">
              <a:solidFill>
                <a:srgbClr val="000000"/>
              </a:solidFill>
            </a:endParaRPr>
          </a:p>
          <a:p>
            <a:pPr fontAlgn="base">
              <a:spcAft>
                <a:spcPct val="20000"/>
              </a:spcAft>
              <a:buFontTx/>
              <a:buNone/>
            </a:pPr>
            <a:r>
              <a:rPr lang="en-US" altLang="en-US" b="1">
                <a:solidFill>
                  <a:srgbClr val="11873B"/>
                </a:solidFill>
              </a:rPr>
              <a:t>B.	</a:t>
            </a:r>
            <a:r>
              <a:rPr lang="en-US" altLang="en-US">
                <a:solidFill>
                  <a:srgbClr val="000000"/>
                </a:solidFill>
              </a:rPr>
              <a:t>momentum</a:t>
            </a:r>
          </a:p>
          <a:p>
            <a:pPr fontAlgn="base">
              <a:spcAft>
                <a:spcPct val="20000"/>
              </a:spcAft>
              <a:buFontTx/>
              <a:buNone/>
            </a:pPr>
            <a:r>
              <a:rPr lang="en-US" altLang="en-US" b="1">
                <a:solidFill>
                  <a:srgbClr val="11873B"/>
                </a:solidFill>
              </a:rPr>
              <a:t>C.	</a:t>
            </a:r>
            <a:r>
              <a:rPr lang="en-US" altLang="en-US">
                <a:solidFill>
                  <a:srgbClr val="000000"/>
                </a:solidFill>
                <a:cs typeface="Times New Roman" pitchFamily="1" charset="0"/>
              </a:rPr>
              <a:t>inertia</a:t>
            </a:r>
            <a:endParaRPr lang="en-US" altLang="en-US">
              <a:solidFill>
                <a:srgbClr val="000000"/>
              </a:solidFill>
            </a:endParaRPr>
          </a:p>
          <a:p>
            <a:pPr fontAlgn="base">
              <a:spcAft>
                <a:spcPct val="20000"/>
              </a:spcAft>
              <a:buFontTx/>
              <a:buNone/>
            </a:pPr>
            <a:r>
              <a:rPr lang="en-US" altLang="en-US" b="1">
                <a:solidFill>
                  <a:srgbClr val="11873B"/>
                </a:solidFill>
              </a:rPr>
              <a:t>D.	</a:t>
            </a:r>
            <a:r>
              <a:rPr lang="en-US" altLang="en-US">
                <a:solidFill>
                  <a:srgbClr val="000000"/>
                </a:solidFill>
              </a:rPr>
              <a:t>elastic collision</a:t>
            </a:r>
          </a:p>
        </p:txBody>
      </p:sp>
      <p:sp>
        <p:nvSpPr>
          <p:cNvPr id="888838" name="Question"/>
          <p:cNvSpPr txBox="1">
            <a:spLocks noChangeArrowheads="1"/>
          </p:cNvSpPr>
          <p:nvPr/>
        </p:nvSpPr>
        <p:spPr bwMode="auto">
          <a:xfrm>
            <a:off x="1143000" y="1524000"/>
            <a:ext cx="6997700" cy="96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E40022"/>
                </a:solidFill>
              </a:rPr>
              <a:t>Which is a measure of how hard it is to stop a moving object?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8155753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883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8883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88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888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88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888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88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8888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88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888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8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88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88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8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88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88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88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8883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888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8883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888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8883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888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8883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8883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8836" grpId="0" animBg="1"/>
      <p:bldP spid="888837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9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Lesson 4 – LR3</a:t>
            </a:r>
          </a:p>
        </p:txBody>
      </p:sp>
      <p:pic>
        <p:nvPicPr>
          <p:cNvPr id="889859" name="Picture 3" descr="11MS-LessonReview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788" y="107950"/>
            <a:ext cx="7704137" cy="6011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89860" name="Oval 4"/>
          <p:cNvSpPr>
            <a:spLocks noChangeArrowheads="1"/>
          </p:cNvSpPr>
          <p:nvPr/>
        </p:nvSpPr>
        <p:spPr bwMode="auto">
          <a:xfrm>
            <a:off x="1104900" y="4143375"/>
            <a:ext cx="609600" cy="609600"/>
          </a:xfrm>
          <a:prstGeom prst="ellipse">
            <a:avLst/>
          </a:prstGeom>
          <a:solidFill>
            <a:srgbClr val="FFFF99"/>
          </a:solidFill>
          <a:ln w="53975">
            <a:solidFill>
              <a:srgbClr val="E4002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20000"/>
              </a:spcBef>
              <a:spcAft>
                <a:spcPct val="0"/>
              </a:spcAft>
            </a:pPr>
            <a:endParaRPr lang="en-US" altLang="en-US" sz="3200">
              <a:solidFill>
                <a:srgbClr val="E40022"/>
              </a:solidFill>
            </a:endParaRPr>
          </a:p>
        </p:txBody>
      </p:sp>
      <p:sp>
        <p:nvSpPr>
          <p:cNvPr id="889861" name="Answers"/>
          <p:cNvSpPr>
            <a:spLocks noChangeArrowheads="1"/>
          </p:cNvSpPr>
          <p:nvPr/>
        </p:nvSpPr>
        <p:spPr bwMode="auto">
          <a:xfrm>
            <a:off x="1143000" y="2819400"/>
            <a:ext cx="6781800" cy="267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628650" indent="-62865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1028700" indent="-28575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371600" indent="-22860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714500" indent="-22860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Aft>
                <a:spcPct val="20000"/>
              </a:spcAft>
              <a:buFontTx/>
              <a:buNone/>
            </a:pPr>
            <a:r>
              <a:rPr lang="en-US" altLang="en-US" b="1">
                <a:solidFill>
                  <a:srgbClr val="11873B"/>
                </a:solidFill>
              </a:rPr>
              <a:t>A.	</a:t>
            </a:r>
            <a:r>
              <a:rPr lang="en-US" altLang="en-US">
                <a:solidFill>
                  <a:srgbClr val="000000"/>
                </a:solidFill>
              </a:rPr>
              <a:t>velocity</a:t>
            </a:r>
          </a:p>
          <a:p>
            <a:pPr fontAlgn="base">
              <a:spcAft>
                <a:spcPct val="20000"/>
              </a:spcAft>
              <a:buFontTx/>
              <a:buNone/>
            </a:pPr>
            <a:r>
              <a:rPr lang="en-US" altLang="en-US" b="1">
                <a:solidFill>
                  <a:srgbClr val="11873B"/>
                </a:solidFill>
              </a:rPr>
              <a:t>B.	</a:t>
            </a:r>
            <a:r>
              <a:rPr lang="en-US" altLang="en-US">
                <a:solidFill>
                  <a:srgbClr val="000000"/>
                </a:solidFill>
                <a:cs typeface="Times New Roman" pitchFamily="1" charset="0"/>
              </a:rPr>
              <a:t>momentum</a:t>
            </a:r>
            <a:endParaRPr lang="en-US" altLang="en-US">
              <a:solidFill>
                <a:srgbClr val="000000"/>
              </a:solidFill>
            </a:endParaRPr>
          </a:p>
          <a:p>
            <a:pPr fontAlgn="base">
              <a:spcAft>
                <a:spcPct val="20000"/>
              </a:spcAft>
              <a:buFontTx/>
              <a:buNone/>
            </a:pPr>
            <a:r>
              <a:rPr lang="en-US" altLang="en-US" b="1">
                <a:solidFill>
                  <a:srgbClr val="11873B"/>
                </a:solidFill>
              </a:rPr>
              <a:t>C.	</a:t>
            </a:r>
            <a:r>
              <a:rPr lang="en-US" altLang="en-US">
                <a:solidFill>
                  <a:srgbClr val="000000"/>
                </a:solidFill>
                <a:cs typeface="Times New Roman" pitchFamily="1" charset="0"/>
              </a:rPr>
              <a:t>force pair</a:t>
            </a:r>
            <a:endParaRPr lang="en-US" altLang="en-US">
              <a:solidFill>
                <a:srgbClr val="000000"/>
              </a:solidFill>
            </a:endParaRPr>
          </a:p>
          <a:p>
            <a:pPr fontAlgn="base">
              <a:spcAft>
                <a:spcPct val="20000"/>
              </a:spcAft>
              <a:buFontTx/>
              <a:buNone/>
            </a:pPr>
            <a:r>
              <a:rPr lang="en-US" altLang="en-US" b="1">
                <a:solidFill>
                  <a:srgbClr val="11873B"/>
                </a:solidFill>
              </a:rPr>
              <a:t>D.	</a:t>
            </a:r>
            <a:r>
              <a:rPr lang="en-US" altLang="en-US">
                <a:solidFill>
                  <a:srgbClr val="000000"/>
                </a:solidFill>
                <a:cs typeface="Times New Roman" pitchFamily="1" charset="0"/>
              </a:rPr>
              <a:t>collision</a:t>
            </a:r>
          </a:p>
        </p:txBody>
      </p:sp>
      <p:sp>
        <p:nvSpPr>
          <p:cNvPr id="889862" name="Question"/>
          <p:cNvSpPr txBox="1">
            <a:spLocks noChangeArrowheads="1"/>
          </p:cNvSpPr>
          <p:nvPr/>
        </p:nvSpPr>
        <p:spPr bwMode="auto">
          <a:xfrm>
            <a:off x="1143000" y="1524000"/>
            <a:ext cx="6781800" cy="96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E40022"/>
                </a:solidFill>
              </a:rPr>
              <a:t>Which refers to the forces two objects apply to each other?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0804285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986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8986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98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898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98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898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98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8898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98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898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9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98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98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98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898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898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898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8986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898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8986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898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8986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898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8986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8986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9860" grpId="0" animBg="1"/>
      <p:bldP spid="889861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Lesson 4 - Now</a:t>
            </a:r>
          </a:p>
        </p:txBody>
      </p:sp>
      <p:pic>
        <p:nvPicPr>
          <p:cNvPr id="890883" name="Picture 3" descr="11MS-LessonReview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788" y="107950"/>
            <a:ext cx="7704137" cy="6011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90884" name="Picture 4" descr="WhatDoYouThink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750" b="27795"/>
          <a:stretch>
            <a:fillRect/>
          </a:stretch>
        </p:blipFill>
        <p:spPr bwMode="auto">
          <a:xfrm>
            <a:off x="925513" y="1277938"/>
            <a:ext cx="6197600" cy="110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90887" name="Text Box 7"/>
          <p:cNvSpPr txBox="1">
            <a:spLocks noChangeArrowheads="1"/>
          </p:cNvSpPr>
          <p:nvPr/>
        </p:nvSpPr>
        <p:spPr bwMode="auto">
          <a:xfrm>
            <a:off x="1066800" y="2671763"/>
            <a:ext cx="6869113" cy="188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1pPr>
            <a:lvl2pPr marL="5715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2pPr>
            <a:lvl3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3pPr>
            <a:lvl4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4pPr>
            <a:lvl5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11873B"/>
                </a:solidFill>
              </a:rPr>
              <a:t>7.	</a:t>
            </a:r>
            <a:r>
              <a:rPr lang="en-US" altLang="en-US" sz="2800">
                <a:solidFill>
                  <a:srgbClr val="000000"/>
                </a:solidFill>
              </a:rPr>
              <a:t>If objects collide, the object with more mass applies more force.</a:t>
            </a:r>
          </a:p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11873B"/>
                </a:solidFill>
              </a:rPr>
              <a:t>8.</a:t>
            </a:r>
            <a:r>
              <a:rPr lang="en-US" altLang="en-US" sz="2800">
                <a:solidFill>
                  <a:srgbClr val="000000"/>
                </a:solidFill>
              </a:rPr>
              <a:t>	Momentum is a measure of how hard it is to stop a moving object.</a:t>
            </a:r>
          </a:p>
        </p:txBody>
      </p:sp>
      <p:sp>
        <p:nvSpPr>
          <p:cNvPr id="890888" name="title"/>
          <p:cNvSpPr>
            <a:spLocks noChangeArrowheads="1"/>
          </p:cNvSpPr>
          <p:nvPr/>
        </p:nvSpPr>
        <p:spPr bwMode="auto">
          <a:xfrm>
            <a:off x="1066800" y="2009775"/>
            <a:ext cx="70866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Aft>
                <a:spcPct val="20000"/>
              </a:spcAft>
              <a:buFontTx/>
              <a:buNone/>
            </a:pPr>
            <a:r>
              <a:rPr lang="en-US" altLang="en-US" sz="2400" b="1">
                <a:solidFill>
                  <a:srgbClr val="E40022"/>
                </a:solidFill>
              </a:rPr>
              <a:t>Do you agree or disagree?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4640239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90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88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9088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8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908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8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8908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88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5287" name="Picture 7" descr="11MS-LessonMenu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788" y="107950"/>
            <a:ext cx="7704137" cy="6010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65283" name="Vocab_art" descr="11MC_Vocabulary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125" y="2062163"/>
            <a:ext cx="2120900" cy="461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6528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Lesson 4 Reading Guide - Vocab</a:t>
            </a:r>
          </a:p>
        </p:txBody>
      </p:sp>
      <p:sp>
        <p:nvSpPr>
          <p:cNvPr id="865285" name="txt_box"/>
          <p:cNvSpPr txBox="1">
            <a:spLocks noChangeArrowheads="1"/>
          </p:cNvSpPr>
          <p:nvPr/>
        </p:nvSpPr>
        <p:spPr bwMode="auto">
          <a:xfrm>
            <a:off x="1279525" y="2727325"/>
            <a:ext cx="6645275" cy="2528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4488" indent="-344488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1pPr>
            <a:lvl2pPr marL="576263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2pPr>
            <a:lvl3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3pPr>
            <a:lvl4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4pPr>
            <a:lvl5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rgbClr val="E40022"/>
              </a:buClr>
              <a:buFontTx/>
              <a:buChar char="•"/>
            </a:pPr>
            <a:r>
              <a:rPr lang="en-US" altLang="en-US" sz="2800">
                <a:solidFill>
                  <a:srgbClr val="0069B6"/>
                </a:solidFill>
                <a:hlinkClick r:id="" action="ppaction://noaction">
                  <a:snd r:embed="rId6" name="newton's_third_law_of_motion.wa"/>
                </a:hlinkClick>
              </a:rPr>
              <a:t>Newton’s third law of motion</a:t>
            </a:r>
            <a:endParaRPr lang="en-US" altLang="en-US" sz="2800">
              <a:solidFill>
                <a:srgbClr val="0069B6"/>
              </a:solidFill>
            </a:endParaRPr>
          </a:p>
          <a:p>
            <a:pPr fontAlgn="base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rgbClr val="E40022"/>
              </a:buClr>
              <a:buFontTx/>
              <a:buChar char="•"/>
            </a:pPr>
            <a:r>
              <a:rPr lang="en-US" altLang="en-US" sz="2800">
                <a:solidFill>
                  <a:srgbClr val="0069B6"/>
                </a:solidFill>
                <a:hlinkClick r:id="" action="ppaction://noaction">
                  <a:snd r:embed="rId7" name="force_pair.wav"/>
                </a:hlinkClick>
              </a:rPr>
              <a:t>force pair</a:t>
            </a:r>
            <a:endParaRPr lang="en-US" altLang="en-US" sz="2800">
              <a:solidFill>
                <a:srgbClr val="0069B6"/>
              </a:solidFill>
            </a:endParaRPr>
          </a:p>
          <a:p>
            <a:pPr fontAlgn="base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rgbClr val="E40022"/>
              </a:buClr>
              <a:buFontTx/>
              <a:buChar char="•"/>
            </a:pPr>
            <a:r>
              <a:rPr lang="en-US" altLang="en-US" sz="2800">
                <a:solidFill>
                  <a:srgbClr val="0069B6"/>
                </a:solidFill>
                <a:hlinkClick r:id="" action="ppaction://noaction">
                  <a:snd r:embed="rId8" name="momentum.wav"/>
                </a:hlinkClick>
              </a:rPr>
              <a:t>momentum</a:t>
            </a:r>
            <a:endParaRPr lang="en-US" altLang="en-US" sz="2800">
              <a:solidFill>
                <a:srgbClr val="0069B6"/>
              </a:solidFill>
            </a:endParaRPr>
          </a:p>
          <a:p>
            <a:pPr fontAlgn="base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rgbClr val="E40022"/>
              </a:buClr>
              <a:buFontTx/>
              <a:buChar char="•"/>
            </a:pPr>
            <a:r>
              <a:rPr lang="en-US" altLang="en-US" sz="2800">
                <a:solidFill>
                  <a:srgbClr val="0069B6"/>
                </a:solidFill>
                <a:hlinkClick r:id="" action="ppaction://noaction">
                  <a:snd r:embed="rId9" name="law_of_conservation_of_momentum"/>
                </a:hlinkClick>
              </a:rPr>
              <a:t>law of conservation of momentum</a:t>
            </a:r>
            <a:endParaRPr lang="en-US" altLang="en-US" sz="2800">
              <a:solidFill>
                <a:srgbClr val="0069B6"/>
              </a:solidFill>
            </a:endParaRPr>
          </a:p>
        </p:txBody>
      </p:sp>
      <p:sp>
        <p:nvSpPr>
          <p:cNvPr id="865288" name="Title"/>
          <p:cNvSpPr>
            <a:spLocks noChangeArrowheads="1"/>
          </p:cNvSpPr>
          <p:nvPr/>
        </p:nvSpPr>
        <p:spPr bwMode="auto">
          <a:xfrm>
            <a:off x="1044575" y="1376363"/>
            <a:ext cx="5815013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altLang="en-US" sz="3600" b="1">
                <a:solidFill>
                  <a:srgbClr val="11873B"/>
                </a:solidFill>
              </a:rPr>
              <a:t>Newton’s Third Law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9419780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5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65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52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652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52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8652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52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8652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52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8652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528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6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Lesson 4-1</a:t>
            </a:r>
          </a:p>
        </p:txBody>
      </p:sp>
      <p:sp>
        <p:nvSpPr>
          <p:cNvPr id="866307" name="txt_box"/>
          <p:cNvSpPr>
            <a:spLocks noGrp="1" noChangeArrowheads="1"/>
          </p:cNvSpPr>
          <p:nvPr>
            <p:ph type="body" idx="1"/>
          </p:nvPr>
        </p:nvSpPr>
        <p:spPr>
          <a:xfrm>
            <a:off x="609600" y="1524000"/>
            <a:ext cx="7924800" cy="1844675"/>
          </a:xfrm>
          <a:noFill/>
          <a:ln/>
        </p:spPr>
        <p:txBody>
          <a:bodyPr>
            <a:spAutoFit/>
          </a:bodyPr>
          <a:lstStyle/>
          <a:p>
            <a:pPr marL="0" indent="0">
              <a:buClr>
                <a:srgbClr val="E40004"/>
              </a:buClr>
              <a:buFontTx/>
              <a:buNone/>
            </a:pPr>
            <a:r>
              <a:rPr lang="en-US" altLang="en-US"/>
              <a:t>When an object applies a force on another object, the second object applies a force of the same strength on the first object, but the force is in the opposite direction.</a:t>
            </a:r>
          </a:p>
        </p:txBody>
      </p:sp>
      <p:sp>
        <p:nvSpPr>
          <p:cNvPr id="866308" name="title"/>
          <p:cNvSpPr txBox="1">
            <a:spLocks noChangeArrowheads="1"/>
          </p:cNvSpPr>
          <p:nvPr/>
        </p:nvSpPr>
        <p:spPr bwMode="auto">
          <a:xfrm>
            <a:off x="617538" y="541338"/>
            <a:ext cx="750728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E40022"/>
                </a:solidFill>
              </a:rPr>
              <a:t>Opposite Forces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201606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6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66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6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66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6307" grpId="0" build="p"/>
      <p:bldP spid="86630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Lesson 4-2</a:t>
            </a:r>
          </a:p>
        </p:txBody>
      </p:sp>
      <p:sp>
        <p:nvSpPr>
          <p:cNvPr id="869379" name="txt_box"/>
          <p:cNvSpPr>
            <a:spLocks noGrp="1" noChangeArrowheads="1"/>
          </p:cNvSpPr>
          <p:nvPr>
            <p:ph type="body" idx="1"/>
          </p:nvPr>
        </p:nvSpPr>
        <p:spPr>
          <a:xfrm>
            <a:off x="623548" y="1828800"/>
            <a:ext cx="7924800" cy="3046988"/>
          </a:xfrm>
          <a:noFill/>
          <a:ln/>
        </p:spPr>
        <p:txBody>
          <a:bodyPr>
            <a:spAutoFit/>
          </a:bodyPr>
          <a:lstStyle/>
          <a:p>
            <a:pPr marL="0" indent="0">
              <a:buClr>
                <a:srgbClr val="E40004"/>
              </a:buClr>
              <a:buFontTx/>
              <a:buNone/>
            </a:pPr>
            <a:r>
              <a:rPr lang="en-US" altLang="en-US" b="1" dirty="0" smtClean="0">
                <a:solidFill>
                  <a:srgbClr val="0069B6"/>
                </a:solidFill>
                <a:hlinkClick r:id="" action="ppaction://noaction">
                  <a:snd r:embed="rId4" name="newton's_third_law_of_motion.wa"/>
                </a:hlinkClick>
              </a:rPr>
              <a:t>Newton’s </a:t>
            </a:r>
            <a:r>
              <a:rPr lang="en-US" altLang="en-US" b="1" dirty="0">
                <a:solidFill>
                  <a:srgbClr val="0069B6"/>
                </a:solidFill>
                <a:hlinkClick r:id="" action="ppaction://noaction">
                  <a:snd r:embed="rId4" name="newton's_third_law_of_motion.wa"/>
                </a:hlinkClick>
              </a:rPr>
              <a:t>third law of </a:t>
            </a:r>
            <a:r>
              <a:rPr lang="en-US" altLang="en-US" b="1" dirty="0" smtClean="0">
                <a:solidFill>
                  <a:srgbClr val="0069B6"/>
                </a:solidFill>
                <a:hlinkClick r:id="" action="ppaction://noaction">
                  <a:snd r:embed="rId4" name="newton's_third_law_of_motion.wa"/>
                </a:hlinkClick>
              </a:rPr>
              <a:t>motion</a:t>
            </a:r>
            <a:r>
              <a:rPr lang="en-US" altLang="en-US" dirty="0" smtClean="0"/>
              <a:t>: </a:t>
            </a:r>
            <a:r>
              <a:rPr lang="en-US" altLang="en-US" dirty="0"/>
              <a:t>when one object applies a force on a second object, the second object applies an equal force in the opposite direction on the first object</a:t>
            </a:r>
            <a:r>
              <a:rPr lang="en-US" altLang="en-US" dirty="0" smtClean="0"/>
              <a:t>.</a:t>
            </a:r>
          </a:p>
          <a:p>
            <a:pPr marL="0" indent="0">
              <a:buClr>
                <a:srgbClr val="E40004"/>
              </a:buClr>
              <a:buFontTx/>
              <a:buNone/>
            </a:pPr>
            <a:r>
              <a:rPr lang="en-US" altLang="en-US" dirty="0" smtClean="0"/>
              <a:t>For every action force, there is an equal and opposite reaction force.</a:t>
            </a:r>
            <a:endParaRPr lang="en-US" altLang="en-US" dirty="0"/>
          </a:p>
        </p:txBody>
      </p:sp>
      <p:sp>
        <p:nvSpPr>
          <p:cNvPr id="869380" name="title"/>
          <p:cNvSpPr txBox="1">
            <a:spLocks noChangeArrowheads="1"/>
          </p:cNvSpPr>
          <p:nvPr/>
        </p:nvSpPr>
        <p:spPr bwMode="auto">
          <a:xfrm>
            <a:off x="617538" y="541338"/>
            <a:ext cx="750728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E40022"/>
                </a:solidFill>
              </a:rPr>
              <a:t>Newton’s Third Law of Motion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5187986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69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69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69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9379" grpId="0" build="p"/>
      <p:bldP spid="86938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Lesson 4-2</a:t>
            </a:r>
          </a:p>
        </p:txBody>
      </p:sp>
      <p:sp>
        <p:nvSpPr>
          <p:cNvPr id="870403" name="txt_box"/>
          <p:cNvSpPr>
            <a:spLocks noGrp="1" noChangeArrowheads="1"/>
          </p:cNvSpPr>
          <p:nvPr>
            <p:ph type="body" idx="1"/>
          </p:nvPr>
        </p:nvSpPr>
        <p:spPr>
          <a:xfrm>
            <a:off x="609600" y="1524000"/>
            <a:ext cx="7924800" cy="3490186"/>
          </a:xfrm>
          <a:noFill/>
          <a:ln/>
        </p:spPr>
        <p:txBody>
          <a:bodyPr>
            <a:spAutoFit/>
          </a:bodyPr>
          <a:lstStyle/>
          <a:p>
            <a:pPr>
              <a:buClr>
                <a:srgbClr val="E40004"/>
              </a:buClr>
            </a:pPr>
            <a:r>
              <a:rPr lang="en-US" altLang="en-US" dirty="0"/>
              <a:t>A </a:t>
            </a:r>
            <a:r>
              <a:rPr lang="en-US" altLang="en-US" b="1" dirty="0">
                <a:solidFill>
                  <a:srgbClr val="0069B6"/>
                </a:solidFill>
                <a:hlinkClick r:id="" action="ppaction://noaction">
                  <a:snd r:embed="rId4" name="force_pair.wav"/>
                </a:hlinkClick>
              </a:rPr>
              <a:t>force pair</a:t>
            </a:r>
            <a:r>
              <a:rPr lang="en-US" altLang="en-US" dirty="0"/>
              <a:t> </a:t>
            </a:r>
            <a:r>
              <a:rPr lang="en-US" altLang="en-US" dirty="0" smtClean="0"/>
              <a:t>describes </a:t>
            </a:r>
            <a:r>
              <a:rPr lang="en-US" altLang="en-US" dirty="0"/>
              <a:t>the forces two objects apply to each other.</a:t>
            </a:r>
          </a:p>
          <a:p>
            <a:pPr>
              <a:buClr>
                <a:srgbClr val="E40004"/>
              </a:buClr>
            </a:pPr>
            <a:r>
              <a:rPr lang="en-US" altLang="en-US" dirty="0"/>
              <a:t>If the forces of a force pair always act in opposite directions and are always the same strength, they do not cancel each other out because each force acts on a different object.</a:t>
            </a:r>
          </a:p>
        </p:txBody>
      </p:sp>
      <p:sp>
        <p:nvSpPr>
          <p:cNvPr id="870404" name="title"/>
          <p:cNvSpPr txBox="1">
            <a:spLocks noChangeArrowheads="1"/>
          </p:cNvSpPr>
          <p:nvPr/>
        </p:nvSpPr>
        <p:spPr bwMode="auto">
          <a:xfrm>
            <a:off x="617538" y="541338"/>
            <a:ext cx="806926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E40022"/>
                </a:solidFill>
              </a:rPr>
              <a:t>Newton’s Third Law of Motion</a:t>
            </a:r>
            <a:r>
              <a:rPr lang="en-US" altLang="en-US" sz="2800" b="1">
                <a:solidFill>
                  <a:srgbClr val="E40022"/>
                </a:solidFill>
              </a:rPr>
              <a:t> </a:t>
            </a:r>
            <a:r>
              <a:rPr lang="en-US" altLang="en-US" sz="1600" b="1">
                <a:solidFill>
                  <a:srgbClr val="E40022"/>
                </a:solidFill>
              </a:rPr>
              <a:t>(cont.)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7757560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70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70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0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2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Lesson 4-3</a:t>
            </a:r>
          </a:p>
        </p:txBody>
      </p:sp>
      <p:sp>
        <p:nvSpPr>
          <p:cNvPr id="872451" name="txt_box"/>
          <p:cNvSpPr>
            <a:spLocks noGrp="1" noChangeArrowheads="1"/>
          </p:cNvSpPr>
          <p:nvPr>
            <p:ph type="body" idx="1"/>
          </p:nvPr>
        </p:nvSpPr>
        <p:spPr>
          <a:xfrm>
            <a:off x="609600" y="1524000"/>
            <a:ext cx="7924800" cy="3743325"/>
          </a:xfrm>
          <a:noFill/>
          <a:ln/>
        </p:spPr>
        <p:txBody>
          <a:bodyPr>
            <a:spAutoFit/>
          </a:bodyPr>
          <a:lstStyle/>
          <a:p>
            <a:pPr>
              <a:buClr>
                <a:srgbClr val="E40004"/>
              </a:buClr>
            </a:pPr>
            <a:r>
              <a:rPr lang="en-US" altLang="en-US" dirty="0"/>
              <a:t>When you push against an object, the force you apply is called the action force. </a:t>
            </a:r>
          </a:p>
          <a:p>
            <a:pPr>
              <a:buClr>
                <a:srgbClr val="E40004"/>
              </a:buClr>
            </a:pPr>
            <a:r>
              <a:rPr lang="en-US" altLang="en-US" dirty="0"/>
              <a:t>The force applied by the object back against you is called the reaction force.</a:t>
            </a:r>
          </a:p>
          <a:p>
            <a:pPr>
              <a:buClr>
                <a:srgbClr val="E40004"/>
              </a:buClr>
            </a:pPr>
            <a:r>
              <a:rPr lang="en-US" altLang="en-US" dirty="0"/>
              <a:t>According to Newton’s third law of motion, every action force has a reaction force in the opposite direction.</a:t>
            </a:r>
          </a:p>
        </p:txBody>
      </p:sp>
      <p:sp>
        <p:nvSpPr>
          <p:cNvPr id="872452" name="title"/>
          <p:cNvSpPr txBox="1">
            <a:spLocks noChangeArrowheads="1"/>
          </p:cNvSpPr>
          <p:nvPr/>
        </p:nvSpPr>
        <p:spPr bwMode="auto">
          <a:xfrm>
            <a:off x="617538" y="541338"/>
            <a:ext cx="822166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E40022"/>
                </a:solidFill>
              </a:rPr>
              <a:t>Using Newton’s Third Law of Motion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4767868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2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72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2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72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2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72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2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72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2451" grpId="0" build="p"/>
      <p:bldP spid="87245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5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Lesson 4-4</a:t>
            </a:r>
          </a:p>
        </p:txBody>
      </p:sp>
      <p:sp>
        <p:nvSpPr>
          <p:cNvPr id="875523" name="txt_box"/>
          <p:cNvSpPr>
            <a:spLocks noGrp="1" noChangeArrowheads="1"/>
          </p:cNvSpPr>
          <p:nvPr>
            <p:ph type="body" idx="1"/>
          </p:nvPr>
        </p:nvSpPr>
        <p:spPr>
          <a:xfrm>
            <a:off x="609600" y="1524000"/>
            <a:ext cx="7924800" cy="968375"/>
          </a:xfrm>
          <a:noFill/>
          <a:ln/>
        </p:spPr>
        <p:txBody>
          <a:bodyPr>
            <a:spAutoFit/>
          </a:bodyPr>
          <a:lstStyle/>
          <a:p>
            <a:pPr marL="0" indent="0">
              <a:buClr>
                <a:srgbClr val="E40004"/>
              </a:buClr>
              <a:buFontTx/>
              <a:buNone/>
            </a:pPr>
            <a:r>
              <a:rPr lang="en-US" altLang="en-US" b="1">
                <a:solidFill>
                  <a:srgbClr val="0069B6"/>
                </a:solidFill>
                <a:hlinkClick r:id="" action="ppaction://noaction">
                  <a:snd r:embed="rId4" name="momentum.wav"/>
                </a:hlinkClick>
              </a:rPr>
              <a:t>Momentum</a:t>
            </a:r>
            <a:r>
              <a:rPr lang="en-US" altLang="en-US"/>
              <a:t> is a measure of how hard it is to stop a moving object.</a:t>
            </a:r>
          </a:p>
        </p:txBody>
      </p:sp>
      <p:sp>
        <p:nvSpPr>
          <p:cNvPr id="875524" name="title"/>
          <p:cNvSpPr txBox="1">
            <a:spLocks noChangeArrowheads="1"/>
          </p:cNvSpPr>
          <p:nvPr/>
        </p:nvSpPr>
        <p:spPr bwMode="auto">
          <a:xfrm>
            <a:off x="617538" y="541338"/>
            <a:ext cx="750728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E40022"/>
                </a:solidFill>
              </a:rPr>
              <a:t>Momentum</a:t>
            </a:r>
          </a:p>
        </p:txBody>
      </p:sp>
      <p:sp>
        <p:nvSpPr>
          <p:cNvPr id="875527" name="Text Box 7"/>
          <p:cNvSpPr txBox="1">
            <a:spLocks noChangeArrowheads="1"/>
          </p:cNvSpPr>
          <p:nvPr/>
        </p:nvSpPr>
        <p:spPr bwMode="auto">
          <a:xfrm>
            <a:off x="1557338" y="3641725"/>
            <a:ext cx="6286500" cy="169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altLang="en-US" sz="3200" b="1">
                <a:solidFill>
                  <a:srgbClr val="11873B"/>
                </a:solidFill>
              </a:rPr>
              <a:t>momentum</a:t>
            </a:r>
          </a:p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altLang="en-US" sz="3200">
                <a:solidFill>
                  <a:srgbClr val="000000"/>
                </a:solidFill>
              </a:rPr>
              <a:t>from Latin </a:t>
            </a:r>
            <a:r>
              <a:rPr lang="en-US" altLang="en-US" sz="3200" i="1">
                <a:solidFill>
                  <a:srgbClr val="000000"/>
                </a:solidFill>
              </a:rPr>
              <a:t>momentum</a:t>
            </a:r>
            <a:r>
              <a:rPr lang="en-US" altLang="en-US" sz="3200">
                <a:solidFill>
                  <a:srgbClr val="000000"/>
                </a:solidFill>
              </a:rPr>
              <a:t>, means “movement, impulse”</a:t>
            </a:r>
          </a:p>
        </p:txBody>
      </p:sp>
      <p:grpSp>
        <p:nvGrpSpPr>
          <p:cNvPr id="875528" name="Group 8"/>
          <p:cNvGrpSpPr>
            <a:grpSpLocks/>
          </p:cNvGrpSpPr>
          <p:nvPr/>
        </p:nvGrpSpPr>
        <p:grpSpPr bwMode="auto">
          <a:xfrm>
            <a:off x="809625" y="2898775"/>
            <a:ext cx="7186613" cy="2663825"/>
            <a:chOff x="495" y="887"/>
            <a:chExt cx="4527" cy="1678"/>
          </a:xfrm>
        </p:grpSpPr>
        <p:sp>
          <p:nvSpPr>
            <p:cNvPr id="875529" name="Rectangle 9"/>
            <p:cNvSpPr>
              <a:spLocks noChangeArrowheads="1"/>
            </p:cNvSpPr>
            <p:nvPr/>
          </p:nvSpPr>
          <p:spPr bwMode="auto">
            <a:xfrm>
              <a:off x="495" y="1080"/>
              <a:ext cx="4527" cy="1485"/>
            </a:xfrm>
            <a:prstGeom prst="rect">
              <a:avLst/>
            </a:prstGeom>
            <a:noFill/>
            <a:ln w="57150" algn="ctr">
              <a:solidFill>
                <a:srgbClr val="11873B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20000"/>
                </a:spcBef>
                <a:spcAft>
                  <a:spcPct val="0"/>
                </a:spcAft>
              </a:pPr>
              <a:endParaRPr lang="en-US" sz="3200">
                <a:solidFill>
                  <a:srgbClr val="E40022"/>
                </a:solidFill>
              </a:endParaRPr>
            </a:p>
          </p:txBody>
        </p:sp>
        <p:sp>
          <p:nvSpPr>
            <p:cNvPr id="875530" name="Rectangle 10"/>
            <p:cNvSpPr>
              <a:spLocks noChangeArrowheads="1"/>
            </p:cNvSpPr>
            <p:nvPr/>
          </p:nvSpPr>
          <p:spPr bwMode="auto">
            <a:xfrm>
              <a:off x="667" y="966"/>
              <a:ext cx="1847" cy="2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20000"/>
                </a:spcBef>
                <a:spcAft>
                  <a:spcPct val="0"/>
                </a:spcAft>
              </a:pPr>
              <a:endParaRPr lang="en-US" sz="3200">
                <a:solidFill>
                  <a:srgbClr val="E40022"/>
                </a:solidFill>
              </a:endParaRPr>
            </a:p>
          </p:txBody>
        </p:sp>
        <p:pic>
          <p:nvPicPr>
            <p:cNvPr id="875531" name="Picture 11" descr="WordOrigin_hea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8077"/>
            <a:stretch>
              <a:fillRect/>
            </a:stretch>
          </p:blipFill>
          <p:spPr bwMode="auto">
            <a:xfrm>
              <a:off x="603" y="887"/>
              <a:ext cx="2025" cy="3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custDataLst>
      <p:tags r:id="rId2"/>
    </p:custDataLst>
    <p:extLst>
      <p:ext uri="{BB962C8B-B14F-4D97-AF65-F5344CB8AC3E}">
        <p14:creationId xmlns:p14="http://schemas.microsoft.com/office/powerpoint/2010/main" val="2384239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75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75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875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875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5523" grpId="0" build="p"/>
      <p:bldP spid="875524" grpId="0"/>
      <p:bldP spid="8755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Lesson 4-4</a:t>
            </a:r>
          </a:p>
        </p:txBody>
      </p:sp>
      <p:sp>
        <p:nvSpPr>
          <p:cNvPr id="876548" name="title"/>
          <p:cNvSpPr txBox="1">
            <a:spLocks noChangeArrowheads="1"/>
          </p:cNvSpPr>
          <p:nvPr/>
        </p:nvSpPr>
        <p:spPr bwMode="auto">
          <a:xfrm>
            <a:off x="617538" y="541338"/>
            <a:ext cx="806926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E40022"/>
                </a:solidFill>
              </a:rPr>
              <a:t>Momentum</a:t>
            </a:r>
            <a:r>
              <a:rPr lang="en-US" altLang="en-US" sz="2800" b="1">
                <a:solidFill>
                  <a:srgbClr val="E40022"/>
                </a:solidFill>
              </a:rPr>
              <a:t> </a:t>
            </a:r>
            <a:r>
              <a:rPr lang="en-US" altLang="en-US" sz="1600" b="1">
                <a:solidFill>
                  <a:srgbClr val="E40022"/>
                </a:solidFill>
              </a:rPr>
              <a:t>(cont.)</a:t>
            </a:r>
          </a:p>
        </p:txBody>
      </p:sp>
      <p:sp>
        <p:nvSpPr>
          <p:cNvPr id="876555" name="txt_box"/>
          <p:cNvSpPr>
            <a:spLocks noGrp="1" noChangeArrowheads="1"/>
          </p:cNvSpPr>
          <p:nvPr>
            <p:ph type="body" idx="1"/>
          </p:nvPr>
        </p:nvSpPr>
        <p:spPr>
          <a:xfrm>
            <a:off x="609600" y="1524000"/>
            <a:ext cx="7924800" cy="968375"/>
          </a:xfrm>
          <a:noFill/>
          <a:ln/>
        </p:spPr>
        <p:txBody>
          <a:bodyPr>
            <a:spAutoFit/>
          </a:bodyPr>
          <a:lstStyle/>
          <a:p>
            <a:pPr marL="0" indent="0">
              <a:buFontTx/>
              <a:buNone/>
            </a:pPr>
            <a:r>
              <a:rPr lang="en-US" altLang="en-US"/>
              <a:t>Momentum is the product of an object’s mass and velocity.</a:t>
            </a:r>
          </a:p>
        </p:txBody>
      </p:sp>
      <p:pic>
        <p:nvPicPr>
          <p:cNvPr id="876556" name="Picture 12" descr="momentu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371" y="2895600"/>
            <a:ext cx="7975443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2"/>
    </p:custDataLst>
    <p:extLst>
      <p:ext uri="{BB962C8B-B14F-4D97-AF65-F5344CB8AC3E}">
        <p14:creationId xmlns:p14="http://schemas.microsoft.com/office/powerpoint/2010/main" val="16563432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6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76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6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76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655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6190" name="Picture 14" descr="mathskills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" y="1120775"/>
            <a:ext cx="8115300" cy="4268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46192" name="Picture 16" descr="mathskills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0469"/>
          <a:stretch>
            <a:fillRect/>
          </a:stretch>
        </p:blipFill>
        <p:spPr bwMode="auto">
          <a:xfrm>
            <a:off x="495300" y="1120775"/>
            <a:ext cx="8115300" cy="1687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46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buClr>
                <a:srgbClr val="E40004"/>
              </a:buClr>
              <a:buFontTx/>
              <a:buChar char="•"/>
            </a:pPr>
            <a:r>
              <a:rPr lang="en-US" altLang="en-US"/>
              <a:t>Lesson 4-4</a:t>
            </a:r>
          </a:p>
        </p:txBody>
      </p:sp>
      <p:pic>
        <p:nvPicPr>
          <p:cNvPr id="946194" name="Picture 18" descr="mathskills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833" b="50204"/>
          <a:stretch>
            <a:fillRect/>
          </a:stretch>
        </p:blipFill>
        <p:spPr bwMode="auto">
          <a:xfrm>
            <a:off x="495300" y="2863850"/>
            <a:ext cx="8115300" cy="382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46195" name="Picture 19" descr="mathskills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874" b="40163"/>
          <a:stretch>
            <a:fillRect/>
          </a:stretch>
        </p:blipFill>
        <p:spPr bwMode="auto">
          <a:xfrm>
            <a:off x="495300" y="3292475"/>
            <a:ext cx="8115300" cy="382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46196" name="Picture 20" descr="mathskills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915" b="15619"/>
          <a:stretch>
            <a:fillRect/>
          </a:stretch>
        </p:blipFill>
        <p:spPr bwMode="auto">
          <a:xfrm>
            <a:off x="495300" y="3721100"/>
            <a:ext cx="8115300" cy="1001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46197" name="Picture 21" descr="mathskills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675"/>
          <a:stretch>
            <a:fillRect/>
          </a:stretch>
        </p:blipFill>
        <p:spPr bwMode="auto">
          <a:xfrm>
            <a:off x="495300" y="4692650"/>
            <a:ext cx="8115300" cy="696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2"/>
    </p:custDataLst>
    <p:extLst>
      <p:ext uri="{BB962C8B-B14F-4D97-AF65-F5344CB8AC3E}">
        <p14:creationId xmlns:p14="http://schemas.microsoft.com/office/powerpoint/2010/main" val="10229080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46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46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46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46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946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946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heme/theme1.xml><?xml version="1.0" encoding="utf-8"?>
<a:theme xmlns:a="http://schemas.openxmlformats.org/drawingml/2006/main" name="15_Default Design">
  <a:themeElements>
    <a:clrScheme name="15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5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3200" b="0" i="0" u="none" strike="noStrike" cap="none" normalizeH="0" baseline="0" smtClean="0">
            <a:ln>
              <a:noFill/>
            </a:ln>
            <a:solidFill>
              <a:srgbClr val="E4002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3200" b="0" i="0" u="none" strike="noStrike" cap="none" normalizeH="0" baseline="0" smtClean="0">
            <a:ln>
              <a:noFill/>
            </a:ln>
            <a:solidFill>
              <a:srgbClr val="E4002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5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5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5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5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5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5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5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5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5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5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5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5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5_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69B6"/>
        </a:hlink>
        <a:folHlink>
          <a:srgbClr val="0069B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3_Default Design">
  <a:themeElements>
    <a:clrScheme name="13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3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3200" b="0" i="0" u="none" strike="noStrike" cap="none" normalizeH="0" baseline="0" smtClean="0">
            <a:ln>
              <a:noFill/>
            </a:ln>
            <a:solidFill>
              <a:srgbClr val="E4002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3200" b="0" i="0" u="none" strike="noStrike" cap="none" normalizeH="0" baseline="0" smtClean="0">
            <a:ln>
              <a:noFill/>
            </a:ln>
            <a:solidFill>
              <a:srgbClr val="E4002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3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3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3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3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3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3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3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3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3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3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3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3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3_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69B6"/>
        </a:hlink>
        <a:folHlink>
          <a:srgbClr val="0069B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15_Default Design 13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69B6"/>
    </a:hlink>
    <a:folHlink>
      <a:srgbClr val="0069B6"/>
    </a:folHlink>
  </a:clrScheme>
</a:themeOverride>
</file>

<file path=ppt/theme/themeOverride10.xml><?xml version="1.0" encoding="utf-8"?>
<a:themeOverride xmlns:a="http://schemas.openxmlformats.org/drawingml/2006/main">
  <a:clrScheme name="13_Default Design 13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69B6"/>
    </a:hlink>
    <a:folHlink>
      <a:srgbClr val="0069B6"/>
    </a:folHlink>
  </a:clrScheme>
</a:themeOverride>
</file>

<file path=ppt/theme/themeOverride11.xml><?xml version="1.0" encoding="utf-8"?>
<a:themeOverride xmlns:a="http://schemas.openxmlformats.org/drawingml/2006/main">
  <a:clrScheme name="13_Default Design 13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69B6"/>
    </a:hlink>
    <a:folHlink>
      <a:srgbClr val="0069B6"/>
    </a:folHlink>
  </a:clrScheme>
</a:themeOverride>
</file>

<file path=ppt/theme/themeOverride12.xml><?xml version="1.0" encoding="utf-8"?>
<a:themeOverride xmlns:a="http://schemas.openxmlformats.org/drawingml/2006/main">
  <a:clrScheme name="13_Default Design 13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69B6"/>
    </a:hlink>
    <a:folHlink>
      <a:srgbClr val="0069B6"/>
    </a:folHlink>
  </a:clrScheme>
</a:themeOverride>
</file>

<file path=ppt/theme/themeOverride13.xml><?xml version="1.0" encoding="utf-8"?>
<a:themeOverride xmlns:a="http://schemas.openxmlformats.org/drawingml/2006/main">
  <a:clrScheme name="15_Default Design 13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69B6"/>
    </a:hlink>
    <a:folHlink>
      <a:srgbClr val="0069B6"/>
    </a:folHlink>
  </a:clrScheme>
</a:themeOverride>
</file>

<file path=ppt/theme/themeOverride14.xml><?xml version="1.0" encoding="utf-8"?>
<a:themeOverride xmlns:a="http://schemas.openxmlformats.org/drawingml/2006/main">
  <a:clrScheme name="15_Default Design 13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69B6"/>
    </a:hlink>
    <a:folHlink>
      <a:srgbClr val="0069B6"/>
    </a:folHlink>
  </a:clrScheme>
</a:themeOverride>
</file>

<file path=ppt/theme/themeOverride15.xml><?xml version="1.0" encoding="utf-8"?>
<a:themeOverride xmlns:a="http://schemas.openxmlformats.org/drawingml/2006/main">
  <a:clrScheme name="15_Default Design 13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69B6"/>
    </a:hlink>
    <a:folHlink>
      <a:srgbClr val="0069B6"/>
    </a:folHlink>
  </a:clrScheme>
</a:themeOverride>
</file>

<file path=ppt/theme/themeOverride16.xml><?xml version="1.0" encoding="utf-8"?>
<a:themeOverride xmlns:a="http://schemas.openxmlformats.org/drawingml/2006/main">
  <a:clrScheme name="15_Default Design 13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69B6"/>
    </a:hlink>
    <a:folHlink>
      <a:srgbClr val="0069B6"/>
    </a:folHlink>
  </a:clrScheme>
</a:themeOverride>
</file>

<file path=ppt/theme/themeOverride17.xml><?xml version="1.0" encoding="utf-8"?>
<a:themeOverride xmlns:a="http://schemas.openxmlformats.org/drawingml/2006/main">
  <a:clrScheme name="15_Default Design 13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69B6"/>
    </a:hlink>
    <a:folHlink>
      <a:srgbClr val="0069B6"/>
    </a:folHlink>
  </a:clrScheme>
</a:themeOverride>
</file>

<file path=ppt/theme/themeOverride2.xml><?xml version="1.0" encoding="utf-8"?>
<a:themeOverride xmlns:a="http://schemas.openxmlformats.org/drawingml/2006/main">
  <a:clrScheme name="15_Default Design 13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69B6"/>
    </a:hlink>
    <a:folHlink>
      <a:srgbClr val="0069B6"/>
    </a:folHlink>
  </a:clrScheme>
</a:themeOverride>
</file>

<file path=ppt/theme/themeOverride3.xml><?xml version="1.0" encoding="utf-8"?>
<a:themeOverride xmlns:a="http://schemas.openxmlformats.org/drawingml/2006/main">
  <a:clrScheme name="13_Default Design 13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69B6"/>
    </a:hlink>
    <a:folHlink>
      <a:srgbClr val="0069B6"/>
    </a:folHlink>
  </a:clrScheme>
</a:themeOverride>
</file>

<file path=ppt/theme/themeOverride4.xml><?xml version="1.0" encoding="utf-8"?>
<a:themeOverride xmlns:a="http://schemas.openxmlformats.org/drawingml/2006/main">
  <a:clrScheme name="13_Default Design 13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69B6"/>
    </a:hlink>
    <a:folHlink>
      <a:srgbClr val="0069B6"/>
    </a:folHlink>
  </a:clrScheme>
</a:themeOverride>
</file>

<file path=ppt/theme/themeOverride5.xml><?xml version="1.0" encoding="utf-8"?>
<a:themeOverride xmlns:a="http://schemas.openxmlformats.org/drawingml/2006/main">
  <a:clrScheme name="13_Default Design 13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69B6"/>
    </a:hlink>
    <a:folHlink>
      <a:srgbClr val="0069B6"/>
    </a:folHlink>
  </a:clrScheme>
</a:themeOverride>
</file>

<file path=ppt/theme/themeOverride6.xml><?xml version="1.0" encoding="utf-8"?>
<a:themeOverride xmlns:a="http://schemas.openxmlformats.org/drawingml/2006/main">
  <a:clrScheme name="13_Default Design 13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69B6"/>
    </a:hlink>
    <a:folHlink>
      <a:srgbClr val="0069B6"/>
    </a:folHlink>
  </a:clrScheme>
</a:themeOverride>
</file>

<file path=ppt/theme/themeOverride7.xml><?xml version="1.0" encoding="utf-8"?>
<a:themeOverride xmlns:a="http://schemas.openxmlformats.org/drawingml/2006/main">
  <a:clrScheme name="13_Default Design 13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69B6"/>
    </a:hlink>
    <a:folHlink>
      <a:srgbClr val="0069B6"/>
    </a:folHlink>
  </a:clrScheme>
</a:themeOverride>
</file>

<file path=ppt/theme/themeOverride8.xml><?xml version="1.0" encoding="utf-8"?>
<a:themeOverride xmlns:a="http://schemas.openxmlformats.org/drawingml/2006/main">
  <a:clrScheme name="13_Default Design 13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69B6"/>
    </a:hlink>
    <a:folHlink>
      <a:srgbClr val="0069B6"/>
    </a:folHlink>
  </a:clrScheme>
</a:themeOverride>
</file>

<file path=ppt/theme/themeOverride9.xml><?xml version="1.0" encoding="utf-8"?>
<a:themeOverride xmlns:a="http://schemas.openxmlformats.org/drawingml/2006/main">
  <a:clrScheme name="13_Default Design 13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69B6"/>
    </a:hlink>
    <a:folHlink>
      <a:srgbClr val="0069B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595</Words>
  <Application>Microsoft Office PowerPoint</Application>
  <PresentationFormat>On-screen Show (4:3)</PresentationFormat>
  <Paragraphs>75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15_Default Design</vt:lpstr>
      <vt:lpstr>13_Default Design</vt:lpstr>
      <vt:lpstr>Lesson 4 Reading Guide - KC</vt:lpstr>
      <vt:lpstr>Lesson 4 Reading Guide - Vocab</vt:lpstr>
      <vt:lpstr>Lesson 4-1</vt:lpstr>
      <vt:lpstr>Lesson 4-2</vt:lpstr>
      <vt:lpstr>Lesson 4-2</vt:lpstr>
      <vt:lpstr>Lesson 4-3</vt:lpstr>
      <vt:lpstr>Lesson 4-4</vt:lpstr>
      <vt:lpstr>Lesson 4-4</vt:lpstr>
      <vt:lpstr>Lesson 4-4</vt:lpstr>
      <vt:lpstr>Lesson 4-4</vt:lpstr>
      <vt:lpstr>Lesson 4-5</vt:lpstr>
      <vt:lpstr>Lesson 4-5</vt:lpstr>
      <vt:lpstr>Lesson 4 - VS</vt:lpstr>
      <vt:lpstr>Lesson 4 – LR1</vt:lpstr>
      <vt:lpstr>Lesson 4 – LR2</vt:lpstr>
      <vt:lpstr>Lesson 4 – LR3</vt:lpstr>
      <vt:lpstr>Lesson 4 - Now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4 Reading Guide - KC</dc:title>
  <dc:creator>Beth</dc:creator>
  <cp:lastModifiedBy>Beth</cp:lastModifiedBy>
  <cp:revision>1</cp:revision>
  <dcterms:created xsi:type="dcterms:W3CDTF">2013-09-22T20:53:20Z</dcterms:created>
  <dcterms:modified xsi:type="dcterms:W3CDTF">2013-09-22T20:59:04Z</dcterms:modified>
</cp:coreProperties>
</file>