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7" r:id="rId3"/>
    <p:sldId id="262" r:id="rId4"/>
    <p:sldId id="264" r:id="rId5"/>
    <p:sldId id="265" r:id="rId6"/>
    <p:sldId id="266" r:id="rId7"/>
    <p:sldId id="267" r:id="rId8"/>
    <p:sldId id="269" r:id="rId9"/>
    <p:sldId id="271" r:id="rId10"/>
    <p:sldId id="273" r:id="rId11"/>
    <p:sldId id="274" r:id="rId12"/>
    <p:sldId id="275" r:id="rId13"/>
    <p:sldId id="276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2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3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7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53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2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3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60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48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11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354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3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80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5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2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1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12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12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45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166"/>
          <a:stretch>
            <a:fillRect/>
          </a:stretch>
        </p:blipFill>
        <p:spPr bwMode="hidden">
          <a:xfrm>
            <a:off x="0" y="0"/>
            <a:ext cx="6019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24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/>
          <a:stretch>
            <a:fillRect/>
          </a:stretch>
        </p:blipFill>
        <p:spPr bwMode="invGray">
          <a:xfrm>
            <a:off x="0" y="0"/>
            <a:ext cx="5638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0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166"/>
          <a:stretch>
            <a:fillRect/>
          </a:stretch>
        </p:blipFill>
        <p:spPr bwMode="hidden">
          <a:xfrm>
            <a:off x="0" y="0"/>
            <a:ext cx="6019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11MSS_Headers-C24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/>
          <a:stretch>
            <a:fillRect/>
          </a:stretch>
        </p:blipFill>
        <p:spPr bwMode="invGray">
          <a:xfrm>
            <a:off x="0" y="0"/>
            <a:ext cx="5638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2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2" Type="http://schemas.openxmlformats.org/officeDocument/2006/relationships/tags" Target="../tags/tag1.xml"/><Relationship Id="rId16" Type="http://schemas.openxmlformats.org/officeDocument/2006/relationships/image" Target="../media/image14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0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5" Type="http://schemas.openxmlformats.org/officeDocument/2006/relationships/audio" Target="../media/audio4.wav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8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4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819275"/>
            <a:ext cx="43815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7" action="ppaction://hlinksldjump"/>
              </a:rPr>
              <a:t>Chapter Introduction</a:t>
            </a:r>
            <a:endParaRPr lang="en-US" altLang="en-US" sz="28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8" action="ppaction://hlinksldjump"/>
              </a:rPr>
              <a:t>Lesson 1</a:t>
            </a:r>
            <a:r>
              <a:rPr lang="en-US" altLang="en-US" sz="2800">
                <a:solidFill>
                  <a:srgbClr val="000000"/>
                </a:solidFill>
              </a:rPr>
              <a:t>	The Human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Body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800">
                <a:solidFill>
                  <a:srgbClr val="000000"/>
                </a:solidFill>
              </a:rPr>
              <a:t>	How Body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Systems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Interact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800" b="1">
              <a:solidFill>
                <a:srgbClr val="0069B6"/>
              </a:solidFill>
            </a:endParaRP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166"/>
          <a:stretch>
            <a:fillRect/>
          </a:stretch>
        </p:blipFill>
        <p:spPr bwMode="hidden">
          <a:xfrm>
            <a:off x="0" y="0"/>
            <a:ext cx="6019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3" highlightClick="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24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/>
          <a:stretch>
            <a:fillRect/>
          </a:stretch>
        </p:blipFill>
        <p:spPr bwMode="invGray">
          <a:xfrm>
            <a:off x="0" y="0"/>
            <a:ext cx="5638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204-17A-MSS12-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16430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84097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5939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Elements and Compounds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35940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4876800" cy="3933384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 smtClean="0"/>
              <a:t>Lipids </a:t>
            </a:r>
            <a:r>
              <a:rPr lang="en-US" altLang="en-US" dirty="0"/>
              <a:t>are made from carbon, hydrogen, and oxygen.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Triglycerides, cholesterol, and </a:t>
            </a:r>
            <a:r>
              <a:rPr lang="en-US" altLang="en-US" dirty="0" smtClean="0"/>
              <a:t>hormones </a:t>
            </a:r>
            <a:r>
              <a:rPr lang="en-US" altLang="en-US" dirty="0"/>
              <a:t>such as estrogen and </a:t>
            </a:r>
            <a:r>
              <a:rPr lang="en-US" altLang="en-US" dirty="0" smtClean="0"/>
              <a:t>testosterone </a:t>
            </a:r>
            <a:r>
              <a:rPr lang="en-US" altLang="en-US" dirty="0"/>
              <a:t>are lipids.</a:t>
            </a:r>
          </a:p>
        </p:txBody>
      </p:sp>
      <p:pic>
        <p:nvPicPr>
          <p:cNvPr id="935942" name="Picture 6" descr="C247-01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b="48462"/>
          <a:stretch>
            <a:fillRect/>
          </a:stretch>
        </p:blipFill>
        <p:spPr bwMode="auto">
          <a:xfrm>
            <a:off x="5543550" y="1371600"/>
            <a:ext cx="28384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547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5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6963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Elements and Compounds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36964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4876800" cy="3933384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Proteins form when</a:t>
            </a:r>
            <a:r>
              <a:rPr lang="en-US" altLang="en-US" dirty="0">
                <a:hlinkClick r:id="" action="ppaction://noaction">
                  <a:snd r:embed="rId4" name="amino_acid_1.wav"/>
                </a:hlinkClick>
              </a:rPr>
              <a:t>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amino_acid_1.wav"/>
                </a:hlinkClick>
              </a:rPr>
              <a:t>amino </a:t>
            </a:r>
            <a:r>
              <a:rPr lang="en-US" altLang="en-US" b="1" dirty="0" smtClean="0">
                <a:solidFill>
                  <a:srgbClr val="0069B6"/>
                </a:solidFill>
                <a:hlinkClick r:id="" action="ppaction://noaction">
                  <a:snd r:embed="rId4" name="amino_acid_1.wav"/>
                </a:hlinkClick>
              </a:rPr>
              <a:t>acids</a:t>
            </a:r>
            <a:r>
              <a:rPr lang="en-US" altLang="en-US" b="1" dirty="0" smtClean="0">
                <a:solidFill>
                  <a:srgbClr val="0069B6"/>
                </a:solidFill>
              </a:rPr>
              <a:t> </a:t>
            </a:r>
            <a:r>
              <a:rPr lang="en-US" altLang="en-US" dirty="0" smtClean="0"/>
              <a:t>join </a:t>
            </a:r>
            <a:r>
              <a:rPr lang="en-US" altLang="en-US" dirty="0"/>
              <a:t>together. 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Some proteins give cells structure, some help cells communicate, and some are </a:t>
            </a:r>
            <a:r>
              <a:rPr lang="en-US" altLang="en-US" dirty="0" smtClean="0"/>
              <a:t>enzymes (organic catalysts).</a:t>
            </a:r>
            <a:endParaRPr lang="en-US" altLang="en-US" dirty="0"/>
          </a:p>
        </p:txBody>
      </p:sp>
      <p:pic>
        <p:nvPicPr>
          <p:cNvPr id="936966" name="Picture 6" descr="C247-01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9" r="50977" b="-1649"/>
          <a:stretch>
            <a:fillRect/>
          </a:stretch>
        </p:blipFill>
        <p:spPr bwMode="auto">
          <a:xfrm>
            <a:off x="5943600" y="1371600"/>
            <a:ext cx="23907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51963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990" name="Picture 6" descr="C247-01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5" t="50659" r="5469" b="-1649"/>
          <a:stretch>
            <a:fillRect/>
          </a:stretch>
        </p:blipFill>
        <p:spPr bwMode="auto">
          <a:xfrm>
            <a:off x="6019800" y="1362075"/>
            <a:ext cx="21812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7987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Elements and Compounds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3798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5334000" cy="43275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Nucleic acids are formed when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nucleotide.wav"/>
                </a:hlinkClick>
              </a:rPr>
              <a:t>nucleotides</a:t>
            </a:r>
            <a:r>
              <a:rPr lang="en-US" altLang="en-US"/>
              <a:t>, molecules made of a nitrogen base, a sugar, and a phosphate group, join together.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body contains two types of nucleic acids, DNA and RNA.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0126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1-3</a:t>
            </a:r>
          </a:p>
        </p:txBody>
      </p:sp>
      <p:sp>
        <p:nvSpPr>
          <p:cNvPr id="6840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5638800" cy="5115246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Cells are the building blocks of all living things. 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Tissues are made of a group of </a:t>
            </a:r>
            <a:r>
              <a:rPr lang="en-US" altLang="en-US" dirty="0" smtClean="0"/>
              <a:t>similar cells </a:t>
            </a:r>
            <a:r>
              <a:rPr lang="en-US" altLang="en-US" dirty="0"/>
              <a:t>that work together and perform a function.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An organ is a group of </a:t>
            </a:r>
            <a:r>
              <a:rPr lang="en-US" altLang="en-US" dirty="0" smtClean="0"/>
              <a:t>different tissues </a:t>
            </a:r>
            <a:r>
              <a:rPr lang="en-US" altLang="en-US" dirty="0"/>
              <a:t>that work together and perform a function.</a:t>
            </a:r>
          </a:p>
        </p:txBody>
      </p:sp>
      <p:sp>
        <p:nvSpPr>
          <p:cNvPr id="6840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Body’s Organization</a:t>
            </a:r>
          </a:p>
        </p:txBody>
      </p:sp>
      <p:pic>
        <p:nvPicPr>
          <p:cNvPr id="684039" name="Picture 7" descr="C02-10A-874184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381125"/>
            <a:ext cx="23352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41" name="Picture 9" descr="C02-10A-874184-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381125"/>
            <a:ext cx="23352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43" name="Picture 11" descr="C02-10A-874184-B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381125"/>
            <a:ext cx="23352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23825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/>
      <p:bldP spid="6840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1-3</a:t>
            </a:r>
          </a:p>
        </p:txBody>
      </p:sp>
      <p:sp>
        <p:nvSpPr>
          <p:cNvPr id="6850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5334000" cy="42288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An organ system is a group of organs that works together and performs a specific task.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Organ systems work together </a:t>
            </a:r>
            <a:r>
              <a:rPr lang="en-US" altLang="en-US" dirty="0" smtClean="0"/>
              <a:t>to make a living thing.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Living:</a:t>
            </a:r>
            <a:endParaRPr lang="en-US" altLang="en-US" dirty="0"/>
          </a:p>
        </p:txBody>
      </p:sp>
      <p:sp>
        <p:nvSpPr>
          <p:cNvPr id="68506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Body’s Organization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685062" name="Picture 6" descr="C02-10A-874184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381125"/>
            <a:ext cx="23352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063" name="Picture 7" descr="C02-10A-874184-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381125"/>
            <a:ext cx="23352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064" name="Picture 8" descr="C02-10A-874184-B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381125"/>
            <a:ext cx="23352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065" name="Picture 9" descr="C02-10A-874184-B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381125"/>
            <a:ext cx="23352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8211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5" name="Picture 11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149513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Elements are substances that cannot be broken down or transformed into other elements during chemical reactions. </a:t>
            </a:r>
          </a:p>
        </p:txBody>
      </p:sp>
      <p:pic>
        <p:nvPicPr>
          <p:cNvPr id="149517" name="Picture 13" descr="C330-12A-MSS12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200400"/>
            <a:ext cx="3695700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06411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7" name="Picture 7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629765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Water dissolves ionic substances easily.</a:t>
            </a:r>
          </a:p>
        </p:txBody>
      </p:sp>
      <p:pic>
        <p:nvPicPr>
          <p:cNvPr id="629768" name="Picture 8" descr="C203-02A-MSS12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362200"/>
            <a:ext cx="3395663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2251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97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91" name="Picture 7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0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630788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50482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Organ systems are groups of organs that work together and perform a specific task.</a:t>
            </a:r>
          </a:p>
        </p:txBody>
      </p:sp>
      <p:pic>
        <p:nvPicPr>
          <p:cNvPr id="630792" name="Picture 8" descr="C204-17A-MSS12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219200"/>
            <a:ext cx="161448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55305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7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LR1</a:t>
            </a:r>
          </a:p>
        </p:txBody>
      </p:sp>
      <p:pic>
        <p:nvPicPr>
          <p:cNvPr id="26829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30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9913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are compounds that contain carbon and other elements held together by covalent bonds?</a:t>
            </a:r>
          </a:p>
        </p:txBody>
      </p:sp>
      <p:sp>
        <p:nvSpPr>
          <p:cNvPr id="268309" name="oval"/>
          <p:cNvSpPr>
            <a:spLocks noChangeArrowheads="1"/>
          </p:cNvSpPr>
          <p:nvPr/>
        </p:nvSpPr>
        <p:spPr bwMode="auto">
          <a:xfrm>
            <a:off x="1104900" y="49911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8310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covalent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inorganic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ionic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organic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51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9" grpId="0" animBg="1"/>
      <p:bldP spid="2683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LR2</a:t>
            </a:r>
          </a:p>
        </p:txBody>
      </p:sp>
      <p:pic>
        <p:nvPicPr>
          <p:cNvPr id="26931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/>
          <p:cNvSpPr>
            <a:spLocks noChangeArrowheads="1"/>
          </p:cNvSpPr>
          <p:nvPr/>
        </p:nvSpPr>
        <p:spPr bwMode="auto">
          <a:xfrm>
            <a:off x="1095375" y="31051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9318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carbohydrates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lipids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nucleic acids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proteins </a:t>
            </a:r>
          </a:p>
        </p:txBody>
      </p:sp>
      <p:sp>
        <p:nvSpPr>
          <p:cNvPr id="269323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Sugars, starches, and cellulose are all which type of macromolecule?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3126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Reading Guide - KC</a:t>
            </a:r>
          </a:p>
        </p:txBody>
      </p:sp>
      <p:pic>
        <p:nvPicPr>
          <p:cNvPr id="54276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are the functions of inorganic substances in the human body?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are the functions of organic substances in the human body?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does the body’s organization enable it to function?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54284" name="Picture 12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The Human Body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31538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  <p:bldP spid="5428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LR3</a:t>
            </a:r>
          </a:p>
        </p:txBody>
      </p:sp>
      <p:pic>
        <p:nvPicPr>
          <p:cNvPr id="27033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1085850" y="49815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70342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lipid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organ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nucleic acid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tissue</a:t>
            </a:r>
          </a:p>
        </p:txBody>
      </p:sp>
      <p:sp>
        <p:nvSpPr>
          <p:cNvPr id="27034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is a group of cells that work together and perform a function?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336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Now</a:t>
            </a:r>
          </a:p>
        </p:txBody>
      </p:sp>
      <p:pic>
        <p:nvPicPr>
          <p:cNvPr id="6318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txt_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235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1.</a:t>
            </a:r>
            <a:r>
              <a:rPr lang="en-US" altLang="en-US" sz="2800"/>
              <a:t>	Elements can be broken down into smaller parts.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2.</a:t>
            </a:r>
            <a:r>
              <a:rPr lang="en-US" altLang="en-US" sz="2800"/>
              <a:t>	Organic compounds are foods grown without pesticides.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3.	</a:t>
            </a:r>
            <a:r>
              <a:rPr lang="en-US" altLang="en-US" sz="2800"/>
              <a:t>Organ systems work together.</a:t>
            </a:r>
          </a:p>
        </p:txBody>
      </p:sp>
      <p:sp>
        <p:nvSpPr>
          <p:cNvPr id="631819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0231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1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829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During a chemical reaction, bonds are broken and new bonds are formed.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Chemical reactions that occur in the human body take place in the body’s cells and are essential for human life.</a:t>
            </a:r>
          </a:p>
        </p:txBody>
      </p:sp>
      <p:sp>
        <p:nvSpPr>
          <p:cNvPr id="8294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Life and Chemistry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90620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0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Elements are substances that cannot be broken down or transformed into another element during a chemical reaction.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Six elements—carbon, oxygen, hydrogen, nitrogen, calcium, and phosphorus—make </a:t>
            </a:r>
            <a:br>
              <a:rPr lang="en-US" altLang="en-US"/>
            </a:br>
            <a:r>
              <a:rPr lang="en-US" altLang="en-US"/>
              <a:t>up 99 percent of </a:t>
            </a:r>
            <a:br>
              <a:rPr lang="en-US" altLang="en-US"/>
            </a:br>
            <a:r>
              <a:rPr lang="en-US" altLang="en-US"/>
              <a:t>your body’s mass.</a:t>
            </a:r>
          </a:p>
        </p:txBody>
      </p:sp>
      <p:sp>
        <p:nvSpPr>
          <p:cNvPr id="68096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Elements and Compounds</a:t>
            </a:r>
          </a:p>
        </p:txBody>
      </p:sp>
      <p:pic>
        <p:nvPicPr>
          <p:cNvPr id="680965" name="Picture 5" descr="C330-12A-MSS12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"/>
          <a:stretch>
            <a:fillRect/>
          </a:stretch>
        </p:blipFill>
        <p:spPr bwMode="auto">
          <a:xfrm>
            <a:off x="4800600" y="3913188"/>
            <a:ext cx="3886200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11265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  <p:bldP spid="6809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198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7433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Compounds can be made by binding elements together in two different ways—ionic or covalent bonds.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Ionic bonds are formed when electrons travel from one element to another.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Covalent bonds are formed when the electrons in each element are shared.</a:t>
            </a:r>
          </a:p>
        </p:txBody>
      </p:sp>
      <p:sp>
        <p:nvSpPr>
          <p:cNvPr id="68198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Elements and Compounds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1828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301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785652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Inorganic compounds are substances that do not contain carbon-hydrogen bonds</a:t>
            </a:r>
            <a:r>
              <a:rPr lang="en-US" alt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Organic compounds contain C-H</a:t>
            </a:r>
            <a:endParaRPr lang="en-US" altLang="en-US" dirty="0"/>
          </a:p>
          <a:p>
            <a:pPr>
              <a:buClr>
                <a:srgbClr val="E40004"/>
              </a:buClr>
            </a:pPr>
            <a:r>
              <a:rPr lang="en-US" altLang="en-US" dirty="0"/>
              <a:t>Water and oxygen gas are inorganic compounds that humans need to survive.</a:t>
            </a:r>
          </a:p>
        </p:txBody>
      </p:sp>
      <p:sp>
        <p:nvSpPr>
          <p:cNvPr id="68301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Elements and Compounds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3432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6" name="Picture 2" descr="C203-02A-MSS12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38250"/>
            <a:ext cx="363696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2774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4191000" cy="2751522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dirty="0" smtClean="0"/>
              <a:t>Ions </a:t>
            </a:r>
            <a:r>
              <a:rPr lang="en-US" altLang="en-US" dirty="0"/>
              <a:t>to travel </a:t>
            </a:r>
            <a:r>
              <a:rPr lang="en-US" altLang="en-US" dirty="0" smtClean="0"/>
              <a:t>easily through </a:t>
            </a:r>
            <a:r>
              <a:rPr lang="en-US" altLang="en-US" dirty="0"/>
              <a:t>the body dissolved in </a:t>
            </a:r>
            <a:r>
              <a:rPr lang="en-US" altLang="en-US" dirty="0" smtClean="0"/>
              <a:t>water because water is a polar molecule (universal solvent).</a:t>
            </a:r>
            <a:endParaRPr lang="en-US" altLang="en-US" dirty="0"/>
          </a:p>
        </p:txBody>
      </p:sp>
      <p:sp>
        <p:nvSpPr>
          <p:cNvPr id="927749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Elements and Compounds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55645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2867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Elements and Compounds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3286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04698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 smtClean="0"/>
              <a:t>Substances </a:t>
            </a:r>
            <a:r>
              <a:rPr lang="en-US" altLang="en-US" dirty="0"/>
              <a:t>that form from joining many small molecules together are called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macromolecule.wav"/>
                </a:hlinkClick>
              </a:rPr>
              <a:t>macromolecules</a:t>
            </a:r>
            <a:r>
              <a:rPr lang="en-US" altLang="en-US" dirty="0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The four macromolecules in the body are carbohydrates, lipids, proteins, and nucleic acids.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028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29795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Elements and Compounds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2980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Sugars, starches, and cellulose are carbohydrates.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Carbohydrates are formed </a:t>
            </a:r>
            <a:br>
              <a:rPr lang="en-US" altLang="en-US"/>
            </a:br>
            <a:r>
              <a:rPr lang="en-US" altLang="en-US"/>
              <a:t>when simple sugars, called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monosaccharide.wav"/>
                </a:hlinkClick>
              </a:rPr>
              <a:t>monosaccharides</a:t>
            </a:r>
            <a:r>
              <a:rPr lang="en-US" altLang="en-US"/>
              <a:t>, are </a:t>
            </a:r>
            <a:br>
              <a:rPr lang="en-US" altLang="en-US"/>
            </a:br>
            <a:r>
              <a:rPr lang="en-US" altLang="en-US"/>
              <a:t>joined together.</a:t>
            </a:r>
          </a:p>
        </p:txBody>
      </p:sp>
      <p:pic>
        <p:nvPicPr>
          <p:cNvPr id="929802" name="Picture 10" descr="C247-01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6" r="58594" b="48462"/>
          <a:stretch>
            <a:fillRect/>
          </a:stretch>
        </p:blipFill>
        <p:spPr bwMode="auto">
          <a:xfrm>
            <a:off x="6477000" y="2133600"/>
            <a:ext cx="20193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9391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9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9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0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618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9_Default Design</vt:lpstr>
      <vt:lpstr>1_Default Design</vt:lpstr>
      <vt:lpstr>Chapter Menu</vt:lpstr>
      <vt:lpstr>Lesson 1 Reading Guide - KC</vt:lpstr>
      <vt:lpstr>Lesson 1-1</vt:lpstr>
      <vt:lpstr>Lesson 1-2</vt:lpstr>
      <vt:lpstr>Lesson 1-2</vt:lpstr>
      <vt:lpstr>Lesson 1-2</vt:lpstr>
      <vt:lpstr>Lesson 1-2</vt:lpstr>
      <vt:lpstr>Lesson 1-2</vt:lpstr>
      <vt:lpstr>Lesson 1-2</vt:lpstr>
      <vt:lpstr>Lesson 1-2</vt:lpstr>
      <vt:lpstr>Lesson 1-2</vt:lpstr>
      <vt:lpstr>Lesson 1-2</vt:lpstr>
      <vt:lpstr>Lesson 1-3</vt:lpstr>
      <vt:lpstr>Lesson 1-3</vt:lpstr>
      <vt:lpstr>Lesson 1 - VS</vt:lpstr>
      <vt:lpstr>Lesson 1 - VS</vt:lpstr>
      <vt:lpstr>Lesson 1 - VS</vt:lpstr>
      <vt:lpstr>Lesson 1 – LR1</vt:lpstr>
      <vt:lpstr>Lesson 1 – LR2</vt:lpstr>
      <vt:lpstr>Lesson 1 – LR3</vt:lpstr>
      <vt:lpstr>Lesson 1 -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Beth</cp:lastModifiedBy>
  <cp:revision>1</cp:revision>
  <dcterms:created xsi:type="dcterms:W3CDTF">2014-02-02T23:17:00Z</dcterms:created>
  <dcterms:modified xsi:type="dcterms:W3CDTF">2014-02-02T23:24:38Z</dcterms:modified>
</cp:coreProperties>
</file>