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theme/themeOverride6.xml" ContentType="application/vnd.openxmlformats-officedocument.themeOverride+xml"/>
  <Override PartName="/ppt/tags/tag6.xml" ContentType="application/vnd.openxmlformats-officedocument.presentationml.tags+xml"/>
  <Override PartName="/ppt/theme/themeOverride7.xml" ContentType="application/vnd.openxmlformats-officedocument.themeOverride+xml"/>
  <Override PartName="/ppt/tags/tag7.xml" ContentType="application/vnd.openxmlformats-officedocument.presentationml.tags+xml"/>
  <Override PartName="/ppt/theme/themeOverride8.xml" ContentType="application/vnd.openxmlformats-officedocument.themeOverride+xml"/>
  <Override PartName="/ppt/tags/tag8.xml" ContentType="application/vnd.openxmlformats-officedocument.presentationml.tags+xml"/>
  <Override PartName="/ppt/theme/themeOverride9.xml" ContentType="application/vnd.openxmlformats-officedocument.themeOverride+xml"/>
  <Override PartName="/ppt/tags/tag9.xml" ContentType="application/vnd.openxmlformats-officedocument.presentationml.tags+xml"/>
  <Override PartName="/ppt/theme/themeOverride10.xml" ContentType="application/vnd.openxmlformats-officedocument.themeOverride+xml"/>
  <Override PartName="/ppt/tags/tag10.xml" ContentType="application/vnd.openxmlformats-officedocument.presentationml.tags+xml"/>
  <Override PartName="/ppt/theme/themeOverride11.xml" ContentType="application/vnd.openxmlformats-officedocument.themeOverride+xml"/>
  <Override PartName="/ppt/tags/tag11.xml" ContentType="application/vnd.openxmlformats-officedocument.presentationml.tags+xml"/>
  <Override PartName="/ppt/theme/themeOverride12.xml" ContentType="application/vnd.openxmlformats-officedocument.themeOverride+xml"/>
  <Override PartName="/ppt/tags/tag12.xml" ContentType="application/vnd.openxmlformats-officedocument.presentationml.tags+xml"/>
  <Override PartName="/ppt/theme/themeOverride13.xml" ContentType="application/vnd.openxmlformats-officedocument.themeOverride+xml"/>
  <Override PartName="/ppt/tags/tag13.xml" ContentType="application/vnd.openxmlformats-officedocument.presentationml.tags+xml"/>
  <Override PartName="/ppt/theme/themeOverride14.xml" ContentType="application/vnd.openxmlformats-officedocument.themeOverride+xml"/>
  <Override PartName="/ppt/tags/tag14.xml" ContentType="application/vnd.openxmlformats-officedocument.presentationml.tags+xml"/>
  <Override PartName="/ppt/theme/themeOverride15.xml" ContentType="application/vnd.openxmlformats-officedocument.themeOverride+xml"/>
  <Override PartName="/ppt/tags/tag15.xml" ContentType="application/vnd.openxmlformats-officedocument.presentationml.tags+xml"/>
  <Override PartName="/ppt/theme/themeOverride16.xml" ContentType="application/vnd.openxmlformats-officedocument.themeOverride+xml"/>
  <Override PartName="/ppt/tags/tag16.xml" ContentType="application/vnd.openxmlformats-officedocument.presentationml.tags+xml"/>
  <Override PartName="/ppt/theme/themeOverride17.xml" ContentType="application/vnd.openxmlformats-officedocument.themeOverride+xml"/>
  <Override PartName="/ppt/tags/tag17.xml" ContentType="application/vnd.openxmlformats-officedocument.presentationml.tags+xml"/>
  <Override PartName="/ppt/theme/themeOverride18.xml" ContentType="application/vnd.openxmlformats-officedocument.themeOverride+xml"/>
  <Override PartName="/ppt/tags/tag18.xml" ContentType="application/vnd.openxmlformats-officedocument.presentationml.tags+xml"/>
  <Override PartName="/ppt/theme/themeOverride19.xml" ContentType="application/vnd.openxmlformats-officedocument.themeOverride+xml"/>
  <Override PartName="/ppt/tags/tag19.xml" ContentType="application/vnd.openxmlformats-officedocument.presentationml.tags+xml"/>
  <Override PartName="/ppt/theme/themeOverride20.xml" ContentType="application/vnd.openxmlformats-officedocument.themeOverride+xml"/>
  <Override PartName="/ppt/tags/tag20.xml" ContentType="application/vnd.openxmlformats-officedocument.presentationml.tags+xml"/>
  <Override PartName="/ppt/theme/themeOverride21.xml" ContentType="application/vnd.openxmlformats-officedocument.themeOverride+xml"/>
  <Override PartName="/ppt/tags/tag21.xml" ContentType="application/vnd.openxmlformats-officedocument.presentationml.tags+xml"/>
  <Override PartName="/ppt/theme/themeOverride22.xml" ContentType="application/vnd.openxmlformats-officedocument.themeOverride+xml"/>
  <Override PartName="/ppt/tags/tag22.xml" ContentType="application/vnd.openxmlformats-officedocument.presentationml.tags+xml"/>
  <Override PartName="/ppt/theme/themeOverride23.xml" ContentType="application/vnd.openxmlformats-officedocument.themeOverride+xml"/>
  <Override PartName="/ppt/tags/tag23.xml" ContentType="application/vnd.openxmlformats-officedocument.presentationml.tags+xml"/>
  <Override PartName="/ppt/theme/themeOverride24.xml" ContentType="application/vnd.openxmlformats-officedocument.themeOverride+xml"/>
  <Override PartName="/ppt/tags/tag24.xml" ContentType="application/vnd.openxmlformats-officedocument.presentationml.tags+xml"/>
  <Override PartName="/ppt/theme/themeOverride25.xml" ContentType="application/vnd.openxmlformats-officedocument.themeOverride+xml"/>
  <Override PartName="/ppt/tags/tag25.xml" ContentType="application/vnd.openxmlformats-officedocument.presentationml.tags+xml"/>
  <Override PartName="/ppt/theme/themeOverride26.xml" ContentType="application/vnd.openxmlformats-officedocument.themeOverride+xml"/>
  <Override PartName="/ppt/tags/tag26.xml" ContentType="application/vnd.openxmlformats-officedocument.presentationml.tags+xml"/>
  <Override PartName="/ppt/theme/themeOverride27.xml" ContentType="application/vnd.openxmlformats-officedocument.themeOverride+xml"/>
  <Override PartName="/ppt/tags/tag27.xml" ContentType="application/vnd.openxmlformats-officedocument.presentationml.tags+xml"/>
  <Override PartName="/ppt/theme/themeOverride28.xml" ContentType="application/vnd.openxmlformats-officedocument.themeOverride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90" r:id="rId4"/>
    <p:sldId id="257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3" r:id="rId17"/>
    <p:sldId id="272" r:id="rId18"/>
    <p:sldId id="275" r:id="rId19"/>
    <p:sldId id="276" r:id="rId20"/>
    <p:sldId id="277" r:id="rId21"/>
    <p:sldId id="278" r:id="rId22"/>
    <p:sldId id="280" r:id="rId23"/>
    <p:sldId id="281" r:id="rId24"/>
    <p:sldId id="283" r:id="rId25"/>
    <p:sldId id="284" r:id="rId26"/>
    <p:sldId id="285" r:id="rId27"/>
    <p:sldId id="286" r:id="rId28"/>
    <p:sldId id="287" r:id="rId29"/>
    <p:sldId id="288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11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9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600200"/>
            <a:ext cx="2173287" cy="555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70638" cy="5554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51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19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87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9926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39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42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40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745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8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6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5458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04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61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11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65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2265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38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31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47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079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45863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8897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907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517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600200"/>
            <a:ext cx="2173287" cy="555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70638" cy="5554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8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12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2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5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60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413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640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slide" Target="../slides/slid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21" Type="http://schemas.openxmlformats.org/officeDocument/2006/relationships/hyperlink" Target="http://connected.mcgraw-hill.com/" TargetMode="Externa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21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Relationship Id="rId22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20" Type="http://schemas.openxmlformats.org/officeDocument/2006/relationships/slide" Target="../slides/slide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2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9" name="Picture 21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7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22551" name="upper_right" descr="11MSS Lesson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3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4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5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6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7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8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9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0" name="Picture 42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4166"/>
          <a:stretch>
            <a:fillRect/>
          </a:stretch>
        </p:blipFill>
        <p:spPr bwMode="hidden">
          <a:xfrm>
            <a:off x="0" y="0"/>
            <a:ext cx="6019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1" name="Picture 43" descr="11MSS_Headers-C247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33"/>
          <a:stretch>
            <a:fillRect/>
          </a:stretch>
        </p:blipFill>
        <p:spPr bwMode="invGray">
          <a:xfrm>
            <a:off x="0" y="0"/>
            <a:ext cx="5638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77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2" name="background" descr="11MSS_Interface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5614" name="upper_right" descr="11MSS Lesson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2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3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4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5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6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7" name="home" descr="11MS-Nav_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8" name="gc" descr="11MS-Nav_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9" name="Picture 29" descr="11MSS Chapter_Tab_Large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4166"/>
          <a:stretch>
            <a:fillRect/>
          </a:stretch>
        </p:blipFill>
        <p:spPr bwMode="hidden">
          <a:xfrm>
            <a:off x="0" y="0"/>
            <a:ext cx="6019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30" name="Picture 30" descr="11MSS_Headers-C247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33"/>
          <a:stretch>
            <a:fillRect/>
          </a:stretch>
        </p:blipFill>
        <p:spPr bwMode="invGray">
          <a:xfrm>
            <a:off x="0" y="0"/>
            <a:ext cx="5638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71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1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53272" name="upper_right" descr="11MSS Lesson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5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6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7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8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9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0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1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2" name="Picture 34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4166"/>
          <a:stretch>
            <a:fillRect/>
          </a:stretch>
        </p:blipFill>
        <p:spPr bwMode="hidden">
          <a:xfrm>
            <a:off x="0" y="0"/>
            <a:ext cx="6019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3" name="Picture 35" descr="11MSS_Headers-C247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33"/>
          <a:stretch>
            <a:fillRect/>
          </a:stretch>
        </p:blipFill>
        <p:spPr bwMode="invGray">
          <a:xfrm>
            <a:off x="0" y="0"/>
            <a:ext cx="5638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49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hyperlink" Target="http://connected.mcgraw-hill.com/" TargetMode="External"/><Relationship Id="rId3" Type="http://schemas.openxmlformats.org/officeDocument/2006/relationships/slideLayout" Target="../slideLayouts/slideLayout24.xml"/><Relationship Id="rId7" Type="http://schemas.openxmlformats.org/officeDocument/2006/relationships/slide" Target="slide2.xml"/><Relationship Id="rId12" Type="http://schemas.openxmlformats.org/officeDocument/2006/relationships/image" Target="../media/image6.png"/><Relationship Id="rId2" Type="http://schemas.openxmlformats.org/officeDocument/2006/relationships/tags" Target="../tags/tag1.xml"/><Relationship Id="rId16" Type="http://schemas.openxmlformats.org/officeDocument/2006/relationships/image" Target="../media/image15.jpe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png"/><Relationship Id="rId11" Type="http://schemas.openxmlformats.org/officeDocument/2006/relationships/image" Target="../media/image4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.jpeg"/><Relationship Id="rId9" Type="http://schemas.openxmlformats.org/officeDocument/2006/relationships/image" Target="../media/image10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247_links/respiration.swf" TargetMode="Externa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8.png"/><Relationship Id="rId2" Type="http://schemas.openxmlformats.org/officeDocument/2006/relationships/tags" Target="../tags/tag1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2.png"/><Relationship Id="rId2" Type="http://schemas.openxmlformats.org/officeDocument/2006/relationships/tags" Target="../tags/tag14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20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1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20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35.jpe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hemeOverride" Target="../theme/themeOverride2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4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1.jpeg"/><Relationship Id="rId2" Type="http://schemas.openxmlformats.org/officeDocument/2006/relationships/tags" Target="../tags/tag7.xml"/><Relationship Id="rId1" Type="http://schemas.openxmlformats.org/officeDocument/2006/relationships/themeOverride" Target="../theme/themeOverride7.xml"/><Relationship Id="rId6" Type="http://schemas.openxmlformats.org/officeDocument/2006/relationships/hyperlink" Target="247_links/food_movement.swf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11MSS_BlueGradient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11MSS_Interface_01a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menu_bkgrd" descr="11MS-ChapterMen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34200"/>
            <a:ext cx="8229600" cy="296863"/>
          </a:xfrm>
          <a:noFill/>
          <a:ln/>
        </p:spPr>
        <p:txBody>
          <a:bodyPr/>
          <a:lstStyle/>
          <a:p>
            <a:r>
              <a:rPr lang="en-US" altLang="en-US"/>
              <a:t>Chapter Menu</a:t>
            </a:r>
          </a:p>
        </p:txBody>
      </p:sp>
      <p:sp>
        <p:nvSpPr>
          <p:cNvPr id="52231" name="lessonmenutext"/>
          <p:cNvSpPr txBox="1">
            <a:spLocks noChangeArrowheads="1"/>
          </p:cNvSpPr>
          <p:nvPr/>
        </p:nvSpPr>
        <p:spPr bwMode="auto">
          <a:xfrm>
            <a:off x="1333500" y="1819275"/>
            <a:ext cx="43815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0000"/>
                </a:solidFill>
                <a:hlinkClick r:id="rId7" action="ppaction://hlinksldjump"/>
              </a:rPr>
              <a:t>Chapter Introduction</a:t>
            </a:r>
            <a:endParaRPr lang="en-US" altLang="en-US" sz="2800" b="1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0000"/>
                </a:solidFill>
                <a:hlinkClick r:id="rId8" action="ppaction://hlinksldjump"/>
              </a:rPr>
              <a:t>Lesson 1</a:t>
            </a:r>
            <a:r>
              <a:rPr lang="en-US" altLang="en-US" sz="2800">
                <a:solidFill>
                  <a:srgbClr val="000000"/>
                </a:solidFill>
              </a:rPr>
              <a:t>	The Human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	Body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0000"/>
                </a:solidFill>
                <a:hlinkClick r:id="" action="ppaction://noaction"/>
              </a:rPr>
              <a:t>Lesson 2</a:t>
            </a:r>
            <a:r>
              <a:rPr lang="en-US" altLang="en-US" sz="2800">
                <a:solidFill>
                  <a:srgbClr val="000000"/>
                </a:solidFill>
              </a:rPr>
              <a:t>	How Body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	Systems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	Interact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69B6"/>
                </a:solidFill>
                <a:hlinkClick r:id="" action="ppaction://noaction"/>
              </a:rPr>
              <a:t>Chapter Wrap-Up</a:t>
            </a:r>
            <a:endParaRPr lang="en-US" altLang="en-US" sz="2800" b="1">
              <a:solidFill>
                <a:srgbClr val="0069B6"/>
              </a:solidFill>
            </a:endParaRPr>
          </a:p>
        </p:txBody>
      </p:sp>
      <p:pic>
        <p:nvPicPr>
          <p:cNvPr id="52239" name="Picture 15" descr="11MSS Chapter_Tab_Lar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4166"/>
          <a:stretch>
            <a:fillRect/>
          </a:stretch>
        </p:blipFill>
        <p:spPr bwMode="hidden">
          <a:xfrm>
            <a:off x="0" y="0"/>
            <a:ext cx="6019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0" name="Picture 16" descr="11MSS_NavBar_50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32"/>
          <a:stretch>
            <a:fillRect/>
          </a:stretch>
        </p:blipFill>
        <p:spPr bwMode="auto">
          <a:xfrm>
            <a:off x="1952625" y="6094413"/>
            <a:ext cx="2809875" cy="76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1" name="tab" descr="11MSS_NavBar_80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8"/>
          <a:stretch>
            <a:fillRect/>
          </a:stretch>
        </p:blipFill>
        <p:spPr bwMode="auto">
          <a:xfrm>
            <a:off x="3632200" y="6100763"/>
            <a:ext cx="2149475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2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643255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3" name="gc" descr="11MS-Nav_Online">
            <a:hlinkClick r:id="rId13" highlightClick="1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644366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4" name="Picture 20" descr="11MSS_Headers-C24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33"/>
          <a:stretch>
            <a:fillRect/>
          </a:stretch>
        </p:blipFill>
        <p:spPr bwMode="invGray">
          <a:xfrm>
            <a:off x="0" y="0"/>
            <a:ext cx="5638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5" name="Picture 21" descr="C204-17A-MSS12-C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9200"/>
            <a:ext cx="164306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80309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2-3</a:t>
            </a:r>
          </a:p>
        </p:txBody>
      </p:sp>
      <p:sp>
        <p:nvSpPr>
          <p:cNvPr id="80077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2603790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 smtClean="0"/>
              <a:t>Cells use oxygen to perform </a:t>
            </a:r>
            <a:r>
              <a:rPr lang="en-US" altLang="en-US" dirty="0"/>
              <a:t>cellular </a:t>
            </a:r>
            <a:r>
              <a:rPr lang="en-US" altLang="en-US" dirty="0" smtClean="0"/>
              <a:t>respiration which releases the energy of food.</a:t>
            </a:r>
            <a:endParaRPr lang="en-US" altLang="en-US" dirty="0"/>
          </a:p>
          <a:p>
            <a:pPr>
              <a:buClr>
                <a:srgbClr val="E40004"/>
              </a:buClr>
            </a:pPr>
            <a:r>
              <a:rPr lang="en-US" altLang="en-US" dirty="0"/>
              <a:t>Oxygen enters the body through the respiratory system. </a:t>
            </a:r>
          </a:p>
        </p:txBody>
      </p:sp>
      <p:sp>
        <p:nvSpPr>
          <p:cNvPr id="800772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Processing Oxygen and Wastes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94831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71" grpId="0" build="p"/>
      <p:bldP spid="8007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2-3</a:t>
            </a:r>
          </a:p>
        </p:txBody>
      </p:sp>
      <p:sp>
        <p:nvSpPr>
          <p:cNvPr id="94720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34512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When you inhale, the respiratory system works with the circulatory system and transports oxygen to all cells in the body.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The muscular system also helps the respiratory system by expanding your chest so that air sacs in the lungs fill up with oxygen.</a:t>
            </a:r>
          </a:p>
        </p:txBody>
      </p:sp>
      <p:sp>
        <p:nvSpPr>
          <p:cNvPr id="947204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Processing Oxygen and Wastes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8378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720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2-3</a:t>
            </a:r>
          </a:p>
        </p:txBody>
      </p:sp>
      <p:pic>
        <p:nvPicPr>
          <p:cNvPr id="801798" name="Picture 6" descr="C247-03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192338"/>
            <a:ext cx="4059238" cy="36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1799" name="Picture 7" descr="C247-03A-MSS12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1260475"/>
            <a:ext cx="6026150" cy="437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1802" name="Picture 10" descr="C247-03A-MSS12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1260475"/>
            <a:ext cx="6026150" cy="437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1804" name="Picture 12" descr="C247-03A-MSS12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1260475"/>
            <a:ext cx="6026150" cy="437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1807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The Respiratory System</a:t>
            </a:r>
          </a:p>
        </p:txBody>
      </p:sp>
      <p:pic>
        <p:nvPicPr>
          <p:cNvPr id="801808" name="Picture 16" descr="11MS-get_animated3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5991225"/>
            <a:ext cx="2057400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00077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0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0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0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2-3</a:t>
            </a:r>
          </a:p>
        </p:txBody>
      </p:sp>
      <p:sp>
        <p:nvSpPr>
          <p:cNvPr id="94822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4672048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After nutrients are absorbed during digestion, the digestive system removes solid waste products, called feces, through the rectum</a:t>
            </a:r>
            <a:r>
              <a:rPr lang="en-US" altLang="en-US" dirty="0" smtClean="0"/>
              <a:t>.</a:t>
            </a:r>
          </a:p>
          <a:p>
            <a:pPr>
              <a:buClr>
                <a:srgbClr val="E40004"/>
              </a:buClr>
            </a:pPr>
            <a:r>
              <a:rPr lang="en-US" altLang="en-US" dirty="0" smtClean="0"/>
              <a:t>Liquid waste travels through the circulatory system to the kidneys, which make urine to be removed from the body (excretory system).</a:t>
            </a:r>
          </a:p>
          <a:p>
            <a:pPr>
              <a:buClr>
                <a:srgbClr val="E40004"/>
              </a:buClr>
            </a:pPr>
            <a:endParaRPr lang="en-US" altLang="en-US" dirty="0"/>
          </a:p>
        </p:txBody>
      </p:sp>
      <p:sp>
        <p:nvSpPr>
          <p:cNvPr id="948228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Processing Oxygen and Wastes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47292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22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2-3</a:t>
            </a:r>
          </a:p>
        </p:txBody>
      </p:sp>
      <p:pic>
        <p:nvPicPr>
          <p:cNvPr id="802821" name="Picture 5" descr="C242-10A-MSS12-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596900"/>
            <a:ext cx="3113088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2822" name="Picture 6" descr="C242-10A-MSS12-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7" t="24002" r="35582" b="32793"/>
          <a:stretch>
            <a:fillRect/>
          </a:stretch>
        </p:blipFill>
        <p:spPr bwMode="auto">
          <a:xfrm>
            <a:off x="2152650" y="2130425"/>
            <a:ext cx="3608388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2825" name="Picture 9" descr="C242-10A-MSS12-C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8" t="24002" b="27032"/>
          <a:stretch>
            <a:fillRect/>
          </a:stretch>
        </p:blipFill>
        <p:spPr bwMode="auto">
          <a:xfrm>
            <a:off x="4587875" y="2130425"/>
            <a:ext cx="39084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2827" name="Picture 11" descr="C242-10A-MSS12-C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0" r="17986" b="57275"/>
          <a:stretch>
            <a:fillRect/>
          </a:stretch>
        </p:blipFill>
        <p:spPr bwMode="auto">
          <a:xfrm>
            <a:off x="3416300" y="627063"/>
            <a:ext cx="3697288" cy="267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2830" name="Picture 14" descr="C242-10A-MSS12-C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2" t="58566" r="14467" b="15512"/>
          <a:stretch>
            <a:fillRect/>
          </a:stretch>
        </p:blipFill>
        <p:spPr bwMode="auto">
          <a:xfrm>
            <a:off x="3776663" y="4294188"/>
            <a:ext cx="3606800" cy="162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2832" name="Picture 16" descr="C242-10A-MSS12-C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76" t="61446" b="15512"/>
          <a:stretch>
            <a:fillRect/>
          </a:stretch>
        </p:blipFill>
        <p:spPr bwMode="auto">
          <a:xfrm>
            <a:off x="6572250" y="4475163"/>
            <a:ext cx="1924050" cy="14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2835" name="Text Box 19"/>
          <p:cNvSpPr txBox="1">
            <a:spLocks noChangeArrowheads="1"/>
          </p:cNvSpPr>
          <p:nvPr/>
        </p:nvSpPr>
        <p:spPr bwMode="auto">
          <a:xfrm rot="-43200000">
            <a:off x="1452563" y="6162675"/>
            <a:ext cx="126206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solidFill>
                  <a:srgbClr val="000000"/>
                </a:solidFill>
                <a:ea typeface="ヒラギノ角ゴ Pro W3" pitchFamily="1" charset="-128"/>
              </a:rPr>
              <a:t>Photodisc/Getty Images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69327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0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0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0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0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2-3</a:t>
            </a:r>
          </a:p>
        </p:txBody>
      </p:sp>
      <p:sp>
        <p:nvSpPr>
          <p:cNvPr id="94925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3490186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 smtClean="0"/>
              <a:t>The respiratory and circulatory systems remove carbon dioxide (CO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) from the cells of the body.</a:t>
            </a:r>
          </a:p>
          <a:p>
            <a:pPr>
              <a:buClr>
                <a:srgbClr val="E40004"/>
              </a:buClr>
            </a:pPr>
            <a:r>
              <a:rPr lang="en-US" altLang="en-US" dirty="0" smtClean="0"/>
              <a:t>The  </a:t>
            </a:r>
            <a:r>
              <a:rPr lang="en-US" altLang="en-US" dirty="0"/>
              <a:t>CO</a:t>
            </a:r>
            <a:r>
              <a:rPr lang="en-US" altLang="en-US" baseline="-25000" dirty="0"/>
              <a:t>2</a:t>
            </a:r>
            <a:r>
              <a:rPr lang="en-US" altLang="en-US" dirty="0"/>
              <a:t>  produced by cells throughout the body enters </a:t>
            </a:r>
            <a:r>
              <a:rPr lang="en-US" altLang="en-US" dirty="0" smtClean="0"/>
              <a:t>blood through capillaries </a:t>
            </a:r>
            <a:r>
              <a:rPr lang="en-US" altLang="en-US" dirty="0"/>
              <a:t>and is transported to the lungs, where it is exhaled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sp>
        <p:nvSpPr>
          <p:cNvPr id="949252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Processing Oxygen and Wastes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27267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2-4</a:t>
            </a:r>
          </a:p>
        </p:txBody>
      </p:sp>
      <p:sp>
        <p:nvSpPr>
          <p:cNvPr id="80384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4573560"/>
          </a:xfrm>
          <a:noFill/>
          <a:ln/>
        </p:spPr>
        <p:txBody>
          <a:bodyPr>
            <a:spAutoFit/>
          </a:bodyPr>
          <a:lstStyle/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 altLang="en-US" dirty="0"/>
              <a:t>The nervous system uses electrical signals </a:t>
            </a:r>
            <a:r>
              <a:rPr lang="en-US" altLang="en-US" dirty="0" smtClean="0"/>
              <a:t>to respond to </a:t>
            </a:r>
            <a:r>
              <a:rPr lang="en-US" altLang="en-US" dirty="0"/>
              <a:t>changes in the internal and external environments. </a:t>
            </a:r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 altLang="en-US" dirty="0"/>
              <a:t>The body also uses the endocrine system to help it respond to changes and maintain homeostasis. </a:t>
            </a:r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 altLang="en-US" dirty="0"/>
              <a:t>The nervous system coordinates rapid changes, and the endocrine system coordinates </a:t>
            </a:r>
            <a:r>
              <a:rPr lang="en-US" altLang="en-US" dirty="0" smtClean="0"/>
              <a:t>‘slower’ </a:t>
            </a:r>
            <a:r>
              <a:rPr lang="en-US" altLang="en-US" dirty="0"/>
              <a:t>responses.</a:t>
            </a:r>
          </a:p>
        </p:txBody>
      </p:sp>
      <p:sp>
        <p:nvSpPr>
          <p:cNvPr id="803844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Control and Coordination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1827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43" grpId="0" build="p"/>
      <p:bldP spid="8038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2-4</a:t>
            </a:r>
          </a:p>
        </p:txBody>
      </p:sp>
      <p:sp>
        <p:nvSpPr>
          <p:cNvPr id="95129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638175"/>
            <a:ext cx="5562600" cy="54959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The nervous system coordinates the body’s response to external stimuli. 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For example, your pupils increase in size when you enter a darkened room.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The nervous system also coordinates your response to sight, smell, touch, and taste.</a:t>
            </a:r>
          </a:p>
        </p:txBody>
      </p:sp>
      <p:pic>
        <p:nvPicPr>
          <p:cNvPr id="951301" name="Picture 5" descr="C11-16A-874184-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838200"/>
            <a:ext cx="230663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395735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5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5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2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2-4</a:t>
            </a:r>
          </a:p>
        </p:txBody>
      </p:sp>
      <p:sp>
        <p:nvSpPr>
          <p:cNvPr id="80589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3933384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Neurons send electrical signals to the brain </a:t>
            </a:r>
            <a:r>
              <a:rPr lang="en-US" altLang="en-US" dirty="0" smtClean="0"/>
              <a:t>or spinal cord for </a:t>
            </a:r>
            <a:r>
              <a:rPr lang="en-US" altLang="en-US" dirty="0"/>
              <a:t>processing so the nervous system can coordinate a response.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The nervous system has a rapid response system, called a reflex, that reacts to stimuli without sending information to the brain for processing.</a:t>
            </a:r>
          </a:p>
        </p:txBody>
      </p:sp>
      <p:sp>
        <p:nvSpPr>
          <p:cNvPr id="805892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Control and Coordination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49488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89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2-4</a:t>
            </a:r>
          </a:p>
        </p:txBody>
      </p:sp>
      <p:sp>
        <p:nvSpPr>
          <p:cNvPr id="95232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143875" cy="46196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The endocrine system coordinates organ systems by using chemical signals called hormones.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Hormones are secreted from endocrine organs such as the thyroid gland, the adrenal gland, and the pancreas.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Insulin, a hormone released from the pancreas, works with the digestive system and maintains energy homeostasis.</a:t>
            </a:r>
          </a:p>
        </p:txBody>
      </p:sp>
      <p:sp>
        <p:nvSpPr>
          <p:cNvPr id="952324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Control and Coordination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60889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5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584" name="background" descr="11MS-LessonMenu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2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 Reading Guide - KC</a:t>
            </a:r>
          </a:p>
        </p:txBody>
      </p:sp>
      <p:pic>
        <p:nvPicPr>
          <p:cNvPr id="792580" name="KC_art" descr="11MC_KeyConce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024063"/>
            <a:ext cx="3309938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2581" name="txt_box"/>
          <p:cNvSpPr txBox="1">
            <a:spLocks noChangeArrowheads="1"/>
          </p:cNvSpPr>
          <p:nvPr/>
        </p:nvSpPr>
        <p:spPr bwMode="auto">
          <a:xfrm>
            <a:off x="1279525" y="2727325"/>
            <a:ext cx="6645275" cy="29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How are nutrients processed in the body?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How does the body transport and process oxygen and wastes?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How does the body coordinate movement and respond to stimuli?</a:t>
            </a:r>
          </a:p>
        </p:txBody>
      </p:sp>
      <p:pic>
        <p:nvPicPr>
          <p:cNvPr id="792582" name="Picture 6" descr="11MS-Nav_Back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2583" name="Title"/>
          <p:cNvSpPr>
            <a:spLocks noChangeArrowheads="1"/>
          </p:cNvSpPr>
          <p:nvPr/>
        </p:nvSpPr>
        <p:spPr bwMode="auto">
          <a:xfrm>
            <a:off x="1044575" y="1376363"/>
            <a:ext cx="68802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600" b="1">
                <a:solidFill>
                  <a:srgbClr val="11873B"/>
                </a:solidFill>
              </a:rPr>
              <a:t>How Body Systems Interact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97459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9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9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92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81" grpId="0" build="p" autoUpdateAnimBg="0"/>
      <p:bldP spid="79258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2-5</a:t>
            </a:r>
          </a:p>
        </p:txBody>
      </p:sp>
      <p:sp>
        <p:nvSpPr>
          <p:cNvPr id="80691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924800" cy="46196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Organ systems use feedback mechanisms to maintain homeostasis.</a:t>
            </a:r>
          </a:p>
          <a:p>
            <a:pPr>
              <a:buClr>
                <a:srgbClr val="E40004"/>
              </a:buClr>
            </a:pP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4" name="negative_feedback.wav"/>
                </a:hlinkClick>
              </a:rPr>
              <a:t>Negative feedback</a:t>
            </a:r>
            <a:r>
              <a:rPr lang="en-US" altLang="en-US"/>
              <a:t> is a control system that helps the body maintain homeostasis by sending a signal to stop a response.</a:t>
            </a:r>
          </a:p>
          <a:p>
            <a:pPr>
              <a:buClr>
                <a:srgbClr val="E40004"/>
              </a:buClr>
            </a:pP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5" name="positive_feedback.wav"/>
                </a:hlinkClick>
              </a:rPr>
              <a:t>Positive feedback</a:t>
            </a:r>
            <a:r>
              <a:rPr lang="en-US" altLang="en-US"/>
              <a:t> is a control system that sends a signal to increase a response.</a:t>
            </a:r>
          </a:p>
        </p:txBody>
      </p:sp>
      <p:sp>
        <p:nvSpPr>
          <p:cNvPr id="806916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Feedback Mechanisms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68258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15" grpId="0" build="p"/>
      <p:bldP spid="8069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2-5</a:t>
            </a:r>
          </a:p>
        </p:txBody>
      </p:sp>
      <p:sp>
        <p:nvSpPr>
          <p:cNvPr id="80793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The body uses positive feedback to clot blood.</a:t>
            </a:r>
          </a:p>
        </p:txBody>
      </p:sp>
      <p:sp>
        <p:nvSpPr>
          <p:cNvPr id="807940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Feedback Mechanisms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807941" name="Picture 5" descr="C243-12A-MSS12-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80"/>
          <a:stretch>
            <a:fillRect/>
          </a:stretch>
        </p:blipFill>
        <p:spPr bwMode="auto">
          <a:xfrm>
            <a:off x="561975" y="2922588"/>
            <a:ext cx="2638425" cy="241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7943" name="Picture 7" descr="C243-12A-MSS12-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6" r="33176"/>
          <a:stretch>
            <a:fillRect/>
          </a:stretch>
        </p:blipFill>
        <p:spPr bwMode="auto">
          <a:xfrm>
            <a:off x="3228975" y="2922588"/>
            <a:ext cx="2705100" cy="241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7944" name="Picture 8" descr="C243-12A-MSS12-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5"/>
          <a:stretch>
            <a:fillRect/>
          </a:stretch>
        </p:blipFill>
        <p:spPr bwMode="auto">
          <a:xfrm>
            <a:off x="5991225" y="2922588"/>
            <a:ext cx="2609850" cy="241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77616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0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9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062" name="Picture 6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3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2 - VS</a:t>
            </a:r>
          </a:p>
        </p:txBody>
      </p:sp>
      <p:sp>
        <p:nvSpPr>
          <p:cNvPr id="813061" name="txt_box"/>
          <p:cNvSpPr txBox="1">
            <a:spLocks noChangeArrowheads="1"/>
          </p:cNvSpPr>
          <p:nvPr/>
        </p:nvSpPr>
        <p:spPr bwMode="auto">
          <a:xfrm>
            <a:off x="1276350" y="1387475"/>
            <a:ext cx="641985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Muscles that surround the stomach help move food to the small intestine.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endParaRPr lang="en-US" altLang="en-US" sz="2800">
              <a:solidFill>
                <a:srgbClr val="000000"/>
              </a:solidFill>
            </a:endParaRPr>
          </a:p>
        </p:txBody>
      </p:sp>
      <p:pic>
        <p:nvPicPr>
          <p:cNvPr id="813064" name="Picture 8" descr="C247-02A-MSS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0" t="11461" r="4750" b="39542"/>
          <a:stretch>
            <a:fillRect/>
          </a:stretch>
        </p:blipFill>
        <p:spPr bwMode="auto">
          <a:xfrm>
            <a:off x="3549650" y="2895600"/>
            <a:ext cx="203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74615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30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4086" name="Picture 6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4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2 - VS</a:t>
            </a:r>
          </a:p>
        </p:txBody>
      </p:sp>
      <p:sp>
        <p:nvSpPr>
          <p:cNvPr id="814084" name="txt_box"/>
          <p:cNvSpPr txBox="1">
            <a:spLocks noChangeArrowheads="1"/>
          </p:cNvSpPr>
          <p:nvPr/>
        </p:nvSpPr>
        <p:spPr bwMode="auto">
          <a:xfrm>
            <a:off x="1276350" y="1387475"/>
            <a:ext cx="641985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The nervous system coordinates the body’s response to external stimuli.</a:t>
            </a:r>
          </a:p>
        </p:txBody>
      </p:sp>
      <p:pic>
        <p:nvPicPr>
          <p:cNvPr id="814087" name="Picture 7" descr="C11-16A-874184-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667000"/>
            <a:ext cx="2825750" cy="25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01908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4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110" name="Picture 6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2 - VS</a:t>
            </a:r>
          </a:p>
        </p:txBody>
      </p:sp>
      <p:sp>
        <p:nvSpPr>
          <p:cNvPr id="815108" name="txt_box"/>
          <p:cNvSpPr txBox="1">
            <a:spLocks noChangeArrowheads="1"/>
          </p:cNvSpPr>
          <p:nvPr/>
        </p:nvSpPr>
        <p:spPr bwMode="auto">
          <a:xfrm>
            <a:off x="1276350" y="1387475"/>
            <a:ext cx="664845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When you are bleeding, the circulatory system maintains homeostasis by controlling blood loss.</a:t>
            </a:r>
          </a:p>
        </p:txBody>
      </p:sp>
      <p:pic>
        <p:nvPicPr>
          <p:cNvPr id="815111" name="Picture 7" descr="C243-12A-MSS12-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99" b="39333"/>
          <a:stretch>
            <a:fillRect/>
          </a:stretch>
        </p:blipFill>
        <p:spPr bwMode="auto">
          <a:xfrm>
            <a:off x="2886075" y="3124200"/>
            <a:ext cx="33528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372385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51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 – LR1</a:t>
            </a:r>
          </a:p>
        </p:txBody>
      </p:sp>
      <p:pic>
        <p:nvPicPr>
          <p:cNvPr id="816131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6134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Oxygen enters the body through which system?</a:t>
            </a:r>
          </a:p>
        </p:txBody>
      </p:sp>
      <p:sp>
        <p:nvSpPr>
          <p:cNvPr id="816135" name="oval"/>
          <p:cNvSpPr>
            <a:spLocks noChangeArrowheads="1"/>
          </p:cNvSpPr>
          <p:nvPr/>
        </p:nvSpPr>
        <p:spPr bwMode="auto">
          <a:xfrm>
            <a:off x="1104900" y="467677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816136" name="Answers"/>
          <p:cNvSpPr>
            <a:spLocks noChangeArrowheads="1"/>
          </p:cNvSpPr>
          <p:nvPr/>
        </p:nvSpPr>
        <p:spPr bwMode="auto">
          <a:xfrm>
            <a:off x="1143000" y="2819400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>
                <a:solidFill>
                  <a:srgbClr val="000000"/>
                </a:solidFill>
                <a:ea typeface="Times New Roman" pitchFamily="1" charset="0"/>
                <a:cs typeface="Times New Roman" pitchFamily="1" charset="0"/>
              </a:rPr>
              <a:t>circulatory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endocrine</a:t>
            </a:r>
            <a:endParaRPr lang="en-US" altLang="en-US" b="1">
              <a:solidFill>
                <a:srgbClr val="11873B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excretory</a:t>
            </a:r>
            <a:endParaRPr lang="en-US" altLang="en-US" b="1">
              <a:solidFill>
                <a:srgbClr val="11873B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respiratory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24794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61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6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6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6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6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6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6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6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61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6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61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6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61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6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61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61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35" grpId="0" animBg="1"/>
      <p:bldP spid="81613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 – LR2</a:t>
            </a:r>
          </a:p>
        </p:txBody>
      </p:sp>
      <p:pic>
        <p:nvPicPr>
          <p:cNvPr id="817155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7156" name="oval"/>
          <p:cNvSpPr>
            <a:spLocks noChangeArrowheads="1"/>
          </p:cNvSpPr>
          <p:nvPr/>
        </p:nvSpPr>
        <p:spPr bwMode="auto">
          <a:xfrm>
            <a:off x="1095375" y="368617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817157" name="Answers"/>
          <p:cNvSpPr>
            <a:spLocks noChangeArrowheads="1"/>
          </p:cNvSpPr>
          <p:nvPr/>
        </p:nvSpPr>
        <p:spPr bwMode="auto">
          <a:xfrm>
            <a:off x="1143000" y="3105150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kidneys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>
                <a:solidFill>
                  <a:srgbClr val="000000"/>
                </a:solidFill>
                <a:ea typeface="Times New Roman" pitchFamily="1" charset="0"/>
                <a:cs typeface="Times New Roman" pitchFamily="1" charset="0"/>
              </a:rPr>
              <a:t>neurons 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pancreas 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>
                <a:solidFill>
                  <a:srgbClr val="000000"/>
                </a:solidFill>
                <a:cs typeface="Times New Roman" pitchFamily="1" charset="0"/>
              </a:rPr>
              <a:t>villi </a:t>
            </a:r>
          </a:p>
        </p:txBody>
      </p:sp>
      <p:sp>
        <p:nvSpPr>
          <p:cNvPr id="817158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Which sends electrical signals to the brain so the nervous system can coordinate a response?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5413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71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56" grpId="0" animBg="1"/>
      <p:bldP spid="81715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 – LR3</a:t>
            </a:r>
          </a:p>
        </p:txBody>
      </p:sp>
      <p:pic>
        <p:nvPicPr>
          <p:cNvPr id="818179" name="Picture 3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8180" name="Oval 4"/>
          <p:cNvSpPr>
            <a:spLocks noChangeArrowheads="1"/>
          </p:cNvSpPr>
          <p:nvPr/>
        </p:nvSpPr>
        <p:spPr bwMode="auto">
          <a:xfrm>
            <a:off x="1085850" y="496252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818181" name="Answers"/>
          <p:cNvSpPr>
            <a:spLocks noChangeArrowheads="1"/>
          </p:cNvSpPr>
          <p:nvPr/>
        </p:nvSpPr>
        <p:spPr bwMode="auto">
          <a:xfrm>
            <a:off x="1143000" y="3133725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>
                <a:solidFill>
                  <a:srgbClr val="000000"/>
                </a:solidFill>
              </a:rPr>
              <a:t>hormones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>
                <a:solidFill>
                  <a:srgbClr val="000000"/>
                </a:solidFill>
              </a:rPr>
              <a:t>negative feedback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>
                <a:solidFill>
                  <a:srgbClr val="000000"/>
                </a:solidFill>
                <a:ea typeface="Times New Roman" pitchFamily="1" charset="0"/>
                <a:cs typeface="Times New Roman" pitchFamily="1" charset="0"/>
              </a:rPr>
              <a:t>neurons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>
                <a:solidFill>
                  <a:srgbClr val="000000"/>
                </a:solidFill>
              </a:rPr>
              <a:t>positive feedback </a:t>
            </a:r>
          </a:p>
        </p:txBody>
      </p:sp>
      <p:sp>
        <p:nvSpPr>
          <p:cNvPr id="818182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Which term describes a control system that sends a signal to increase a response?</a:t>
            </a:r>
            <a:endParaRPr lang="en-US" altLang="en-US" sz="3200">
              <a:solidFill>
                <a:srgbClr val="E40022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77060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81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8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8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8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8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180" grpId="0" animBg="1"/>
      <p:bldP spid="81818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2 - Now</a:t>
            </a:r>
          </a:p>
        </p:txBody>
      </p:sp>
      <p:pic>
        <p:nvPicPr>
          <p:cNvPr id="819203" name="Picture 3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04" name="Picture 4" descr="WhatDoYouThi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7795"/>
          <a:stretch>
            <a:fillRect/>
          </a:stretch>
        </p:blipFill>
        <p:spPr bwMode="auto">
          <a:xfrm>
            <a:off x="925513" y="1277938"/>
            <a:ext cx="61976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12" name="Text Box 12"/>
          <p:cNvSpPr txBox="1">
            <a:spLocks noChangeArrowheads="1"/>
          </p:cNvSpPr>
          <p:nvPr/>
        </p:nvSpPr>
        <p:spPr bwMode="auto">
          <a:xfrm>
            <a:off x="1066800" y="2671763"/>
            <a:ext cx="6869113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11873B"/>
                </a:solidFill>
              </a:rPr>
              <a:t>4.	</a:t>
            </a:r>
            <a:r>
              <a:rPr lang="en-US" altLang="en-US" sz="2800">
                <a:solidFill>
                  <a:srgbClr val="000000"/>
                </a:solidFill>
              </a:rPr>
              <a:t>Nutrients are processed by the skeletal system.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11873B"/>
                </a:solidFill>
              </a:rPr>
              <a:t>5.</a:t>
            </a:r>
            <a:r>
              <a:rPr lang="en-US" altLang="en-US" sz="2800">
                <a:solidFill>
                  <a:srgbClr val="000000"/>
                </a:solidFill>
              </a:rPr>
              <a:t>	The nervous system moves oxygen through the body.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11873B"/>
                </a:solidFill>
              </a:rPr>
              <a:t>6.</a:t>
            </a:r>
            <a:r>
              <a:rPr lang="en-US" altLang="en-US" sz="2800">
                <a:solidFill>
                  <a:srgbClr val="000000"/>
                </a:solidFill>
              </a:rPr>
              <a:t>	You do not control reflexes.</a:t>
            </a:r>
          </a:p>
        </p:txBody>
      </p:sp>
      <p:sp>
        <p:nvSpPr>
          <p:cNvPr id="819213" name="title"/>
          <p:cNvSpPr>
            <a:spLocks noChangeArrowheads="1"/>
          </p:cNvSpPr>
          <p:nvPr/>
        </p:nvSpPr>
        <p:spPr bwMode="auto">
          <a:xfrm>
            <a:off x="1066800" y="2009775"/>
            <a:ext cx="708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70485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2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9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19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19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607" name="background" descr="11MS-LessonMenu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3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 Reading Guide - Vocab</a:t>
            </a:r>
          </a:p>
        </p:txBody>
      </p:sp>
      <p:pic>
        <p:nvPicPr>
          <p:cNvPr id="793608" name="KC_art" descr="11MC_KeyConce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024063"/>
            <a:ext cx="3309938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3609" name="txt_box"/>
          <p:cNvSpPr txBox="1">
            <a:spLocks noChangeArrowheads="1"/>
          </p:cNvSpPr>
          <p:nvPr/>
        </p:nvSpPr>
        <p:spPr bwMode="auto">
          <a:xfrm>
            <a:off x="1279525" y="2727325"/>
            <a:ext cx="6645275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How do feedback mechanisms help maintain homeostasis?</a:t>
            </a:r>
          </a:p>
        </p:txBody>
      </p:sp>
      <p:sp>
        <p:nvSpPr>
          <p:cNvPr id="793610" name="Title"/>
          <p:cNvSpPr>
            <a:spLocks noChangeArrowheads="1"/>
          </p:cNvSpPr>
          <p:nvPr/>
        </p:nvSpPr>
        <p:spPr bwMode="auto">
          <a:xfrm>
            <a:off x="1044575" y="1376363"/>
            <a:ext cx="68802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600" b="1">
                <a:solidFill>
                  <a:srgbClr val="11873B"/>
                </a:solidFill>
              </a:rPr>
              <a:t>How Body Systems Interact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86259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3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2-1</a:t>
            </a:r>
          </a:p>
        </p:txBody>
      </p:sp>
      <p:sp>
        <p:nvSpPr>
          <p:cNvPr id="79462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3490186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Your body’s organ systems work together and maintain temperature, nutrient levels, oxygen, fluid levels, pH, and many other conditions.</a:t>
            </a:r>
          </a:p>
          <a:p>
            <a:pPr>
              <a:buClr>
                <a:srgbClr val="E40004"/>
              </a:buClr>
            </a:pPr>
            <a:r>
              <a:rPr lang="en-US" altLang="en-US" b="1" dirty="0">
                <a:solidFill>
                  <a:srgbClr val="0069B6"/>
                </a:solidFill>
                <a:hlinkClick r:id="" action="ppaction://noaction">
                  <a:snd r:embed="rId4" name="homeostasis.wav"/>
                </a:hlinkClick>
              </a:rPr>
              <a:t>Homeostasis</a:t>
            </a:r>
            <a:r>
              <a:rPr lang="en-US" altLang="en-US" dirty="0"/>
              <a:t> is the ability to maintain constant internal conditions when outside conditions </a:t>
            </a:r>
            <a:r>
              <a:rPr lang="en-US" altLang="en-US" dirty="0" smtClean="0"/>
              <a:t>change. </a:t>
            </a:r>
            <a:endParaRPr lang="en-US" altLang="en-US" dirty="0"/>
          </a:p>
        </p:txBody>
      </p:sp>
      <p:sp>
        <p:nvSpPr>
          <p:cNvPr id="794628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Homeostasis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78325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27" grpId="0" build="p"/>
      <p:bldP spid="7946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2-2</a:t>
            </a:r>
          </a:p>
        </p:txBody>
      </p:sp>
      <p:sp>
        <p:nvSpPr>
          <p:cNvPr id="94208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2160591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The digestive </a:t>
            </a:r>
            <a:r>
              <a:rPr lang="en-US" altLang="en-US" dirty="0" smtClean="0"/>
              <a:t>system and </a:t>
            </a:r>
            <a:r>
              <a:rPr lang="en-US" altLang="en-US" dirty="0"/>
              <a:t>the circulatory </a:t>
            </a:r>
            <a:r>
              <a:rPr lang="en-US" altLang="en-US" dirty="0" smtClean="0"/>
              <a:t>system work </a:t>
            </a:r>
            <a:r>
              <a:rPr lang="en-US" altLang="en-US" dirty="0"/>
              <a:t>together to process and </a:t>
            </a:r>
            <a:r>
              <a:rPr lang="en-US" altLang="en-US" dirty="0" smtClean="0"/>
              <a:t>distribute </a:t>
            </a:r>
            <a:r>
              <a:rPr lang="en-US" altLang="en-US" dirty="0"/>
              <a:t>nutrients from food.</a:t>
            </a:r>
          </a:p>
          <a:p>
            <a:pPr>
              <a:buClr>
                <a:srgbClr val="E40004"/>
              </a:buClr>
            </a:pPr>
            <a:r>
              <a:rPr lang="en-US" altLang="en-US" dirty="0" smtClean="0"/>
              <a:t>All body systems need nutrients.</a:t>
            </a:r>
            <a:endParaRPr lang="en-US" altLang="en-US" dirty="0"/>
          </a:p>
        </p:txBody>
      </p:sp>
      <p:sp>
        <p:nvSpPr>
          <p:cNvPr id="942084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Processing Nutrients</a:t>
            </a:r>
            <a:endParaRPr lang="en-US" altLang="en-US" sz="1600" b="1">
              <a:solidFill>
                <a:srgbClr val="E40022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10330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2-2</a:t>
            </a:r>
          </a:p>
        </p:txBody>
      </p:sp>
      <p:sp>
        <p:nvSpPr>
          <p:cNvPr id="79974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84300"/>
            <a:ext cx="8077200" cy="4130361"/>
          </a:xfrm>
          <a:noFill/>
          <a:ln/>
        </p:spPr>
        <p:txBody>
          <a:bodyPr>
            <a:spAutoFit/>
          </a:bodyPr>
          <a:lstStyle/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 altLang="en-US" dirty="0"/>
              <a:t>Food enters the body through the digestive system and is broken down into nutrients that can be absorbed into the body</a:t>
            </a:r>
            <a:r>
              <a:rPr lang="en-US" altLang="en-US" dirty="0" smtClean="0"/>
              <a:t>.</a:t>
            </a:r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 altLang="en-US" dirty="0" smtClean="0"/>
              <a:t>The circulatory system distributes the nutrients.</a:t>
            </a:r>
            <a:endParaRPr lang="en-US" altLang="en-US" dirty="0"/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 altLang="en-US" dirty="0"/>
              <a:t>The muscular system is needed to get food through the digestive system. </a:t>
            </a:r>
          </a:p>
        </p:txBody>
      </p:sp>
      <p:sp>
        <p:nvSpPr>
          <p:cNvPr id="799748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Processing Nutrients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14308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2-2</a:t>
            </a:r>
          </a:p>
        </p:txBody>
      </p:sp>
      <p:pic>
        <p:nvPicPr>
          <p:cNvPr id="943110" name="Picture 6" descr="C242-04A-MSS12-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24075"/>
            <a:ext cx="3424238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3111" name="Picture 7" descr="C247-02A-MSS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335213"/>
            <a:ext cx="6629400" cy="289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3112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584200"/>
            <a:ext cx="8077200" cy="1406525"/>
          </a:xfrm>
          <a:noFill/>
          <a:ln/>
        </p:spPr>
        <p:txBody>
          <a:bodyPr>
            <a:spAutoFit/>
          </a:bodyPr>
          <a:lstStyle/>
          <a:p>
            <a:pPr marL="0" indent="0">
              <a:buFontTx/>
              <a:buNone/>
            </a:pPr>
            <a:r>
              <a:rPr lang="en-US" altLang="en-US"/>
              <a:t>Muscles that surround the stomach contract and move food to the small intestine. These contractions are called peristalsis.</a:t>
            </a:r>
          </a:p>
        </p:txBody>
      </p:sp>
      <p:pic>
        <p:nvPicPr>
          <p:cNvPr id="943115" name="Picture 11" descr="11MS-get_animated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5991225"/>
            <a:ext cx="2057400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3116" name="Text Box 12"/>
          <p:cNvSpPr txBox="1">
            <a:spLocks noChangeArrowheads="1"/>
          </p:cNvSpPr>
          <p:nvPr/>
        </p:nvSpPr>
        <p:spPr bwMode="auto">
          <a:xfrm rot="-43200000">
            <a:off x="1422400" y="6143625"/>
            <a:ext cx="21494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>
                <a:solidFill>
                  <a:srgbClr val="000000"/>
                </a:solidFill>
                <a:ea typeface="ヒラギノ角ゴ Pro W3" pitchFamily="1" charset="-128"/>
              </a:rPr>
              <a:t>Hutchings Photography/Digital Light Source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27600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3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4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4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4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12" grpId="0" build="p"/>
      <p:bldP spid="9431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2-2</a:t>
            </a:r>
          </a:p>
        </p:txBody>
      </p:sp>
      <p:sp>
        <p:nvSpPr>
          <p:cNvPr id="94413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36675"/>
            <a:ext cx="8077200" cy="4573560"/>
          </a:xfrm>
          <a:noFill/>
          <a:ln/>
        </p:spPr>
        <p:txBody>
          <a:bodyPr>
            <a:spAutoFit/>
          </a:bodyPr>
          <a:lstStyle/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 altLang="en-US" dirty="0"/>
              <a:t>The circulatory system </a:t>
            </a:r>
            <a:r>
              <a:rPr lang="en-US" altLang="en-US" dirty="0" smtClean="0"/>
              <a:t>works closely </a:t>
            </a:r>
            <a:r>
              <a:rPr lang="en-US" altLang="en-US" dirty="0"/>
              <a:t>with the small </a:t>
            </a:r>
            <a:r>
              <a:rPr lang="en-US" altLang="en-US" dirty="0" smtClean="0"/>
              <a:t>intestine. </a:t>
            </a:r>
            <a:endParaRPr lang="en-US" altLang="en-US" dirty="0"/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 altLang="en-US" dirty="0"/>
              <a:t>Nutrients are absorbed by small fingerlike </a:t>
            </a:r>
            <a:r>
              <a:rPr lang="en-US" altLang="en-US" dirty="0" smtClean="0"/>
              <a:t>projections of the small intestine </a:t>
            </a:r>
            <a:r>
              <a:rPr lang="en-US" altLang="en-US" dirty="0"/>
              <a:t>called </a:t>
            </a:r>
            <a:r>
              <a:rPr lang="en-US" altLang="en-US" dirty="0" smtClean="0"/>
              <a:t>villi.</a:t>
            </a:r>
            <a:endParaRPr lang="en-US" altLang="en-US" dirty="0"/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 altLang="en-US" dirty="0"/>
              <a:t>The villi have blood vessels inside them. Nutrients enter these blood vessels and are then transported to the rest of the body.</a:t>
            </a:r>
          </a:p>
        </p:txBody>
      </p:sp>
      <p:sp>
        <p:nvSpPr>
          <p:cNvPr id="944132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Processing Nutrients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33533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2-2</a:t>
            </a:r>
          </a:p>
        </p:txBody>
      </p:sp>
      <p:pic>
        <p:nvPicPr>
          <p:cNvPr id="945159" name="Picture 7" descr="C242-06A-MSS12-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90550"/>
            <a:ext cx="5943600" cy="565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5161" name="Picture 9" descr="C242-06A-MSS12-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90550"/>
            <a:ext cx="5943600" cy="565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5163" name="Picture 11" descr="C242-06A-MSS12-C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90550"/>
            <a:ext cx="5943600" cy="565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34537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Default Design">
  <a:themeElements>
    <a:clrScheme name="9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9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0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1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2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3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4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5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6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7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8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9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0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1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2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3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4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5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6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7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8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4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5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6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7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8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9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865</Words>
  <Application>Microsoft Office PowerPoint</Application>
  <PresentationFormat>On-screen Show (4:3)</PresentationFormat>
  <Paragraphs>110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2_Default Design</vt:lpstr>
      <vt:lpstr>3_Default Design</vt:lpstr>
      <vt:lpstr>9_Default Design</vt:lpstr>
      <vt:lpstr>Chapter Menu</vt:lpstr>
      <vt:lpstr>Lesson 2 Reading Guide - KC</vt:lpstr>
      <vt:lpstr>Lesson 2 Reading Guide - Vocab</vt:lpstr>
      <vt:lpstr>Lesson 2-1</vt:lpstr>
      <vt:lpstr>Lesson 2-2</vt:lpstr>
      <vt:lpstr>Lesson 2-2</vt:lpstr>
      <vt:lpstr>Lesson 2-2</vt:lpstr>
      <vt:lpstr>Lesson 2-2</vt:lpstr>
      <vt:lpstr>Lesson 2-2</vt:lpstr>
      <vt:lpstr>Lesson 2-3</vt:lpstr>
      <vt:lpstr>Lesson 2-3</vt:lpstr>
      <vt:lpstr>Lesson 2-3</vt:lpstr>
      <vt:lpstr>Lesson 2-3</vt:lpstr>
      <vt:lpstr>Lesson 2-3</vt:lpstr>
      <vt:lpstr>Lesson 2-3</vt:lpstr>
      <vt:lpstr>Lesson 2-4</vt:lpstr>
      <vt:lpstr>Lesson 2-4</vt:lpstr>
      <vt:lpstr>Lesson 2-4</vt:lpstr>
      <vt:lpstr>Lesson 2-4</vt:lpstr>
      <vt:lpstr>Lesson 2-5</vt:lpstr>
      <vt:lpstr>Lesson 2-5</vt:lpstr>
      <vt:lpstr>Lesson 2 - VS</vt:lpstr>
      <vt:lpstr>Lesson 2 - VS</vt:lpstr>
      <vt:lpstr>Lesson 2 - VS</vt:lpstr>
      <vt:lpstr>Lesson 2 – LR1</vt:lpstr>
      <vt:lpstr>Lesson 2 – LR2</vt:lpstr>
      <vt:lpstr>Lesson 2 – LR3</vt:lpstr>
      <vt:lpstr>Lesson 2 - Now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Menu</dc:title>
  <dc:creator>Beth</dc:creator>
  <cp:lastModifiedBy>Beth</cp:lastModifiedBy>
  <cp:revision>2</cp:revision>
  <dcterms:created xsi:type="dcterms:W3CDTF">2014-02-02T23:25:24Z</dcterms:created>
  <dcterms:modified xsi:type="dcterms:W3CDTF">2014-02-02T23:36:19Z</dcterms:modified>
</cp:coreProperties>
</file>