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7" r:id="rId3"/>
    <p:sldId id="262" r:id="rId4"/>
    <p:sldId id="264" r:id="rId5"/>
    <p:sldId id="265" r:id="rId6"/>
    <p:sldId id="266" r:id="rId7"/>
    <p:sldId id="269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6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8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63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2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74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55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09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4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517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09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719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235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314450"/>
            <a:ext cx="2173287" cy="5840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14450"/>
            <a:ext cx="6370638" cy="5840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3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647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0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9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28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251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936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r="13333"/>
          <a:stretch>
            <a:fillRect/>
          </a:stretch>
        </p:blipFill>
        <p:spPr bwMode="hidden">
          <a:xfrm>
            <a:off x="0" y="0"/>
            <a:ext cx="5410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210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5"/>
          <a:stretch>
            <a:fillRect/>
          </a:stretch>
        </p:blipFill>
        <p:spPr bwMode="invGray">
          <a:xfrm>
            <a:off x="3175" y="0"/>
            <a:ext cx="5026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2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1445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7191" name="upper_right" descr="11MSS Lesson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9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0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1" name="Picture 43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r="13333"/>
          <a:stretch>
            <a:fillRect/>
          </a:stretch>
        </p:blipFill>
        <p:spPr bwMode="hidden">
          <a:xfrm>
            <a:off x="0" y="0"/>
            <a:ext cx="5410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12" name="Picture 44" descr="11MSS_Headers-C21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5"/>
          <a:stretch>
            <a:fillRect/>
          </a:stretch>
        </p:blipFill>
        <p:spPr bwMode="invGray">
          <a:xfrm>
            <a:off x="3175" y="0"/>
            <a:ext cx="5026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6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hyperlink" Target="http://connected.mcgraw-hill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tags" Target="../tags/tag1.xml"/><Relationship Id="rId16" Type="http://schemas.openxmlformats.org/officeDocument/2006/relationships/image" Target="../media/image14.jpe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2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5" Type="http://schemas.openxmlformats.org/officeDocument/2006/relationships/audio" Target="../media/audio3.wav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562100"/>
            <a:ext cx="46863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8859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859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  <a:hlinkClick r:id="rId7" action="ppaction://hlinksldjump"/>
              </a:rPr>
              <a:t>Chapter Introduction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  <a:hlinkClick r:id="rId8" action="ppaction://hlinksldjump"/>
              </a:rPr>
              <a:t>Lesson 1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	How are traits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	inherited?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0000"/>
                </a:solidFill>
                <a:cs typeface="Arial" charset="0"/>
                <a:hlinkClick r:id="" action="ppaction://noaction"/>
              </a:rPr>
              <a:t>Lesson 2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	Genetics After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	Mendel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808080"/>
                </a:solidFill>
                <a:cs typeface="Arial" charset="0"/>
                <a:hlinkClick r:id="" action="ppaction://noaction"/>
              </a:rPr>
              <a:t>Lesson 3</a:t>
            </a:r>
            <a:r>
              <a:rPr lang="en-US" sz="2800">
                <a:solidFill>
                  <a:srgbClr val="808080"/>
                </a:solidFill>
                <a:cs typeface="Arial" charset="0"/>
              </a:rPr>
              <a:t>	</a:t>
            </a:r>
            <a:r>
              <a:rPr lang="en-US" sz="2800">
                <a:solidFill>
                  <a:srgbClr val="000000"/>
                </a:solidFill>
                <a:cs typeface="Arial" charset="0"/>
              </a:rPr>
              <a:t>Adaptation and </a:t>
            </a:r>
            <a:br>
              <a:rPr lang="en-US" sz="2800">
                <a:solidFill>
                  <a:srgbClr val="000000"/>
                </a:solidFill>
                <a:cs typeface="Arial" charset="0"/>
              </a:rPr>
            </a:br>
            <a:r>
              <a:rPr lang="en-US" sz="2800">
                <a:solidFill>
                  <a:srgbClr val="000000"/>
                </a:solidFill>
                <a:cs typeface="Arial" charset="0"/>
              </a:rPr>
              <a:t>	Evolution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>
                <a:solidFill>
                  <a:srgbClr val="0069B6"/>
                </a:solidFill>
                <a:cs typeface="Arial" charset="0"/>
                <a:hlinkClick r:id="" action="ppaction://noaction"/>
              </a:rPr>
              <a:t>Chapter Wrap-Up</a:t>
            </a:r>
            <a:endParaRPr lang="en-US" sz="2800" b="1">
              <a:solidFill>
                <a:srgbClr val="0069B6"/>
              </a:solidFill>
              <a:cs typeface="Arial" charset="0"/>
            </a:endParaRP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r="13333"/>
          <a:stretch>
            <a:fillRect/>
          </a:stretch>
        </p:blipFill>
        <p:spPr bwMode="hidden">
          <a:xfrm>
            <a:off x="0" y="0"/>
            <a:ext cx="54102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3" highlightClick="1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2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15"/>
          <a:stretch>
            <a:fillRect/>
          </a:stretch>
        </p:blipFill>
        <p:spPr bwMode="invGray">
          <a:xfrm>
            <a:off x="3175" y="0"/>
            <a:ext cx="50260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10-14C-828242-CA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95450"/>
            <a:ext cx="152558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0721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82" name="Picture 2" descr="C210-0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2" r="8968"/>
          <a:stretch>
            <a:fillRect/>
          </a:stretch>
        </p:blipFill>
        <p:spPr bwMode="auto">
          <a:xfrm>
            <a:off x="5638800" y="3949700"/>
            <a:ext cx="2900363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942084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66825"/>
            <a:ext cx="7924800" cy="4962525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/>
              <a:t>All the offspring, called hybrids, produced only green pods. 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/>
              <a:t>The yellow-pod trait </a:t>
            </a:r>
            <a:br>
              <a:rPr lang="en-US"/>
            </a:br>
            <a:r>
              <a:rPr lang="en-US"/>
              <a:t>seemed to disappear, </a:t>
            </a:r>
            <a:br>
              <a:rPr lang="en-US"/>
            </a:br>
            <a:r>
              <a:rPr lang="en-US"/>
              <a:t>not blend with the </a:t>
            </a:r>
            <a:br>
              <a:rPr lang="en-US"/>
            </a:br>
            <a:r>
              <a:rPr lang="en-US"/>
              <a:t>green-pod trait.</a:t>
            </a:r>
          </a:p>
          <a:p>
            <a:pPr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</a:pPr>
            <a:r>
              <a:rPr lang="en-US"/>
              <a:t>Mendel proposed that </a:t>
            </a:r>
            <a:br>
              <a:rPr lang="en-US"/>
            </a:br>
            <a:r>
              <a:rPr lang="en-US"/>
              <a:t>some traits of organisms </a:t>
            </a:r>
            <a:br>
              <a:rPr lang="en-US"/>
            </a:br>
            <a:r>
              <a:rPr lang="en-US"/>
              <a:t>are dominant, while </a:t>
            </a:r>
            <a:br>
              <a:rPr lang="en-US"/>
            </a:br>
            <a:r>
              <a:rPr lang="en-US"/>
              <a:t>others are recessive. </a:t>
            </a:r>
          </a:p>
        </p:txBody>
      </p:sp>
      <p:sp>
        <p:nvSpPr>
          <p:cNvPr id="94208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400" b="1">
                <a:solidFill>
                  <a:srgbClr val="E40022"/>
                </a:solidFill>
                <a:cs typeface="Arial" charset="0"/>
              </a:rPr>
              <a:t>Heredity—the History and the Basics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br>
              <a:rPr lang="en-US" sz="2800" b="1">
                <a:solidFill>
                  <a:srgbClr val="E40022"/>
                </a:solidFill>
                <a:cs typeface="Arial" charset="0"/>
              </a:rPr>
            </a:br>
            <a:r>
              <a:rPr lang="en-US" sz="1600" b="1">
                <a:solidFill>
                  <a:srgbClr val="E40022"/>
                </a:solidFill>
                <a:cs typeface="Arial" charset="0"/>
              </a:rPr>
              <a:t>	(cont.)</a:t>
            </a:r>
          </a:p>
        </p:txBody>
      </p:sp>
      <p:pic>
        <p:nvPicPr>
          <p:cNvPr id="942086" name="Picture 6" descr="C210-0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8" b="55698"/>
          <a:stretch>
            <a:fillRect/>
          </a:stretch>
        </p:blipFill>
        <p:spPr bwMode="auto">
          <a:xfrm>
            <a:off x="5638800" y="2171700"/>
            <a:ext cx="2900363" cy="18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6358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157" name="Picture 5" descr="C210-04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9"/>
          <a:stretch>
            <a:fillRect/>
          </a:stretch>
        </p:blipFill>
        <p:spPr bwMode="auto">
          <a:xfrm>
            <a:off x="5638800" y="2178050"/>
            <a:ext cx="2874963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68915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4724400" cy="47656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When Mendel crossed two hybrid plants with green pods, the cross resulted in offspring with green pods and offspring with yellow pods.</a:t>
            </a:r>
          </a:p>
          <a:p>
            <a:pPr>
              <a:buClr>
                <a:srgbClr val="E40004"/>
              </a:buClr>
            </a:pPr>
            <a:r>
              <a:rPr lang="en-US"/>
              <a:t>These offspring were in a ratio of about 3:1, green to yellow.</a:t>
            </a:r>
          </a:p>
        </p:txBody>
      </p:sp>
      <p:sp>
        <p:nvSpPr>
          <p:cNvPr id="68915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400" b="1">
                <a:solidFill>
                  <a:srgbClr val="E40022"/>
                </a:solidFill>
                <a:cs typeface="Arial" charset="0"/>
              </a:rPr>
              <a:t>Heredity—the History and the Basics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br>
              <a:rPr lang="en-US" sz="2800" b="1">
                <a:solidFill>
                  <a:srgbClr val="E40022"/>
                </a:solidFill>
                <a:cs typeface="Arial" charset="0"/>
              </a:rPr>
            </a:br>
            <a:r>
              <a:rPr lang="en-US" sz="1600" b="1">
                <a:solidFill>
                  <a:srgbClr val="E40022"/>
                </a:solidFill>
                <a:cs typeface="Arial" charset="0"/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3778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927748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1814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dominant_trait.wav"/>
                </a:hlinkClick>
              </a:rPr>
              <a:t>dominant trait</a:t>
            </a:r>
            <a:r>
              <a:rPr lang="en-US"/>
              <a:t> is a genetic </a:t>
            </a:r>
            <a:br>
              <a:rPr lang="en-US"/>
            </a:br>
            <a:r>
              <a:rPr lang="en-US"/>
              <a:t>factor that blocks another genetic factor.</a:t>
            </a:r>
          </a:p>
          <a:p>
            <a:pPr>
              <a:buClr>
                <a:srgbClr val="E40004"/>
              </a:buClr>
            </a:pPr>
            <a:r>
              <a:rPr lang="en-US"/>
              <a:t>A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recessive_trait.wav"/>
                </a:hlinkClick>
              </a:rPr>
              <a:t>recessive trait</a:t>
            </a:r>
            <a:r>
              <a:rPr lang="en-US"/>
              <a:t> is a genetic factor that is blocked by the presence of a dominant factor.</a:t>
            </a:r>
          </a:p>
          <a:p>
            <a:pPr>
              <a:buClr>
                <a:srgbClr val="E40004"/>
              </a:buClr>
            </a:pPr>
            <a:r>
              <a:rPr lang="en-US"/>
              <a:t>When an individual has one dominant allele and one recessive allele for a trait, the dominant trait is expressed.</a:t>
            </a:r>
          </a:p>
        </p:txBody>
      </p:sp>
      <p:sp>
        <p:nvSpPr>
          <p:cNvPr id="927749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400" b="1">
                <a:solidFill>
                  <a:srgbClr val="E40022"/>
                </a:solidFill>
                <a:cs typeface="Arial" charset="0"/>
              </a:rPr>
              <a:t>Heredity—the History and the Basics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br>
              <a:rPr lang="en-US" sz="2800" b="1">
                <a:solidFill>
                  <a:srgbClr val="E40022"/>
                </a:solidFill>
                <a:cs typeface="Arial" charset="0"/>
              </a:rPr>
            </a:br>
            <a:r>
              <a:rPr lang="en-US" sz="1600" b="1">
                <a:solidFill>
                  <a:srgbClr val="E40022"/>
                </a:solidFill>
                <a:cs typeface="Arial" charset="0"/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0461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7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7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77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929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The alleles of all the genes on an organism’s chromosomes make up the organism’s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genotype_1.wav"/>
                </a:hlinkClick>
              </a:rPr>
              <a:t>genotype</a:t>
            </a:r>
            <a:r>
              <a:rPr lang="en-US"/>
              <a:t>.</a:t>
            </a:r>
          </a:p>
          <a:p>
            <a:pPr>
              <a:buClr>
                <a:srgbClr val="E40004"/>
              </a:buClr>
            </a:pPr>
            <a:r>
              <a:rPr lang="en-US"/>
              <a:t>How the traits appear, or are expressed, is the organism’s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phenotype.wav"/>
                </a:hlinkClick>
              </a:rPr>
              <a:t>phenotype</a:t>
            </a:r>
            <a:r>
              <a:rPr lang="en-US"/>
              <a:t>.</a:t>
            </a:r>
          </a:p>
        </p:txBody>
      </p:sp>
      <p:sp>
        <p:nvSpPr>
          <p:cNvPr id="929796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400" b="1">
                <a:solidFill>
                  <a:srgbClr val="E40022"/>
                </a:solidFill>
                <a:cs typeface="Arial" charset="0"/>
              </a:rPr>
              <a:t>Heredity—the History and the Basics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br>
              <a:rPr lang="en-US" sz="2800" b="1">
                <a:solidFill>
                  <a:srgbClr val="E40022"/>
                </a:solidFill>
                <a:cs typeface="Arial" charset="0"/>
              </a:rPr>
            </a:br>
            <a:r>
              <a:rPr lang="en-US" sz="1600" b="1">
                <a:solidFill>
                  <a:srgbClr val="E40022"/>
                </a:solidFill>
                <a:cs typeface="Arial" charset="0"/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3372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93081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30130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When an organism’s genotype has </a:t>
            </a:r>
            <a:br>
              <a:rPr lang="en-US"/>
            </a:br>
            <a:r>
              <a:rPr lang="en-US"/>
              <a:t>two different alleles for a trait, it is called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heterozygous.wav"/>
                </a:hlinkClick>
              </a:rPr>
              <a:t>heterozygous</a:t>
            </a:r>
            <a:r>
              <a:rPr lang="en-US"/>
              <a:t>.</a:t>
            </a:r>
          </a:p>
          <a:p>
            <a:pPr>
              <a:buClr>
                <a:srgbClr val="E40004"/>
              </a:buClr>
            </a:pPr>
            <a:r>
              <a:rPr lang="en-US"/>
              <a:t>When an organism’s genotype has two identical alleles for a trait, it is called </a:t>
            </a:r>
            <a:r>
              <a:rPr lang="en-US" b="1">
                <a:solidFill>
                  <a:srgbClr val="0069B6"/>
                </a:solidFill>
                <a:hlinkClick r:id="" action="ppaction://noaction">
                  <a:snd r:embed="rId5" name="homozygous.wav"/>
                </a:hlinkClick>
              </a:rPr>
              <a:t>homozygous</a:t>
            </a:r>
            <a:r>
              <a:rPr lang="en-US"/>
              <a:t>.</a:t>
            </a:r>
          </a:p>
        </p:txBody>
      </p:sp>
      <p:sp>
        <p:nvSpPr>
          <p:cNvPr id="93082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400" b="1">
                <a:solidFill>
                  <a:srgbClr val="E40022"/>
                </a:solidFill>
                <a:cs typeface="Arial" charset="0"/>
              </a:rPr>
              <a:t>Heredity—the History and the Basics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br>
              <a:rPr lang="en-US" sz="2800" b="1">
                <a:solidFill>
                  <a:srgbClr val="E40022"/>
                </a:solidFill>
                <a:cs typeface="Arial" charset="0"/>
              </a:rPr>
            </a:br>
            <a:r>
              <a:rPr lang="en-US" sz="1600" b="1">
                <a:solidFill>
                  <a:srgbClr val="E40022"/>
                </a:solidFill>
                <a:cs typeface="Arial" charset="0"/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6423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15" name="Picture 11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149513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Traits are passed from parent to offspring during asexual or sexual reproduction.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Through selective breeding, Mendel showed that some traits are dominant and some traits are recessive.</a:t>
            </a:r>
          </a:p>
        </p:txBody>
      </p:sp>
      <p:pic>
        <p:nvPicPr>
          <p:cNvPr id="149517" name="Picture 13" descr="C210-03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67"/>
          <a:stretch>
            <a:fillRect/>
          </a:stretch>
        </p:blipFill>
        <p:spPr bwMode="auto">
          <a:xfrm>
            <a:off x="1981200" y="4181475"/>
            <a:ext cx="5153025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52035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9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767" name="Picture 7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9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VS</a:t>
            </a:r>
          </a:p>
        </p:txBody>
      </p:sp>
      <p:sp>
        <p:nvSpPr>
          <p:cNvPr id="629765" name="txt_box"/>
          <p:cNvSpPr txBox="1">
            <a:spLocks noChangeArrowheads="1"/>
          </p:cNvSpPr>
          <p:nvPr/>
        </p:nvSpPr>
        <p:spPr bwMode="auto">
          <a:xfrm>
            <a:off x="1276350" y="1377950"/>
            <a:ext cx="67246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An organism’s genotype can be homozygous or heterozygous.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Each gene has two types of alleles, dominant or recessive. 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A dominant allele is expressed over a recessive allele.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95826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97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97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LR1</a:t>
            </a:r>
          </a:p>
        </p:txBody>
      </p:sp>
      <p:pic>
        <p:nvPicPr>
          <p:cNvPr id="268293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830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  <a:cs typeface="Arial" charset="0"/>
              </a:rPr>
              <a:t>Which is a gene with different information for a trait?</a:t>
            </a:r>
          </a:p>
        </p:txBody>
      </p:sp>
      <p:sp>
        <p:nvSpPr>
          <p:cNvPr id="268309" name="oval"/>
          <p:cNvSpPr>
            <a:spLocks noChangeArrowheads="1"/>
          </p:cNvSpPr>
          <p:nvPr/>
        </p:nvSpPr>
        <p:spPr bwMode="auto">
          <a:xfrm>
            <a:off x="1104900" y="28194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8310" name="Answers"/>
          <p:cNvSpPr>
            <a:spLocks noChangeArrowheads="1"/>
          </p:cNvSpPr>
          <p:nvPr/>
        </p:nvSpPr>
        <p:spPr bwMode="auto">
          <a:xfrm>
            <a:off x="1143000" y="28575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A.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allele</a:t>
            </a: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B.	</a:t>
            </a:r>
            <a:r>
              <a:rPr lang="en-US" sz="3200">
                <a:solidFill>
                  <a:srgbClr val="000000"/>
                </a:solidFill>
                <a:ea typeface="Arial" charset="0"/>
                <a:cs typeface="Arial" charset="0"/>
              </a:rPr>
              <a:t>chromosome</a:t>
            </a:r>
            <a:endParaRPr lang="en-US" sz="3200" b="1">
              <a:solidFill>
                <a:srgbClr val="11873B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C.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genotype</a:t>
            </a:r>
            <a:endParaRPr lang="en-US" sz="3200" b="1">
              <a:solidFill>
                <a:srgbClr val="11873B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D.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offspring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3825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304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83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309" grpId="0" animBg="1"/>
      <p:bldP spid="2683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LR2</a:t>
            </a:r>
          </a:p>
        </p:txBody>
      </p:sp>
      <p:pic>
        <p:nvPicPr>
          <p:cNvPr id="26931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6" name="oval"/>
          <p:cNvSpPr>
            <a:spLocks noChangeArrowheads="1"/>
          </p:cNvSpPr>
          <p:nvPr/>
        </p:nvSpPr>
        <p:spPr bwMode="auto">
          <a:xfrm>
            <a:off x="1095375" y="285750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69318" name="Answers"/>
          <p:cNvSpPr>
            <a:spLocks noChangeArrowheads="1"/>
          </p:cNvSpPr>
          <p:nvPr/>
        </p:nvSpPr>
        <p:spPr bwMode="auto">
          <a:xfrm>
            <a:off x="1143000" y="28956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A.	</a:t>
            </a:r>
            <a:r>
              <a:rPr lang="en-US" sz="3200">
                <a:solidFill>
                  <a:srgbClr val="000000"/>
                </a:solidFill>
                <a:ea typeface="Arial" charset="0"/>
                <a:cs typeface="Arial" charset="0"/>
              </a:rPr>
              <a:t>dominant trait</a:t>
            </a:r>
            <a:endParaRPr lang="en-US" sz="3200">
              <a:solidFill>
                <a:srgbClr val="000000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genotype</a:t>
            </a:r>
            <a:endParaRPr lang="en-US" sz="3200" b="1">
              <a:solidFill>
                <a:srgbClr val="11873B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C.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phenotype</a:t>
            </a:r>
            <a:endParaRPr lang="en-US" sz="3200" b="1">
              <a:solidFill>
                <a:srgbClr val="11873B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D.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recessive trait </a:t>
            </a:r>
          </a:p>
        </p:txBody>
      </p:sp>
      <p:sp>
        <p:nvSpPr>
          <p:cNvPr id="269323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  <a:cs typeface="Arial" charset="0"/>
              </a:rPr>
              <a:t>Which is a genetic factor that blocks another genetic factor?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291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9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9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– LR3</a:t>
            </a:r>
          </a:p>
        </p:txBody>
      </p:sp>
      <p:pic>
        <p:nvPicPr>
          <p:cNvPr id="27033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0" name="Oval 4"/>
          <p:cNvSpPr>
            <a:spLocks noChangeArrowheads="1"/>
          </p:cNvSpPr>
          <p:nvPr/>
        </p:nvSpPr>
        <p:spPr bwMode="auto">
          <a:xfrm>
            <a:off x="1095375" y="31051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E40022"/>
              </a:solidFill>
            </a:endParaRPr>
          </a:p>
        </p:txBody>
      </p:sp>
      <p:sp>
        <p:nvSpPr>
          <p:cNvPr id="270342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A.	</a:t>
            </a:r>
            <a:r>
              <a:rPr lang="en-US" sz="3200">
                <a:solidFill>
                  <a:srgbClr val="000000"/>
                </a:solidFill>
                <a:ea typeface="Arial" charset="0"/>
                <a:cs typeface="Arial" charset="0"/>
              </a:rPr>
              <a:t>asexual reproduction</a:t>
            </a:r>
            <a:endParaRPr lang="en-US" sz="3200">
              <a:solidFill>
                <a:srgbClr val="000000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B.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genetics</a:t>
            </a:r>
            <a:endParaRPr lang="en-US" sz="3200" b="1">
              <a:solidFill>
                <a:srgbClr val="11873B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C.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selective breeding </a:t>
            </a:r>
            <a:endParaRPr lang="en-US" sz="3200" b="1">
              <a:solidFill>
                <a:srgbClr val="11873B"/>
              </a:solidFill>
              <a:cs typeface="Arial" charset="0"/>
            </a:endParaRPr>
          </a:p>
          <a:p>
            <a:pPr marL="628650" indent="-628650"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  <a:cs typeface="Arial" charset="0"/>
              </a:rPr>
              <a:t>D.	</a:t>
            </a:r>
            <a:r>
              <a:rPr lang="en-US" sz="3200">
                <a:solidFill>
                  <a:srgbClr val="000000"/>
                </a:solidFill>
                <a:cs typeface="Arial" charset="0"/>
              </a:rPr>
              <a:t>sexual reproduction </a:t>
            </a:r>
          </a:p>
        </p:txBody>
      </p:sp>
      <p:sp>
        <p:nvSpPr>
          <p:cNvPr id="270346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200" b="1">
                <a:solidFill>
                  <a:srgbClr val="E40022"/>
                </a:solidFill>
                <a:cs typeface="Arial" charset="0"/>
              </a:rPr>
              <a:t>Which is the process by which one organism makes a copy of its genes and itself?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76371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6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0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2703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3" name="background" descr="11MS-LessonMen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Reading Guide - KC</a:t>
            </a:r>
          </a:p>
        </p:txBody>
      </p:sp>
      <p:pic>
        <p:nvPicPr>
          <p:cNvPr id="54276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024063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txt_box"/>
          <p:cNvSpPr txBox="1">
            <a:spLocks noChangeArrowheads="1"/>
          </p:cNvSpPr>
          <p:nvPr/>
        </p:nvSpPr>
        <p:spPr bwMode="auto">
          <a:xfrm>
            <a:off x="1279525" y="2727325"/>
            <a:ext cx="6645275" cy="275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How are traits inherited?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Why do scientists study genetics?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sz="2800">
                <a:solidFill>
                  <a:srgbClr val="000000"/>
                </a:solidFill>
                <a:cs typeface="Arial" charset="0"/>
              </a:rPr>
              <a:t>What did Gregor Mendel investigate and discover about heredity?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endParaRPr lang="en-US" sz="2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54284" name="Picture 12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itle"/>
          <p:cNvSpPr>
            <a:spLocks noChangeArrowheads="1"/>
          </p:cNvSpPr>
          <p:nvPr/>
        </p:nvSpPr>
        <p:spPr bwMode="auto">
          <a:xfrm>
            <a:off x="1044575" y="1376363"/>
            <a:ext cx="68802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>
                <a:solidFill>
                  <a:srgbClr val="11873B"/>
                </a:solidFill>
                <a:cs typeface="Arial" charset="0"/>
              </a:rPr>
              <a:t>How are traits inherited?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20894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p" autoUpdateAnimBg="0"/>
      <p:bldP spid="5428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1 - Now</a:t>
            </a:r>
          </a:p>
        </p:txBody>
      </p:sp>
      <p:pic>
        <p:nvPicPr>
          <p:cNvPr id="631811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9" descr="WhatDoYouThin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7795"/>
          <a:stretch>
            <a:fillRect/>
          </a:stretch>
        </p:blipFill>
        <p:spPr bwMode="auto">
          <a:xfrm>
            <a:off x="925513" y="1277938"/>
            <a:ext cx="61976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1818" name="txt_box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671763"/>
            <a:ext cx="6869113" cy="1416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1.</a:t>
            </a:r>
            <a:r>
              <a:rPr lang="en-US" sz="2800"/>
              <a:t>	Genes are on chromosomes.</a:t>
            </a:r>
          </a:p>
          <a:p>
            <a:pPr marL="457200" indent="-457200">
              <a:spcAft>
                <a:spcPct val="20000"/>
              </a:spcAft>
              <a:buFontTx/>
              <a:buNone/>
            </a:pPr>
            <a:r>
              <a:rPr lang="en-US" sz="2800" b="1">
                <a:solidFill>
                  <a:srgbClr val="11873B"/>
                </a:solidFill>
              </a:rPr>
              <a:t>2.</a:t>
            </a:r>
            <a:r>
              <a:rPr lang="en-US" sz="2800"/>
              <a:t>	Only dominant genes are passed on to offspring.</a:t>
            </a:r>
          </a:p>
        </p:txBody>
      </p:sp>
      <p:sp>
        <p:nvSpPr>
          <p:cNvPr id="631819" name="title"/>
          <p:cNvSpPr>
            <a:spLocks noChangeArrowheads="1"/>
          </p:cNvSpPr>
          <p:nvPr/>
        </p:nvSpPr>
        <p:spPr bwMode="auto">
          <a:xfrm>
            <a:off x="1066800" y="2009775"/>
            <a:ext cx="708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20000"/>
              </a:spcAft>
            </a:pPr>
            <a:r>
              <a:rPr lang="en-US" sz="2400" b="1">
                <a:solidFill>
                  <a:srgbClr val="E40022"/>
                </a:solidFill>
                <a:cs typeface="Arial" charset="0"/>
              </a:rPr>
              <a:t>Do you agree or disagree?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473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18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1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31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8294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620000" cy="3785652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heredity.wav"/>
                </a:hlinkClick>
              </a:rPr>
              <a:t>Heredity</a:t>
            </a:r>
            <a:r>
              <a:rPr lang="en-US" dirty="0"/>
              <a:t> is the passing of traits from parent to offspring.</a:t>
            </a:r>
          </a:p>
          <a:p>
            <a:pPr>
              <a:buClr>
                <a:srgbClr val="E40004"/>
              </a:buClr>
            </a:pP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5" name="genetics.wav"/>
                </a:hlinkClick>
              </a:rPr>
              <a:t>Genetics</a:t>
            </a:r>
            <a:r>
              <a:rPr lang="en-US" dirty="0"/>
              <a:t> is the study of how traits pass from parents to offspring.</a:t>
            </a:r>
          </a:p>
          <a:p>
            <a:pPr>
              <a:buClr>
                <a:srgbClr val="E40004"/>
              </a:buClr>
            </a:pPr>
            <a:r>
              <a:rPr lang="en-US" dirty="0"/>
              <a:t>For most organisms, genes are sections of DNA that </a:t>
            </a:r>
            <a:r>
              <a:rPr lang="en-US" dirty="0" smtClean="0"/>
              <a:t>control how cells work.</a:t>
            </a:r>
            <a:endParaRPr lang="en-US" dirty="0"/>
          </a:p>
        </p:txBody>
      </p:sp>
      <p:sp>
        <p:nvSpPr>
          <p:cNvPr id="8294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From Parent to Offspring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7786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829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1-1</a:t>
            </a:r>
          </a:p>
        </p:txBody>
      </p:sp>
      <p:sp>
        <p:nvSpPr>
          <p:cNvPr id="83975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From Parent to Offspring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r>
              <a:rPr lang="en-US" sz="1600" b="1">
                <a:solidFill>
                  <a:srgbClr val="E40022"/>
                </a:solidFill>
                <a:cs typeface="Arial" charset="0"/>
              </a:rPr>
              <a:t>(cont.)</a:t>
            </a:r>
          </a:p>
        </p:txBody>
      </p:sp>
      <p:pic>
        <p:nvPicPr>
          <p:cNvPr id="83976" name="Picture 8" descr="C10-14C-828242-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725" y="1714500"/>
            <a:ext cx="29845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5181600" cy="467204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A gene with different information for a trait is called an allele</a:t>
            </a:r>
            <a:r>
              <a:rPr 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dirty="0" smtClean="0"/>
              <a:t>Humans have pairs of chromosomes</a:t>
            </a:r>
            <a:endParaRPr lang="en-US" dirty="0"/>
          </a:p>
          <a:p>
            <a:pPr>
              <a:buClr>
                <a:srgbClr val="E40004"/>
              </a:buClr>
            </a:pPr>
            <a:r>
              <a:rPr lang="en-US" dirty="0"/>
              <a:t>Each chromosome pair has genes for the same </a:t>
            </a:r>
            <a:r>
              <a:rPr lang="en-US" dirty="0" smtClean="0"/>
              <a:t>traits</a:t>
            </a:r>
            <a:r>
              <a:rPr lang="en-US" dirty="0"/>
              <a:t> </a:t>
            </a:r>
            <a:r>
              <a:rPr lang="en-US" dirty="0" smtClean="0"/>
              <a:t>in the same location.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0765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1-2</a:t>
            </a:r>
          </a:p>
        </p:txBody>
      </p:sp>
      <p:sp>
        <p:nvSpPr>
          <p:cNvPr id="680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14450"/>
            <a:ext cx="7924800" cy="4228850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An organism passes its traits to its offspring </a:t>
            </a:r>
            <a:r>
              <a:rPr lang="en-US" dirty="0" smtClean="0"/>
              <a:t>by asexual </a:t>
            </a:r>
            <a:r>
              <a:rPr lang="en-US" dirty="0"/>
              <a:t>reproduction or </a:t>
            </a:r>
            <a:r>
              <a:rPr lang="en-US" dirty="0" smtClean="0"/>
              <a:t>sexual </a:t>
            </a:r>
            <a:r>
              <a:rPr lang="en-US" dirty="0"/>
              <a:t>reproduction. </a:t>
            </a:r>
          </a:p>
          <a:p>
            <a:pPr>
              <a:buClr>
                <a:srgbClr val="E40004"/>
              </a:buClr>
            </a:pPr>
            <a:r>
              <a:rPr lang="en-US" dirty="0"/>
              <a:t>In asexual reproduction, one organism makes a copy of its genes and itself.</a:t>
            </a:r>
          </a:p>
          <a:p>
            <a:pPr>
              <a:buClr>
                <a:srgbClr val="E40004"/>
              </a:buClr>
            </a:pPr>
            <a:r>
              <a:rPr lang="en-US" dirty="0"/>
              <a:t>In sexual reproduction, offspring receive half of their genes from an egg cell and the other half from a sperm cell.</a:t>
            </a:r>
          </a:p>
        </p:txBody>
      </p:sp>
      <p:sp>
        <p:nvSpPr>
          <p:cNvPr id="680964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  <a:cs typeface="Arial" charset="0"/>
              </a:rPr>
              <a:t>How are traits inherited?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872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63" grpId="0" build="p"/>
      <p:bldP spid="6809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1-3</a:t>
            </a:r>
          </a:p>
        </p:txBody>
      </p:sp>
      <p:pic>
        <p:nvPicPr>
          <p:cNvPr id="685061" name="Picture 5" descr="C210-01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08"/>
          <a:stretch>
            <a:fillRect/>
          </a:stretch>
        </p:blipFill>
        <p:spPr bwMode="auto">
          <a:xfrm>
            <a:off x="990600" y="2324100"/>
            <a:ext cx="381000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50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2450"/>
            <a:ext cx="7924800" cy="17367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sz="3000" dirty="0"/>
              <a:t>Because the genes from these organisms are similar enough to produce normal eyes when exchanged, scientists suspect that these species share a common, ancient ancestor.</a:t>
            </a:r>
          </a:p>
        </p:txBody>
      </p:sp>
      <p:pic>
        <p:nvPicPr>
          <p:cNvPr id="685063" name="Picture 7" descr="C210-01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/>
          <a:stretch>
            <a:fillRect/>
          </a:stretch>
        </p:blipFill>
        <p:spPr bwMode="auto">
          <a:xfrm>
            <a:off x="4800600" y="2324100"/>
            <a:ext cx="335280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40856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687108" name="title"/>
          <p:cNvSpPr txBox="1">
            <a:spLocks noChangeArrowheads="1"/>
          </p:cNvSpPr>
          <p:nvPr/>
        </p:nvSpPr>
        <p:spPr bwMode="auto">
          <a:xfrm>
            <a:off x="617538" y="541338"/>
            <a:ext cx="82978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>
                <a:solidFill>
                  <a:srgbClr val="E40022"/>
                </a:solidFill>
                <a:cs typeface="Arial" charset="0"/>
              </a:rPr>
              <a:t>Heredity—the History and the Basics</a:t>
            </a:r>
          </a:p>
        </p:txBody>
      </p:sp>
      <p:pic>
        <p:nvPicPr>
          <p:cNvPr id="687109" name="Picture 5" descr="C210-02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724275"/>
            <a:ext cx="6134100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710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38250"/>
            <a:ext cx="7924800" cy="2948499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5" name="selective_breeding.wav"/>
                </a:hlinkClick>
              </a:rPr>
              <a:t>Selective breeding</a:t>
            </a:r>
            <a:r>
              <a:rPr lang="en-US" dirty="0"/>
              <a:t> is the selection and breeding of organisms </a:t>
            </a:r>
            <a:r>
              <a:rPr lang="en-US" dirty="0" smtClean="0"/>
              <a:t>by people for </a:t>
            </a:r>
            <a:r>
              <a:rPr lang="en-US" dirty="0"/>
              <a:t>desired traits.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dirty="0" smtClean="0"/>
              <a:t>A farmer might breed </a:t>
            </a:r>
            <a:r>
              <a:rPr lang="en-US" dirty="0"/>
              <a:t>the rooster with the hen that produces the most eggs per year.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97974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08" grpId="0"/>
      <p:bldP spid="6871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68813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622425"/>
            <a:ext cx="4648200" cy="1865126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dirty="0"/>
              <a:t>In 1856, </a:t>
            </a:r>
            <a:r>
              <a:rPr lang="en-US" dirty="0" err="1"/>
              <a:t>Gregor</a:t>
            </a:r>
            <a:r>
              <a:rPr lang="en-US" dirty="0"/>
              <a:t> Mendel began experimenting with pea plants to </a:t>
            </a:r>
            <a:r>
              <a:rPr lang="en-US" dirty="0" smtClean="0"/>
              <a:t>investigate heredity. </a:t>
            </a:r>
            <a:endParaRPr lang="en-US" dirty="0"/>
          </a:p>
        </p:txBody>
      </p:sp>
      <p:sp>
        <p:nvSpPr>
          <p:cNvPr id="688132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400" b="1">
                <a:solidFill>
                  <a:srgbClr val="E40022"/>
                </a:solidFill>
                <a:cs typeface="Arial" charset="0"/>
              </a:rPr>
              <a:t>Heredity—the History and the Basics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br>
              <a:rPr lang="en-US" sz="2800" b="1">
                <a:solidFill>
                  <a:srgbClr val="E40022"/>
                </a:solidFill>
                <a:cs typeface="Arial" charset="0"/>
              </a:rPr>
            </a:br>
            <a:r>
              <a:rPr lang="en-US" sz="1600" b="1">
                <a:solidFill>
                  <a:srgbClr val="E40022"/>
                </a:solidFill>
                <a:cs typeface="Arial" charset="0"/>
              </a:rPr>
              <a:t>	(cont.)</a:t>
            </a:r>
          </a:p>
        </p:txBody>
      </p:sp>
      <p:pic>
        <p:nvPicPr>
          <p:cNvPr id="688135" name="Picture 7" descr="C210-CPT-01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1558925"/>
            <a:ext cx="3184525" cy="430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8137" name="Text Box 9"/>
          <p:cNvSpPr txBox="1">
            <a:spLocks noChangeArrowheads="1"/>
          </p:cNvSpPr>
          <p:nvPr/>
        </p:nvSpPr>
        <p:spPr bwMode="auto">
          <a:xfrm rot="-43200000">
            <a:off x="7491413" y="5848350"/>
            <a:ext cx="10985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000000"/>
                </a:solidFill>
                <a:ea typeface="ヒラギノ角ゴ Pro W3" pitchFamily="1" charset="-128"/>
              </a:rPr>
              <a:t>Pixtal/age Fotostock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74803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1" grpId="0" build="p"/>
      <p:bldP spid="6881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770" name="Picture 2" descr="C210-03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8" b="55698"/>
          <a:stretch>
            <a:fillRect/>
          </a:stretch>
        </p:blipFill>
        <p:spPr bwMode="auto">
          <a:xfrm>
            <a:off x="4688990" y="2171700"/>
            <a:ext cx="3850174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8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1-4</a:t>
            </a:r>
          </a:p>
        </p:txBody>
      </p:sp>
      <p:sp>
        <p:nvSpPr>
          <p:cNvPr id="928772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4191000" cy="3637919"/>
          </a:xfrm>
          <a:noFill/>
          <a:ln/>
        </p:spPr>
        <p:txBody>
          <a:bodyPr>
            <a:spAutoFit/>
          </a:bodyPr>
          <a:lstStyle/>
          <a:p>
            <a:pPr marL="0" indent="0">
              <a:spcBef>
                <a:spcPct val="25000"/>
              </a:spcBef>
              <a:spcAft>
                <a:spcPct val="25000"/>
              </a:spcAft>
              <a:buClr>
                <a:srgbClr val="E40004"/>
              </a:buClr>
              <a:buFontTx/>
              <a:buNone/>
            </a:pPr>
            <a:r>
              <a:rPr lang="en-US" dirty="0"/>
              <a:t>Mendel chose plants that produced only </a:t>
            </a:r>
            <a:r>
              <a:rPr lang="en-US" dirty="0" smtClean="0"/>
              <a:t>one characteristic, called </a:t>
            </a:r>
            <a:r>
              <a:rPr lang="en-US" dirty="0"/>
              <a:t>true-breeding, and crossed them with true-breeding plants </a:t>
            </a:r>
            <a:r>
              <a:rPr lang="en-US" dirty="0" smtClean="0"/>
              <a:t>with a different trait.</a:t>
            </a:r>
            <a:endParaRPr lang="en-US" dirty="0"/>
          </a:p>
        </p:txBody>
      </p:sp>
      <p:sp>
        <p:nvSpPr>
          <p:cNvPr id="928773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3400" b="1">
                <a:solidFill>
                  <a:srgbClr val="E40022"/>
                </a:solidFill>
                <a:cs typeface="Arial" charset="0"/>
              </a:rPr>
              <a:t>Heredity—the History and the Basics</a:t>
            </a:r>
            <a:r>
              <a:rPr lang="en-US" sz="2800" b="1">
                <a:solidFill>
                  <a:srgbClr val="E40022"/>
                </a:solidFill>
                <a:cs typeface="Arial" charset="0"/>
              </a:rPr>
              <a:t> </a:t>
            </a:r>
            <a:br>
              <a:rPr lang="en-US" sz="2800" b="1">
                <a:solidFill>
                  <a:srgbClr val="E40022"/>
                </a:solidFill>
                <a:cs typeface="Arial" charset="0"/>
              </a:rPr>
            </a:br>
            <a:r>
              <a:rPr lang="en-US" sz="1600" b="1">
                <a:solidFill>
                  <a:srgbClr val="E40022"/>
                </a:solidFill>
                <a:cs typeface="Arial" charset="0"/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68945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8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77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1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573</Words>
  <Application>Microsoft Office PowerPoint</Application>
  <PresentationFormat>On-screen Show (4:3)</PresentationFormat>
  <Paragraphs>90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9_Default Design</vt:lpstr>
      <vt:lpstr>1_Default Design</vt:lpstr>
      <vt:lpstr>Chapter Menu</vt:lpstr>
      <vt:lpstr>Lesson 1 Reading Guide - KC</vt:lpstr>
      <vt:lpstr>Lesson 1-1</vt:lpstr>
      <vt:lpstr>Lesson 1-1</vt:lpstr>
      <vt:lpstr>Lesson 1-2</vt:lpstr>
      <vt:lpstr>Lesson 1-3</vt:lpstr>
      <vt:lpstr>Lesson 1-4</vt:lpstr>
      <vt:lpstr>Lesson 1-4</vt:lpstr>
      <vt:lpstr>Lesson 1-4</vt:lpstr>
      <vt:lpstr>Lesson 1-4</vt:lpstr>
      <vt:lpstr>Lesson 1-4</vt:lpstr>
      <vt:lpstr>Lesson 1-4</vt:lpstr>
      <vt:lpstr>Lesson 1-4</vt:lpstr>
      <vt:lpstr>Lesson 1-4</vt:lpstr>
      <vt:lpstr>Lesson 1 - VS</vt:lpstr>
      <vt:lpstr>Lesson 1 - VS</vt:lpstr>
      <vt:lpstr>Lesson 1 – LR1</vt:lpstr>
      <vt:lpstr>Lesson 1 – LR2</vt:lpstr>
      <vt:lpstr>Lesson 1 – LR3</vt:lpstr>
      <vt:lpstr>Lesson 1 - 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1</cp:revision>
  <dcterms:created xsi:type="dcterms:W3CDTF">2014-02-04T23:21:12Z</dcterms:created>
  <dcterms:modified xsi:type="dcterms:W3CDTF">2014-02-07T14:35:12Z</dcterms:modified>
</cp:coreProperties>
</file>