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260" r:id="rId5"/>
    <p:sldId id="261" r:id="rId6"/>
    <p:sldId id="263" r:id="rId7"/>
    <p:sldId id="264" r:id="rId8"/>
    <p:sldId id="266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33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4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0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7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8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600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63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39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06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497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44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04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887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9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33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06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3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8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38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7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40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8" name="Picture 14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6639" name="upper_right" descr="11MSS Lesson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1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2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3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4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5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6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7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8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r="13333"/>
          <a:stretch>
            <a:fillRect/>
          </a:stretch>
        </p:blipFill>
        <p:spPr bwMode="hidden">
          <a:xfrm>
            <a:off x="0" y="0"/>
            <a:ext cx="5410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59" name="Picture 35" descr="11MSS_Headers-C210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5"/>
          <a:stretch>
            <a:fillRect/>
          </a:stretch>
        </p:blipFill>
        <p:spPr bwMode="invGray">
          <a:xfrm>
            <a:off x="3175" y="0"/>
            <a:ext cx="50260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9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8683" name="upper_right" descr="11MSS Lesson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9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1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r="13333"/>
          <a:stretch>
            <a:fillRect/>
          </a:stretch>
        </p:blipFill>
        <p:spPr bwMode="hidden">
          <a:xfrm>
            <a:off x="0" y="0"/>
            <a:ext cx="5410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702" name="Picture 30" descr="11MSS_Headers-C210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5"/>
          <a:stretch>
            <a:fillRect/>
          </a:stretch>
        </p:blipFill>
        <p:spPr bwMode="invGray">
          <a:xfrm>
            <a:off x="3175" y="0"/>
            <a:ext cx="50260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6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png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1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592" name="background" descr="11MS-LessonMen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Reading Guide - KC</a:t>
            </a:r>
          </a:p>
        </p:txBody>
      </p:sp>
      <p:pic>
        <p:nvPicPr>
          <p:cNvPr id="835588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89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237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How does natural selection occur?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What is an adaptation?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Why do traits change over time?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sz="2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35590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5591" name="Rectangle 7"/>
          <p:cNvSpPr>
            <a:spLocks noChangeArrowheads="1"/>
          </p:cNvSpPr>
          <p:nvPr/>
        </p:nvSpPr>
        <p:spPr bwMode="auto">
          <a:xfrm>
            <a:off x="1044575" y="1376363"/>
            <a:ext cx="6499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  <a:cs typeface="Arial" charset="0"/>
              </a:rPr>
              <a:t>Adaptation and Evolution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25879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5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5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35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5589" grpId="0" build="p" autoUpdateAnimBg="0"/>
      <p:bldP spid="83559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3-4</a:t>
            </a:r>
          </a:p>
        </p:txBody>
      </p:sp>
      <p:sp>
        <p:nvSpPr>
          <p:cNvPr id="84787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958975"/>
            <a:ext cx="79248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Organisms called invasive species may be introduced into a habitat, making it difficult for some native species to survive and reproduce.</a:t>
            </a:r>
          </a:p>
          <a:p>
            <a:pPr>
              <a:buClr>
                <a:srgbClr val="E40004"/>
              </a:buClr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conservation_biology.wav"/>
                </a:hlinkClick>
              </a:rPr>
              <a:t>Conservation biology</a:t>
            </a:r>
            <a:r>
              <a:rPr lang="en-US"/>
              <a:t> is a branch of biology that studies why many species are in trouble and what can be done to save them.</a:t>
            </a:r>
          </a:p>
        </p:txBody>
      </p:sp>
      <p:sp>
        <p:nvSpPr>
          <p:cNvPr id="84787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  <a:cs typeface="Arial" charset="0"/>
              </a:rPr>
              <a:t>Extinction and Conservation Biology</a:t>
            </a:r>
            <a:r>
              <a:rPr lang="en-US" sz="2800" b="1">
                <a:solidFill>
                  <a:srgbClr val="E40022"/>
                </a:solidFill>
                <a:cs typeface="Arial" charset="0"/>
              </a:rPr>
              <a:t> </a:t>
            </a:r>
            <a:r>
              <a:rPr lang="en-US" sz="1600" b="1">
                <a:solidFill>
                  <a:srgbClr val="E40022"/>
                </a:solidFill>
                <a:cs typeface="Arial" charset="0"/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13190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6070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60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3 - VS</a:t>
            </a:r>
          </a:p>
        </p:txBody>
      </p:sp>
      <p:sp>
        <p:nvSpPr>
          <p:cNvPr id="856069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Natural selection occurs when individuals with traits that better suit the environment survive longer and reproduce more successfully than individuals without the traits.</a:t>
            </a:r>
          </a:p>
        </p:txBody>
      </p:sp>
      <p:pic>
        <p:nvPicPr>
          <p:cNvPr id="856071" name="Picture 7" descr="C210-13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2" r="50333" b="18370"/>
          <a:stretch>
            <a:fillRect/>
          </a:stretch>
        </p:blipFill>
        <p:spPr bwMode="auto">
          <a:xfrm>
            <a:off x="2638425" y="3476625"/>
            <a:ext cx="3848100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74682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606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7094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7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3 - VS</a:t>
            </a:r>
          </a:p>
        </p:txBody>
      </p:sp>
      <p:sp>
        <p:nvSpPr>
          <p:cNvPr id="857092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198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An adaptation is an inherited trait that increases an organism’s chance of surviving and reproducing in an environment.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Conservation biologists work to save species from extinction.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30243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7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57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09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– LR1</a:t>
            </a:r>
          </a:p>
        </p:txBody>
      </p:sp>
      <p:pic>
        <p:nvPicPr>
          <p:cNvPr id="859139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2" name="Question"/>
          <p:cNvSpPr txBox="1">
            <a:spLocks noChangeArrowheads="1"/>
          </p:cNvSpPr>
          <p:nvPr/>
        </p:nvSpPr>
        <p:spPr bwMode="auto">
          <a:xfrm>
            <a:off x="1143000" y="147955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  <a:cs typeface="Arial" charset="0"/>
              </a:rPr>
              <a:t>What has a species undergone when the last individual of that species dies?</a:t>
            </a:r>
          </a:p>
        </p:txBody>
      </p:sp>
      <p:sp>
        <p:nvSpPr>
          <p:cNvPr id="859143" name="oval"/>
          <p:cNvSpPr>
            <a:spLocks noChangeArrowheads="1"/>
          </p:cNvSpPr>
          <p:nvPr/>
        </p:nvSpPr>
        <p:spPr bwMode="auto">
          <a:xfrm>
            <a:off x="1095375" y="43592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59144" name="Answers"/>
          <p:cNvSpPr>
            <a:spLocks noChangeArrowheads="1"/>
          </p:cNvSpPr>
          <p:nvPr/>
        </p:nvSpPr>
        <p:spPr bwMode="auto">
          <a:xfrm>
            <a:off x="1143000" y="315595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A.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adaptation</a:t>
            </a: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B.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evolution</a:t>
            </a:r>
            <a:endParaRPr lang="en-US" sz="3200" b="1">
              <a:solidFill>
                <a:srgbClr val="11873B"/>
              </a:solidFill>
              <a:cs typeface="Arial" charset="0"/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C.	</a:t>
            </a:r>
            <a:r>
              <a:rPr lang="en-US" sz="3200">
                <a:solidFill>
                  <a:srgbClr val="000000"/>
                </a:solidFill>
                <a:ea typeface="Arial" charset="0"/>
                <a:cs typeface="Arial" charset="0"/>
              </a:rPr>
              <a:t>extinction </a:t>
            </a:r>
            <a:endParaRPr lang="en-US" sz="3200" b="1">
              <a:solidFill>
                <a:srgbClr val="11873B"/>
              </a:solidFill>
              <a:cs typeface="Arial" charset="0"/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D.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variation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46531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914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9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9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9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9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91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43" grpId="0" animBg="1"/>
      <p:bldP spid="85914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– LR2</a:t>
            </a:r>
          </a:p>
        </p:txBody>
      </p:sp>
      <p:pic>
        <p:nvPicPr>
          <p:cNvPr id="86016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64" name="oval"/>
          <p:cNvSpPr>
            <a:spLocks noChangeArrowheads="1"/>
          </p:cNvSpPr>
          <p:nvPr/>
        </p:nvSpPr>
        <p:spPr bwMode="auto">
          <a:xfrm>
            <a:off x="1095375" y="28098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60165" name="Answers"/>
          <p:cNvSpPr>
            <a:spLocks noChangeArrowheads="1"/>
          </p:cNvSpPr>
          <p:nvPr/>
        </p:nvSpPr>
        <p:spPr bwMode="auto">
          <a:xfrm>
            <a:off x="1143000" y="2857500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A.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behavioral</a:t>
            </a: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B.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evolutionary</a:t>
            </a: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C.	</a:t>
            </a:r>
            <a:r>
              <a:rPr lang="en-US" sz="3200">
                <a:solidFill>
                  <a:srgbClr val="000000"/>
                </a:solidFill>
                <a:ea typeface="Arial" charset="0"/>
                <a:cs typeface="Arial" charset="0"/>
              </a:rPr>
              <a:t>functional</a:t>
            </a:r>
            <a:endParaRPr lang="en-US" sz="3200">
              <a:solidFill>
                <a:srgbClr val="000000"/>
              </a:solidFill>
              <a:cs typeface="Arial" charset="0"/>
            </a:endParaRP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D.</a:t>
            </a:r>
            <a:r>
              <a:rPr lang="en-US" sz="3200">
                <a:solidFill>
                  <a:srgbClr val="11873B"/>
                </a:solidFill>
                <a:cs typeface="Arial" charset="0"/>
              </a:rPr>
              <a:t>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structural</a:t>
            </a:r>
          </a:p>
        </p:txBody>
      </p:sp>
      <p:sp>
        <p:nvSpPr>
          <p:cNvPr id="86016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  <a:cs typeface="Arial" charset="0"/>
              </a:rPr>
              <a:t>Migration is an example of which kind of adaptation?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056285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16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4" grpId="0" animBg="1"/>
      <p:bldP spid="86016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– LR3</a:t>
            </a:r>
          </a:p>
        </p:txBody>
      </p:sp>
      <p:pic>
        <p:nvPicPr>
          <p:cNvPr id="861187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1188" name="Oval 4"/>
          <p:cNvSpPr>
            <a:spLocks noChangeArrowheads="1"/>
          </p:cNvSpPr>
          <p:nvPr/>
        </p:nvSpPr>
        <p:spPr bwMode="auto">
          <a:xfrm>
            <a:off x="1095375" y="35623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861189" name="Answers"/>
          <p:cNvSpPr>
            <a:spLocks noChangeArrowheads="1"/>
          </p:cNvSpPr>
          <p:nvPr/>
        </p:nvSpPr>
        <p:spPr bwMode="auto">
          <a:xfrm>
            <a:off x="1143000" y="2924175"/>
            <a:ext cx="6781800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A.</a:t>
            </a:r>
            <a:r>
              <a:rPr lang="en-US" sz="3200">
                <a:solidFill>
                  <a:srgbClr val="11873B"/>
                </a:solidFill>
                <a:cs typeface="Arial" charset="0"/>
              </a:rPr>
              <a:t>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adaptation </a:t>
            </a: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B.</a:t>
            </a:r>
            <a:r>
              <a:rPr lang="en-US" sz="3200">
                <a:solidFill>
                  <a:srgbClr val="11873B"/>
                </a:solidFill>
                <a:cs typeface="Arial" charset="0"/>
              </a:rPr>
              <a:t>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evolution </a:t>
            </a: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C.</a:t>
            </a:r>
            <a:r>
              <a:rPr lang="en-US" sz="3200">
                <a:solidFill>
                  <a:srgbClr val="11873B"/>
                </a:solidFill>
                <a:cs typeface="Arial" charset="0"/>
              </a:rPr>
              <a:t>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natural selection </a:t>
            </a:r>
          </a:p>
          <a:p>
            <a:pPr marL="628650" indent="-628650"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D.</a:t>
            </a:r>
            <a:r>
              <a:rPr lang="en-US" sz="3200">
                <a:solidFill>
                  <a:srgbClr val="11873B"/>
                </a:solidFill>
                <a:cs typeface="Arial" charset="0"/>
              </a:rPr>
              <a:t>	</a:t>
            </a:r>
            <a:r>
              <a:rPr lang="en-US" sz="3200">
                <a:solidFill>
                  <a:srgbClr val="000000"/>
                </a:solidFill>
                <a:ea typeface="Arial" charset="0"/>
                <a:cs typeface="Arial" charset="0"/>
              </a:rPr>
              <a:t>variation </a:t>
            </a:r>
          </a:p>
        </p:txBody>
      </p:sp>
      <p:sp>
        <p:nvSpPr>
          <p:cNvPr id="861190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  <a:cs typeface="Arial" charset="0"/>
              </a:rPr>
              <a:t>Which term refers to change over time?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2590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9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119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1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1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188" grpId="0" animBg="1"/>
      <p:bldP spid="86118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3 - Now</a:t>
            </a:r>
          </a:p>
        </p:txBody>
      </p:sp>
      <p:pic>
        <p:nvPicPr>
          <p:cNvPr id="8622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2212" name="Picture 4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2220" name="Text Box 12"/>
          <p:cNvSpPr txBox="1">
            <a:spLocks noChangeArrowheads="1"/>
          </p:cNvSpPr>
          <p:nvPr/>
        </p:nvSpPr>
        <p:spPr bwMode="auto">
          <a:xfrm>
            <a:off x="1066800" y="2671763"/>
            <a:ext cx="6869113" cy="227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11873B"/>
                </a:solidFill>
                <a:cs typeface="Arial" charset="0"/>
              </a:rPr>
              <a:t>5.	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A population that lacks variation among its individuals might not be able to adapt to a changing environment.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11873B"/>
                </a:solidFill>
                <a:cs typeface="Arial" charset="0"/>
              </a:rPr>
              <a:t>6.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	Extinction occurs when the last individual of a species dies.</a:t>
            </a:r>
          </a:p>
        </p:txBody>
      </p:sp>
      <p:sp>
        <p:nvSpPr>
          <p:cNvPr id="862221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40022"/>
                </a:solidFill>
                <a:cs typeface="Arial" charset="0"/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53678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222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2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sp>
        <p:nvSpPr>
          <p:cNvPr id="8376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831975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Slight differences in inherited traits among individuals in a population are called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variation.wav"/>
                </a:hlinkClick>
              </a:rPr>
              <a:t>variations</a:t>
            </a:r>
            <a:r>
              <a:rPr lang="en-US"/>
              <a:t>. </a:t>
            </a:r>
          </a:p>
        </p:txBody>
      </p:sp>
      <p:sp>
        <p:nvSpPr>
          <p:cNvPr id="837636" name="title"/>
          <p:cNvSpPr txBox="1">
            <a:spLocks noChangeArrowheads="1"/>
          </p:cNvSpPr>
          <p:nvPr/>
        </p:nvSpPr>
        <p:spPr bwMode="auto">
          <a:xfrm>
            <a:off x="617538" y="541338"/>
            <a:ext cx="81454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  <a:cs typeface="Arial" charset="0"/>
              </a:rPr>
              <a:t>Mutations, Variations, and Natural Selection </a:t>
            </a:r>
          </a:p>
        </p:txBody>
      </p:sp>
      <p:pic>
        <p:nvPicPr>
          <p:cNvPr id="837637" name="Picture 5" descr="C210-CPT-02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344863"/>
            <a:ext cx="63246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7639" name="Text Box 7"/>
          <p:cNvSpPr txBox="1">
            <a:spLocks noChangeArrowheads="1"/>
          </p:cNvSpPr>
          <p:nvPr/>
        </p:nvSpPr>
        <p:spPr bwMode="auto">
          <a:xfrm rot="-43200000">
            <a:off x="6721475" y="6062663"/>
            <a:ext cx="11096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ea typeface="ヒラギノ角ゴ Pro W3" pitchFamily="1" charset="-128"/>
              </a:rPr>
              <a:t>Creatas/PunchStock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6878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5" grpId="0" build="p"/>
      <p:bldP spid="837636" grpId="0"/>
      <p:bldP spid="8376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sp>
        <p:nvSpPr>
          <p:cNvPr id="9431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831975"/>
            <a:ext cx="7924800" cy="27209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The process by which individuals with variations that help them survive in their environment live longer, compete better, and reproduce more than those individuals without these variations is called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natural_selection.wav"/>
                </a:hlinkClick>
              </a:rPr>
              <a:t>natural selection</a:t>
            </a:r>
            <a:r>
              <a:rPr lang="en-US"/>
              <a:t>. </a:t>
            </a:r>
          </a:p>
        </p:txBody>
      </p:sp>
      <p:sp>
        <p:nvSpPr>
          <p:cNvPr id="943109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  <a:cs typeface="Arial" charset="0"/>
              </a:rPr>
              <a:t>Mutations, Variations, and Natural Selection </a:t>
            </a:r>
            <a:r>
              <a:rPr lang="en-US" sz="2800" b="1">
                <a:solidFill>
                  <a:srgbClr val="E40022"/>
                </a:solidFill>
                <a:cs typeface="Arial" charset="0"/>
              </a:rPr>
              <a:t> </a:t>
            </a:r>
            <a:r>
              <a:rPr lang="en-US" sz="1600" b="1">
                <a:solidFill>
                  <a:srgbClr val="E40022"/>
                </a:solidFill>
                <a:cs typeface="Arial" charset="0"/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0662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3-1</a:t>
            </a:r>
          </a:p>
        </p:txBody>
      </p:sp>
      <p:pic>
        <p:nvPicPr>
          <p:cNvPr id="838662" name="Picture 6" descr="C210-1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31" b="54590"/>
          <a:stretch>
            <a:fillRect/>
          </a:stretch>
        </p:blipFill>
        <p:spPr bwMode="auto">
          <a:xfrm>
            <a:off x="942975" y="565150"/>
            <a:ext cx="3609975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8666" name="Picture 10" descr="C210-1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9" b="54753"/>
          <a:stretch>
            <a:fillRect/>
          </a:stretch>
        </p:blipFill>
        <p:spPr bwMode="auto">
          <a:xfrm>
            <a:off x="4552950" y="565150"/>
            <a:ext cx="3629025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8667" name="Picture 11" descr="C210-1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53" r="49869" b="2118"/>
          <a:stretch>
            <a:fillRect/>
          </a:stretch>
        </p:blipFill>
        <p:spPr bwMode="auto">
          <a:xfrm>
            <a:off x="942975" y="3251200"/>
            <a:ext cx="3629025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8668" name="Picture 12" descr="C210-1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8" t="46117" b="2118"/>
          <a:stretch>
            <a:fillRect/>
          </a:stretch>
        </p:blipFill>
        <p:spPr bwMode="auto">
          <a:xfrm>
            <a:off x="4543425" y="3260725"/>
            <a:ext cx="3638550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20627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8407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43025"/>
            <a:ext cx="7924800" cy="3785652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An </a:t>
            </a: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4" name="adaptation.wav"/>
                </a:hlinkClick>
              </a:rPr>
              <a:t>adaptation</a:t>
            </a:r>
            <a:r>
              <a:rPr lang="en-US" dirty="0"/>
              <a:t> is an inherited trait that increases an organism’s chance of surviving and reproducing in a particular environment</a:t>
            </a:r>
            <a:r>
              <a:rPr 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dirty="0" smtClean="0"/>
              <a:t>Individuals CANNOT adapt!</a:t>
            </a:r>
            <a:endParaRPr lang="en-US" dirty="0"/>
          </a:p>
          <a:p>
            <a:pPr>
              <a:buClr>
                <a:srgbClr val="E40004"/>
              </a:buClr>
            </a:pPr>
            <a:r>
              <a:rPr lang="en-US" dirty="0"/>
              <a:t>Structural adaptations involve physical characteristics, such as color or shape. </a:t>
            </a:r>
          </a:p>
        </p:txBody>
      </p:sp>
      <p:sp>
        <p:nvSpPr>
          <p:cNvPr id="84070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  <a:cs typeface="Arial" charset="0"/>
              </a:rPr>
              <a:t>Adaptations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40739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7" grpId="0" build="p"/>
      <p:bldP spid="8407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3-2</a:t>
            </a:r>
          </a:p>
        </p:txBody>
      </p:sp>
      <p:sp>
        <p:nvSpPr>
          <p:cNvPr id="8417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43025"/>
            <a:ext cx="7924800" cy="3159125"/>
          </a:xfrm>
          <a:noFill/>
          <a:ln/>
        </p:spPr>
        <p:txBody>
          <a:bodyPr/>
          <a:lstStyle/>
          <a:p>
            <a:pPr>
              <a:buClr>
                <a:srgbClr val="E40004"/>
              </a:buClr>
            </a:pPr>
            <a:r>
              <a:rPr lang="en-US"/>
              <a:t>Functional adaptations involve internal systems that affect an organism’s physiology or biochemistry. </a:t>
            </a:r>
          </a:p>
          <a:p>
            <a:pPr>
              <a:buClr>
                <a:srgbClr val="E40004"/>
              </a:buClr>
            </a:pPr>
            <a:r>
              <a:rPr lang="en-US"/>
              <a:t>Behavioral adaptations, such as migration, involve the ways an organism behaves or acts.</a:t>
            </a:r>
          </a:p>
        </p:txBody>
      </p:sp>
      <p:sp>
        <p:nvSpPr>
          <p:cNvPr id="8417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  <a:cs typeface="Arial" charset="0"/>
              </a:rPr>
              <a:t>Adaptations</a:t>
            </a:r>
            <a:r>
              <a:rPr lang="en-US" sz="2800" b="1">
                <a:solidFill>
                  <a:srgbClr val="E40022"/>
                </a:solidFill>
                <a:cs typeface="Arial" charset="0"/>
              </a:rPr>
              <a:t> </a:t>
            </a:r>
            <a:r>
              <a:rPr lang="en-US" sz="1600" b="1">
                <a:solidFill>
                  <a:srgbClr val="E40022"/>
                </a:solidFill>
                <a:cs typeface="Arial" charset="0"/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61123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3-3</a:t>
            </a:r>
          </a:p>
        </p:txBody>
      </p:sp>
      <p:sp>
        <p:nvSpPr>
          <p:cNvPr id="84377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831975"/>
            <a:ext cx="7924800" cy="37433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evolution.wav"/>
                </a:hlinkClick>
              </a:rPr>
              <a:t>Evolution</a:t>
            </a:r>
            <a:r>
              <a:rPr lang="en-US"/>
              <a:t> is change in inherited characteristics over time.</a:t>
            </a:r>
          </a:p>
          <a:p>
            <a:pPr>
              <a:buClr>
                <a:srgbClr val="E40004"/>
              </a:buClr>
            </a:pPr>
            <a:r>
              <a:rPr lang="en-US"/>
              <a:t>Evolution by natural selection is a way that populations change over time.</a:t>
            </a:r>
          </a:p>
          <a:p>
            <a:pPr>
              <a:buClr>
                <a:srgbClr val="E40004"/>
              </a:buClr>
            </a:pPr>
            <a:r>
              <a:rPr lang="en-US"/>
              <a:t>As the environment changes, different inherited traits might enable survival, and the population can evolve again.</a:t>
            </a:r>
          </a:p>
        </p:txBody>
      </p:sp>
      <p:sp>
        <p:nvSpPr>
          <p:cNvPr id="84378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  <a:cs typeface="Arial" charset="0"/>
              </a:rPr>
              <a:t>Evolution of Populations—</a:t>
            </a:r>
            <a:br>
              <a:rPr lang="en-US" sz="3600" b="1">
                <a:solidFill>
                  <a:srgbClr val="E40022"/>
                </a:solidFill>
                <a:cs typeface="Arial" charset="0"/>
              </a:rPr>
            </a:br>
            <a:r>
              <a:rPr lang="en-US" sz="3600" b="1">
                <a:solidFill>
                  <a:srgbClr val="E40022"/>
                </a:solidFill>
                <a:cs typeface="Arial" charset="0"/>
              </a:rPr>
              <a:t>Why Traits Change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32905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4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79" grpId="0" build="p"/>
      <p:bldP spid="8437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061" name="Picture 5" descr="C220-06A-MSS12-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8"/>
          <a:stretch>
            <a:fillRect/>
          </a:stretch>
        </p:blipFill>
        <p:spPr bwMode="auto">
          <a:xfrm>
            <a:off x="695325" y="1952625"/>
            <a:ext cx="7743825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1063" name="Picture 7" descr="C220-06A-MSS12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8"/>
          <a:stretch>
            <a:fillRect/>
          </a:stretch>
        </p:blipFill>
        <p:spPr bwMode="auto">
          <a:xfrm>
            <a:off x="695325" y="1952625"/>
            <a:ext cx="7705725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3-3</a:t>
            </a:r>
          </a:p>
        </p:txBody>
      </p:sp>
      <p:sp>
        <p:nvSpPr>
          <p:cNvPr id="9410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79248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A population of bacteria can evolve antibiotic resistance.</a:t>
            </a:r>
          </a:p>
        </p:txBody>
      </p:sp>
      <p:pic>
        <p:nvPicPr>
          <p:cNvPr id="941068" name="Picture 12" descr="C220-06A-MSS12-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"/>
          <a:stretch>
            <a:fillRect/>
          </a:stretch>
        </p:blipFill>
        <p:spPr bwMode="auto">
          <a:xfrm>
            <a:off x="695325" y="1952625"/>
            <a:ext cx="7648575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1070" name="Picture 14" descr="C220-06A-MSS12-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0"/>
          <a:stretch>
            <a:fillRect/>
          </a:stretch>
        </p:blipFill>
        <p:spPr bwMode="auto">
          <a:xfrm>
            <a:off x="695325" y="1952625"/>
            <a:ext cx="7791450" cy="396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5342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4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3-4</a:t>
            </a:r>
          </a:p>
        </p:txBody>
      </p:sp>
      <p:sp>
        <p:nvSpPr>
          <p:cNvPr id="84685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831975"/>
            <a:ext cx="79248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When the last individual of a species dies, the species has undergone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extinction.wav"/>
                </a:hlinkClick>
              </a:rPr>
              <a:t>extinction</a:t>
            </a:r>
            <a:r>
              <a:rPr lang="en-US"/>
              <a:t>.</a:t>
            </a:r>
          </a:p>
        </p:txBody>
      </p:sp>
      <p:sp>
        <p:nvSpPr>
          <p:cNvPr id="84685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  <a:cs typeface="Arial" charset="0"/>
              </a:rPr>
              <a:t>Extinction and Conservation Biology</a:t>
            </a:r>
          </a:p>
        </p:txBody>
      </p:sp>
      <p:sp>
        <p:nvSpPr>
          <p:cNvPr id="846853" name="Text Box 5"/>
          <p:cNvSpPr txBox="1">
            <a:spLocks noChangeArrowheads="1"/>
          </p:cNvSpPr>
          <p:nvPr/>
        </p:nvSpPr>
        <p:spPr bwMode="auto">
          <a:xfrm>
            <a:off x="1771650" y="3886200"/>
            <a:ext cx="5648325" cy="169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extinction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000000"/>
                </a:solidFill>
              </a:rPr>
              <a:t>from Latin </a:t>
            </a:r>
            <a:r>
              <a:rPr lang="en-US" sz="3200" i="1">
                <a:solidFill>
                  <a:srgbClr val="000000"/>
                </a:solidFill>
              </a:rPr>
              <a:t>extinctus</a:t>
            </a:r>
            <a:r>
              <a:rPr lang="en-US" sz="3200">
                <a:solidFill>
                  <a:srgbClr val="000000"/>
                </a:solidFill>
              </a:rPr>
              <a:t>, means </a:t>
            </a:r>
            <a:br>
              <a:rPr lang="en-US" sz="3200">
                <a:solidFill>
                  <a:srgbClr val="000000"/>
                </a:solidFill>
              </a:rPr>
            </a:br>
            <a:r>
              <a:rPr lang="en-US" sz="3200">
                <a:solidFill>
                  <a:srgbClr val="000000"/>
                </a:solidFill>
              </a:rPr>
              <a:t>“wipe out”</a:t>
            </a:r>
          </a:p>
        </p:txBody>
      </p:sp>
      <p:grpSp>
        <p:nvGrpSpPr>
          <p:cNvPr id="846858" name="Group 10"/>
          <p:cNvGrpSpPr>
            <a:grpSpLocks/>
          </p:cNvGrpSpPr>
          <p:nvPr/>
        </p:nvGrpSpPr>
        <p:grpSpPr bwMode="auto">
          <a:xfrm>
            <a:off x="966788" y="3209925"/>
            <a:ext cx="7186612" cy="2657475"/>
            <a:chOff x="609" y="1878"/>
            <a:chExt cx="4527" cy="1674"/>
          </a:xfrm>
        </p:grpSpPr>
        <p:sp>
          <p:nvSpPr>
            <p:cNvPr id="846855" name="Rectangle 7"/>
            <p:cNvSpPr>
              <a:spLocks noChangeArrowheads="1"/>
            </p:cNvSpPr>
            <p:nvPr/>
          </p:nvSpPr>
          <p:spPr bwMode="auto">
            <a:xfrm>
              <a:off x="609" y="2071"/>
              <a:ext cx="4527" cy="1481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46856" name="Rectangle 8"/>
            <p:cNvSpPr>
              <a:spLocks noChangeArrowheads="1"/>
            </p:cNvSpPr>
            <p:nvPr/>
          </p:nvSpPr>
          <p:spPr bwMode="auto">
            <a:xfrm>
              <a:off x="781" y="1957"/>
              <a:ext cx="1733" cy="2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46857" name="Picture 9" descr="WordOrigin_hea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48"/>
            <a:stretch>
              <a:fillRect/>
            </a:stretch>
          </p:blipFill>
          <p:spPr bwMode="auto">
            <a:xfrm>
              <a:off x="717" y="1878"/>
              <a:ext cx="1854" cy="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96682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4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6851" grpId="0" build="p"/>
      <p:bldP spid="846852" grpId="0"/>
      <p:bldP spid="8468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4_Default Design">
  <a:themeElements>
    <a:clrScheme name="4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5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4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5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436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4_Default Design</vt:lpstr>
      <vt:lpstr>5_Default Design</vt:lpstr>
      <vt:lpstr>Lesson 3 Reading Guide - KC</vt:lpstr>
      <vt:lpstr>Lesson 3-1</vt:lpstr>
      <vt:lpstr>Lesson 3-1</vt:lpstr>
      <vt:lpstr>Lesson 3-1</vt:lpstr>
      <vt:lpstr>Lesson 3-2</vt:lpstr>
      <vt:lpstr>Lesson 3-2</vt:lpstr>
      <vt:lpstr>Lesson 3-3</vt:lpstr>
      <vt:lpstr>Lesson 3-3</vt:lpstr>
      <vt:lpstr>Lesson 3-4</vt:lpstr>
      <vt:lpstr>Lesson 3-4</vt:lpstr>
      <vt:lpstr>Lesson 3 - VS</vt:lpstr>
      <vt:lpstr>Lesson 3 - VS</vt:lpstr>
      <vt:lpstr>Lesson 3 – LR1</vt:lpstr>
      <vt:lpstr>Lesson 3 – LR2</vt:lpstr>
      <vt:lpstr>Lesson 3 – LR3</vt:lpstr>
      <vt:lpstr>Lesson 3 -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 Reading Guide - KC</dc:title>
  <dc:creator>Elizabeth Greenman</dc:creator>
  <cp:lastModifiedBy>Elizabeth Greenman</cp:lastModifiedBy>
  <cp:revision>1</cp:revision>
  <dcterms:created xsi:type="dcterms:W3CDTF">2014-02-04T23:36:27Z</dcterms:created>
  <dcterms:modified xsi:type="dcterms:W3CDTF">2014-02-12T23:14:15Z</dcterms:modified>
</cp:coreProperties>
</file>