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6C32-D471-4F6C-A45B-3E020EA3CB7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DDC85-74FB-4135-9F9C-11F4379A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8187E-5855-43CA-AB78-D93C8D1ED3C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60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0F8DF-D7B1-4F66-B9C8-B76528FAD43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70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A744D-9584-472A-AB3A-4409BB5E520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71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67047-3879-47E3-A993-126BB200F5F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72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B98E6-F9D1-48BC-A438-CBEB1CDC878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73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78E26-30E2-4D94-839B-5B4379331B8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74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E6FB9-CCDA-416B-8825-856247F4572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75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AB82C-5A08-4C9D-9538-A2827330D83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76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6731A-A764-4349-B7A4-06287CE8F4B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77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42007-1DE4-4A52-81F2-DC8F20DFE49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78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F9020-3B15-4C21-999B-126FEBD6BFC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79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A8BFA-ED16-41CA-A5AA-AE92FE86396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61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8FFD4-2442-4E83-BA0C-EFB5D435C7E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80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1FA5-D6CD-476A-8AAC-36C640CD4BD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81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7E29E-7E2D-4B8A-9A73-0B23BFD4D51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82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949E6-DEFE-4805-B22A-D7BC2CCC481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83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1BCD6-8958-49F6-ADE9-7CFB14974D0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84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32E30-F4F1-403C-BA91-FEA974D172C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62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82779-C092-4D9C-99E4-C743C2E4FB3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63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86141-C22D-477B-A22B-ED912FA98BF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64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91331-3B63-442D-82FD-A2C00DF8927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65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20536-2CEC-4A91-8D39-7521376B392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67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7A774-AE95-49C6-A901-CAF1486D62C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68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87504-5562-453B-A2A0-914DCDDFC0F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69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0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9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440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9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32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191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11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9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844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8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5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1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8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45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13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46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8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2551" name="upper_right" descr="11MSS Lesson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14166"/>
          <a:stretch>
            <a:fillRect/>
          </a:stretch>
        </p:blipFill>
        <p:spPr bwMode="hidden">
          <a:xfrm>
            <a:off x="0" y="0"/>
            <a:ext cx="5791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1" name="Picture 43" descr="11MSS_Headers-C35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0"/>
          <a:stretch>
            <a:fillRect/>
          </a:stretch>
        </p:blipFill>
        <p:spPr bwMode="invGray">
          <a:xfrm>
            <a:off x="0" y="0"/>
            <a:ext cx="5486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5614" name="upper_right" descr="11MSS Lesson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14166"/>
          <a:stretch>
            <a:fillRect/>
          </a:stretch>
        </p:blipFill>
        <p:spPr bwMode="hidden">
          <a:xfrm>
            <a:off x="0" y="0"/>
            <a:ext cx="5791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11MSS_Headers-C35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0"/>
          <a:stretch>
            <a:fillRect/>
          </a:stretch>
        </p:blipFill>
        <p:spPr bwMode="invGray">
          <a:xfrm>
            <a:off x="0" y="0"/>
            <a:ext cx="5486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5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4" name="background" descr="11MS-LessonMen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 - KC</a:t>
            </a:r>
          </a:p>
        </p:txBody>
      </p:sp>
      <p:pic>
        <p:nvPicPr>
          <p:cNvPr id="792580" name="KC_art" descr="11MC_KeyConce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5193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1" name="txt_box"/>
          <p:cNvSpPr txBox="1">
            <a:spLocks noChangeArrowheads="1"/>
          </p:cNvSpPr>
          <p:nvPr/>
        </p:nvSpPr>
        <p:spPr bwMode="auto">
          <a:xfrm>
            <a:off x="1279525" y="3222625"/>
            <a:ext cx="664527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is the law of conservation of energy?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In what ways can energy be transformed?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are energy and work related?</a:t>
            </a:r>
          </a:p>
        </p:txBody>
      </p:sp>
      <p:pic>
        <p:nvPicPr>
          <p:cNvPr id="792582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3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Energy Transformations and Work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3078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 build="p" autoUpdateAnimBg="0"/>
      <p:bldP spid="7925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8007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work.wav"/>
                </a:hlinkClick>
              </a:rPr>
              <a:t>Work</a:t>
            </a:r>
            <a:r>
              <a:rPr lang="en-US" altLang="en-US" b="1">
                <a:solidFill>
                  <a:srgbClr val="0069B6"/>
                </a:solidFill>
              </a:rPr>
              <a:t> </a:t>
            </a:r>
            <a:r>
              <a:rPr lang="en-US" altLang="en-US"/>
              <a:t>is the transfer of energy that occurs when a force makes an object move in the direction of the force while the force acts on the object.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Forces are pushes or pulls.</a:t>
            </a:r>
          </a:p>
        </p:txBody>
      </p:sp>
      <p:sp>
        <p:nvSpPr>
          <p:cNvPr id="80077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and Work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1312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801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2450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student does work on the drums when he lifts them. Once the drums are in place, no work is being done.</a:t>
            </a:r>
          </a:p>
        </p:txBody>
      </p:sp>
      <p:pic>
        <p:nvPicPr>
          <p:cNvPr id="801797" name="Picture 5" descr="C353-06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9"/>
          <a:stretch>
            <a:fillRect/>
          </a:stretch>
        </p:blipFill>
        <p:spPr bwMode="auto">
          <a:xfrm>
            <a:off x="1152525" y="2076450"/>
            <a:ext cx="3409950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800" name="Picture 8" descr="C353-06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2076450"/>
            <a:ext cx="3419475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5528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80282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and Work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802822" name="Text Box 6"/>
          <p:cNvSpPr txBox="1">
            <a:spLocks noChangeArrowheads="1"/>
          </p:cNvSpPr>
          <p:nvPr/>
        </p:nvSpPr>
        <p:spPr bwMode="auto">
          <a:xfrm>
            <a:off x="1143000" y="2514600"/>
            <a:ext cx="7086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If you do work on an object, </a:t>
            </a:r>
            <a:br>
              <a:rPr lang="en-US" altLang="en-US" sz="3200">
                <a:solidFill>
                  <a:srgbClr val="0069B6"/>
                </a:solidFill>
                <a:cs typeface="Arial" charset="0"/>
              </a:rPr>
            </a:b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how will its energy change?</a:t>
            </a:r>
          </a:p>
        </p:txBody>
      </p:sp>
      <p:grpSp>
        <p:nvGrpSpPr>
          <p:cNvPr id="802823" name="Group 7"/>
          <p:cNvGrpSpPr>
            <a:grpSpLocks/>
          </p:cNvGrpSpPr>
          <p:nvPr/>
        </p:nvGrpSpPr>
        <p:grpSpPr bwMode="auto">
          <a:xfrm>
            <a:off x="704850" y="1943100"/>
            <a:ext cx="7577138" cy="3114675"/>
            <a:chOff x="474" y="1350"/>
            <a:chExt cx="4773" cy="1962"/>
          </a:xfrm>
        </p:grpSpPr>
        <p:sp>
          <p:nvSpPr>
            <p:cNvPr id="802824" name="Rectangle 8"/>
            <p:cNvSpPr>
              <a:spLocks noChangeArrowheads="1"/>
            </p:cNvSpPr>
            <p:nvPr/>
          </p:nvSpPr>
          <p:spPr bwMode="auto">
            <a:xfrm>
              <a:off x="720" y="1646"/>
              <a:ext cx="4527" cy="166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02825" name="Rectangle 9"/>
            <p:cNvSpPr>
              <a:spLocks noChangeArrowheads="1"/>
            </p:cNvSpPr>
            <p:nvPr/>
          </p:nvSpPr>
          <p:spPr bwMode="auto">
            <a:xfrm>
              <a:off x="519" y="1568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02826" name="Picture 10" descr="MA_Key-Concept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" y="1350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73711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9461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To do work on an object, an object must move in the direction of the force.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Work is done only while the force is moving the object.</a:t>
            </a:r>
          </a:p>
        </p:txBody>
      </p:sp>
      <p:sp>
        <p:nvSpPr>
          <p:cNvPr id="94618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and Work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2302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9472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and Work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47206" name="Text Box 6"/>
          <p:cNvSpPr txBox="1">
            <a:spLocks noChangeArrowheads="1"/>
          </p:cNvSpPr>
          <p:nvPr/>
        </p:nvSpPr>
        <p:spPr bwMode="auto">
          <a:xfrm>
            <a:off x="1000125" y="2133600"/>
            <a:ext cx="70008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  <a:cs typeface="Arial" charset="0"/>
              </a:rPr>
              <a:t>work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  <a:cs typeface="Arial" charset="0"/>
              </a:rPr>
              <a:t>from Greek </a:t>
            </a:r>
            <a:r>
              <a:rPr lang="en-US" altLang="en-US" sz="3200" i="1">
                <a:solidFill>
                  <a:srgbClr val="000000"/>
                </a:solidFill>
                <a:cs typeface="Arial" charset="0"/>
              </a:rPr>
              <a:t>ergon</a:t>
            </a:r>
            <a:r>
              <a:rPr lang="en-US" altLang="en-US" sz="3200">
                <a:solidFill>
                  <a:srgbClr val="000000"/>
                </a:solidFill>
                <a:cs typeface="Arial" charset="0"/>
              </a:rPr>
              <a:t>, means “activity”</a:t>
            </a:r>
          </a:p>
        </p:txBody>
      </p:sp>
      <p:grpSp>
        <p:nvGrpSpPr>
          <p:cNvPr id="947207" name="Group 7"/>
          <p:cNvGrpSpPr>
            <a:grpSpLocks/>
          </p:cNvGrpSpPr>
          <p:nvPr/>
        </p:nvGrpSpPr>
        <p:grpSpPr bwMode="auto">
          <a:xfrm>
            <a:off x="966788" y="1752600"/>
            <a:ext cx="7186612" cy="3048000"/>
            <a:chOff x="609" y="1104"/>
            <a:chExt cx="4527" cy="1920"/>
          </a:xfrm>
        </p:grpSpPr>
        <p:sp>
          <p:nvSpPr>
            <p:cNvPr id="947208" name="Rectangle 8"/>
            <p:cNvSpPr>
              <a:spLocks noChangeArrowheads="1"/>
            </p:cNvSpPr>
            <p:nvPr/>
          </p:nvSpPr>
          <p:spPr bwMode="auto">
            <a:xfrm>
              <a:off x="609" y="1297"/>
              <a:ext cx="4527" cy="1727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47209" name="Rectangle 9"/>
            <p:cNvSpPr>
              <a:spLocks noChangeArrowheads="1"/>
            </p:cNvSpPr>
            <p:nvPr/>
          </p:nvSpPr>
          <p:spPr bwMode="auto">
            <a:xfrm>
              <a:off x="781" y="1183"/>
              <a:ext cx="1733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47210" name="Picture 10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48"/>
            <a:stretch>
              <a:fillRect/>
            </a:stretch>
          </p:blipFill>
          <p:spPr bwMode="auto">
            <a:xfrm>
              <a:off x="717" y="1104"/>
              <a:ext cx="1854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25536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9482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Work also depends on the distance an object moves during the time the force is applied.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equation for work is shown below. </a:t>
            </a:r>
          </a:p>
        </p:txBody>
      </p:sp>
      <p:sp>
        <p:nvSpPr>
          <p:cNvPr id="94822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and Work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8229" name="Picture 5" descr="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057650"/>
            <a:ext cx="64008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50280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95027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20800"/>
            <a:ext cx="7924800" cy="49117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i="1"/>
              <a:t>Force</a:t>
            </a:r>
            <a:r>
              <a:rPr lang="en-US" altLang="en-US"/>
              <a:t> is the force applied to the object. </a:t>
            </a:r>
            <a:r>
              <a:rPr lang="en-US" altLang="en-US" i="1"/>
              <a:t>Distance</a:t>
            </a:r>
            <a:r>
              <a:rPr lang="en-US" altLang="en-US"/>
              <a:t> is the distance the object moves in the direction of the force while the force is acting on it.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force in the equation is in newtons, and distance is in meters.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product of newtons and meters is newton-meter.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newton-meter is a joule.</a:t>
            </a:r>
          </a:p>
        </p:txBody>
      </p:sp>
      <p:sp>
        <p:nvSpPr>
          <p:cNvPr id="95027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and Work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1377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94925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and Work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9255" name="Picture 7" descr="mathskill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93850"/>
            <a:ext cx="779145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257" name="Picture 9" descr="mathskil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4"/>
          <a:stretch>
            <a:fillRect/>
          </a:stretch>
        </p:blipFill>
        <p:spPr bwMode="auto">
          <a:xfrm>
            <a:off x="666750" y="1593850"/>
            <a:ext cx="7791450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261" name="Picture 13" descr="mathskil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3" b="56583"/>
          <a:stretch>
            <a:fillRect/>
          </a:stretch>
        </p:blipFill>
        <p:spPr bwMode="auto">
          <a:xfrm>
            <a:off x="666750" y="2727325"/>
            <a:ext cx="779145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264" name="Picture 16" descr="mathskil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8" b="45491"/>
          <a:stretch>
            <a:fillRect/>
          </a:stretch>
        </p:blipFill>
        <p:spPr bwMode="auto">
          <a:xfrm>
            <a:off x="666750" y="3470275"/>
            <a:ext cx="7791450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265" name="Picture 17" descr="mathskil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5" b="35986"/>
          <a:stretch>
            <a:fillRect/>
          </a:stretch>
        </p:blipFill>
        <p:spPr bwMode="auto">
          <a:xfrm>
            <a:off x="666750" y="3917950"/>
            <a:ext cx="7791450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266" name="Picture 18" descr="mathskil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6" b="19238"/>
          <a:stretch>
            <a:fillRect/>
          </a:stretch>
        </p:blipFill>
        <p:spPr bwMode="auto">
          <a:xfrm>
            <a:off x="666750" y="4356100"/>
            <a:ext cx="77914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267" name="Picture 19" descr="mathskil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9"/>
          <a:stretch>
            <a:fillRect/>
          </a:stretch>
        </p:blipFill>
        <p:spPr bwMode="auto">
          <a:xfrm>
            <a:off x="666750" y="5022850"/>
            <a:ext cx="7791450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8595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4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4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80384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7433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Friction is a force between two surfaces in contact with each other.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direction of friction is in the opposite direction of the motion.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In every energy transformation and every energy transfer, some energy is transformed into thermal energy. </a:t>
            </a:r>
          </a:p>
        </p:txBody>
      </p:sp>
      <p:sp>
        <p:nvSpPr>
          <p:cNvPr id="80384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and Heat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40636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/>
      <p:bldP spid="8038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80486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This thermal energy is transferred to the surroundings.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Thermal energy moving from a region of higher temperature to a region of lower temperature is called heat.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Scientists sometimes call this heat waste energy because it is not easily used to do useful work.</a:t>
            </a:r>
          </a:p>
        </p:txBody>
      </p:sp>
      <p:sp>
        <p:nvSpPr>
          <p:cNvPr id="80486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and Heat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6772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7" name="background" descr="11MS-LessonMen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3603" name="Vocab_art" descr="11MC_Vocabul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541588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 - Vocab</a:t>
            </a:r>
          </a:p>
        </p:txBody>
      </p:sp>
      <p:sp>
        <p:nvSpPr>
          <p:cNvPr id="793605" name="txt_box"/>
          <p:cNvSpPr txBox="1">
            <a:spLocks noChangeArrowheads="1"/>
          </p:cNvSpPr>
          <p:nvPr/>
        </p:nvSpPr>
        <p:spPr bwMode="auto">
          <a:xfrm>
            <a:off x="1279525" y="3206750"/>
            <a:ext cx="664527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7" name="energy_transformation.wav"/>
                </a:hlinkClick>
              </a:rPr>
              <a:t>energy transformation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8" name="law_of_conservation_of_energy.w"/>
                </a:hlinkClick>
              </a:rPr>
              <a:t>law of conservation of energy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9" name="work.wav"/>
                </a:hlinkClick>
              </a:rPr>
              <a:t>work</a:t>
            </a:r>
            <a:endParaRPr lang="en-US" altLang="en-US" sz="2800">
              <a:solidFill>
                <a:srgbClr val="0069B6"/>
              </a:solidFill>
            </a:endParaRPr>
          </a:p>
        </p:txBody>
      </p:sp>
      <p:sp>
        <p:nvSpPr>
          <p:cNvPr id="793608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Energy Transformations and Work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91332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62" name="Picture 6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sp>
        <p:nvSpPr>
          <p:cNvPr id="813061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Energy is always conserved.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Energy can be transformed into different kinds of energy.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Work and energy are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related.</a:t>
            </a:r>
          </a:p>
        </p:txBody>
      </p:sp>
      <p:pic>
        <p:nvPicPr>
          <p:cNvPr id="813064" name="Picture 8" descr="C353-06A-MSS12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t="12781" b="9081"/>
          <a:stretch>
            <a:fillRect/>
          </a:stretch>
        </p:blipFill>
        <p:spPr bwMode="auto">
          <a:xfrm>
            <a:off x="5334000" y="2990850"/>
            <a:ext cx="23209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2937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LR1</a:t>
            </a:r>
          </a:p>
        </p:txBody>
      </p:sp>
      <p:pic>
        <p:nvPicPr>
          <p:cNvPr id="816131" name="background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energy type is radiant energy from the Sun transformed into during photosynthesis?</a:t>
            </a:r>
          </a:p>
        </p:txBody>
      </p:sp>
      <p:sp>
        <p:nvSpPr>
          <p:cNvPr id="816135" name="oval"/>
          <p:cNvSpPr>
            <a:spLocks noChangeArrowheads="1"/>
          </p:cNvSpPr>
          <p:nvPr/>
        </p:nvSpPr>
        <p:spPr bwMode="auto">
          <a:xfrm>
            <a:off x="1104900" y="31051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6136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chemical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kinetic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mechanical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thermal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323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6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6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6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5" grpId="0" animBg="1"/>
      <p:bldP spid="81613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LR2</a:t>
            </a:r>
          </a:p>
        </p:txBody>
      </p:sp>
      <p:pic>
        <p:nvPicPr>
          <p:cNvPr id="817155" name="background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6" name="oval"/>
          <p:cNvSpPr>
            <a:spLocks noChangeArrowheads="1"/>
          </p:cNvSpPr>
          <p:nvPr/>
        </p:nvSpPr>
        <p:spPr bwMode="auto">
          <a:xfrm>
            <a:off x="1095375" y="37052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7157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energy transfer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energy transformation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law of conservation of energy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work </a:t>
            </a:r>
          </a:p>
        </p:txBody>
      </p:sp>
      <p:sp>
        <p:nvSpPr>
          <p:cNvPr id="817158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400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refers to the conversion of one form of energy to another?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5507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  <p:bldP spid="81715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LR3</a:t>
            </a:r>
          </a:p>
        </p:txBody>
      </p:sp>
      <p:pic>
        <p:nvPicPr>
          <p:cNvPr id="818179" name="Picture 3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1095375" y="31051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8181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</a:rPr>
              <a:t>thermal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</a:rPr>
              <a:t>radiant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</a:rPr>
              <a:t>kinetic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chemical</a:t>
            </a:r>
          </a:p>
        </p:txBody>
      </p:sp>
      <p:sp>
        <p:nvSpPr>
          <p:cNvPr id="818182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In every energy transformation, some energy is transformed into what type of energy??</a:t>
            </a:r>
            <a:endParaRPr lang="en-US" altLang="en-US" sz="320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1866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0" grpId="0" animBg="1"/>
      <p:bldP spid="81818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Now</a:t>
            </a:r>
          </a:p>
        </p:txBody>
      </p:sp>
      <p:pic>
        <p:nvPicPr>
          <p:cNvPr id="819203" name="Picture 3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4" name="Picture 4" descr="WhatDoYouTh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12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3.	</a:t>
            </a:r>
            <a:r>
              <a:rPr lang="en-US" altLang="en-US" sz="2800">
                <a:solidFill>
                  <a:srgbClr val="000000"/>
                </a:solidFill>
              </a:rPr>
              <a:t>Energy cannot be created or destroyed, but it can be transformed.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4.	</a:t>
            </a:r>
            <a:r>
              <a:rPr lang="en-US" altLang="en-US" sz="2800">
                <a:solidFill>
                  <a:srgbClr val="000000"/>
                </a:solidFill>
              </a:rPr>
              <a:t>Work describes how much energy it takes for a force to push or to pull an object.</a:t>
            </a:r>
          </a:p>
        </p:txBody>
      </p:sp>
      <p:sp>
        <p:nvSpPr>
          <p:cNvPr id="819213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3508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7946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energy_transformation.wav"/>
                </a:hlinkClick>
              </a:rPr>
              <a:t>Energy transformation</a:t>
            </a:r>
            <a:r>
              <a:rPr lang="en-US" altLang="en-US"/>
              <a:t> is the conversion of one form of energy to another.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When energy is transferred, the form of energy does not have to change.</a:t>
            </a:r>
          </a:p>
        </p:txBody>
      </p:sp>
      <p:sp>
        <p:nvSpPr>
          <p:cNvPr id="79462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Transformations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5567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7956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law_of_conservation_of_energy.w"/>
                </a:hlinkClick>
              </a:rPr>
              <a:t>law of conservation of energy</a:t>
            </a:r>
            <a:r>
              <a:rPr lang="en-US" altLang="en-US"/>
              <a:t> says that energy can be transformed from one form to another, but it cannot be created or destroyed.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Even though energy can change forms, the total amount of energy in the universe does not change. It just changes form.</a:t>
            </a:r>
          </a:p>
        </p:txBody>
      </p:sp>
      <p:sp>
        <p:nvSpPr>
          <p:cNvPr id="795653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Conservation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25873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build="p"/>
      <p:bldP spid="795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942086" name="Text Box 6"/>
          <p:cNvSpPr txBox="1">
            <a:spLocks noChangeArrowheads="1"/>
          </p:cNvSpPr>
          <p:nvPr/>
        </p:nvSpPr>
        <p:spPr bwMode="auto">
          <a:xfrm>
            <a:off x="1143000" y="2514600"/>
            <a:ext cx="7086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What is the law of conservation </a:t>
            </a:r>
            <a:br>
              <a:rPr lang="en-US" altLang="en-US" sz="3200">
                <a:solidFill>
                  <a:srgbClr val="0069B6"/>
                </a:solidFill>
                <a:cs typeface="Arial" charset="0"/>
              </a:rPr>
            </a:b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of energy?</a:t>
            </a:r>
          </a:p>
        </p:txBody>
      </p:sp>
      <p:grpSp>
        <p:nvGrpSpPr>
          <p:cNvPr id="942087" name="Group 7"/>
          <p:cNvGrpSpPr>
            <a:grpSpLocks/>
          </p:cNvGrpSpPr>
          <p:nvPr/>
        </p:nvGrpSpPr>
        <p:grpSpPr bwMode="auto">
          <a:xfrm>
            <a:off x="704850" y="1943100"/>
            <a:ext cx="7577138" cy="3114675"/>
            <a:chOff x="474" y="1350"/>
            <a:chExt cx="4773" cy="1962"/>
          </a:xfrm>
        </p:grpSpPr>
        <p:sp>
          <p:nvSpPr>
            <p:cNvPr id="942088" name="Rectangle 8"/>
            <p:cNvSpPr>
              <a:spLocks noChangeArrowheads="1"/>
            </p:cNvSpPr>
            <p:nvPr/>
          </p:nvSpPr>
          <p:spPr bwMode="auto">
            <a:xfrm>
              <a:off x="720" y="1646"/>
              <a:ext cx="4527" cy="166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42089" name="Rectangle 9"/>
            <p:cNvSpPr>
              <a:spLocks noChangeArrowheads="1"/>
            </p:cNvSpPr>
            <p:nvPr/>
          </p:nvSpPr>
          <p:spPr bwMode="auto">
            <a:xfrm>
              <a:off x="519" y="1568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42090" name="Picture 10" descr="MA_Key-Concept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" y="1350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2091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Conservation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0524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943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924800" cy="17367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sz="3000"/>
              <a:t>When you ride a roller coaster, your gravitational potential energy is transformed to kinetic energy and back to gravitational potential energy.</a:t>
            </a:r>
          </a:p>
        </p:txBody>
      </p:sp>
      <p:pic>
        <p:nvPicPr>
          <p:cNvPr id="943109" name="Picture 5" descr="C353-04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346325"/>
            <a:ext cx="581025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20154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9441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47244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When a plant carries on photosynthesis, it transforms radiant energy from the Sun into chemical energy.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chemical energy is stored in the bonds of the plant’s molecules.</a:t>
            </a:r>
          </a:p>
        </p:txBody>
      </p:sp>
      <p:pic>
        <p:nvPicPr>
          <p:cNvPr id="944133" name="Picture 5" descr="C353-05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524000"/>
            <a:ext cx="30194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4135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Conservation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7028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79667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416050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When electric energy plants burn fossil fuels, they transform the chemical energy from the molecules that were made by plants that lived millions of years ago.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That chemical energy is transformed to the electric energy that you use in your home and school.</a:t>
            </a:r>
          </a:p>
        </p:txBody>
      </p:sp>
      <p:sp>
        <p:nvSpPr>
          <p:cNvPr id="796677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Conservation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5197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1143000" y="2514600"/>
            <a:ext cx="7086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Identify three energy </a:t>
            </a:r>
            <a:br>
              <a:rPr lang="en-US" altLang="en-US" sz="3200">
                <a:solidFill>
                  <a:srgbClr val="0069B6"/>
                </a:solidFill>
                <a:cs typeface="Arial" charset="0"/>
              </a:rPr>
            </a:b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transformations that occur </a:t>
            </a:r>
            <a:br>
              <a:rPr lang="en-US" altLang="en-US" sz="3200">
                <a:solidFill>
                  <a:srgbClr val="0069B6"/>
                </a:solidFill>
                <a:cs typeface="Arial" charset="0"/>
              </a:rPr>
            </a:b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to make electric energy.</a:t>
            </a:r>
          </a:p>
        </p:txBody>
      </p:sp>
      <p:grpSp>
        <p:nvGrpSpPr>
          <p:cNvPr id="945157" name="Group 5"/>
          <p:cNvGrpSpPr>
            <a:grpSpLocks/>
          </p:cNvGrpSpPr>
          <p:nvPr/>
        </p:nvGrpSpPr>
        <p:grpSpPr bwMode="auto">
          <a:xfrm>
            <a:off x="704850" y="1943100"/>
            <a:ext cx="7577138" cy="3114675"/>
            <a:chOff x="474" y="1350"/>
            <a:chExt cx="4773" cy="1962"/>
          </a:xfrm>
        </p:grpSpPr>
        <p:sp>
          <p:nvSpPr>
            <p:cNvPr id="945158" name="Rectangle 6"/>
            <p:cNvSpPr>
              <a:spLocks noChangeArrowheads="1"/>
            </p:cNvSpPr>
            <p:nvPr/>
          </p:nvSpPr>
          <p:spPr bwMode="auto">
            <a:xfrm>
              <a:off x="720" y="1646"/>
              <a:ext cx="4527" cy="166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45159" name="Rectangle 7"/>
            <p:cNvSpPr>
              <a:spLocks noChangeArrowheads="1"/>
            </p:cNvSpPr>
            <p:nvPr/>
          </p:nvSpPr>
          <p:spPr bwMode="auto">
            <a:xfrm>
              <a:off x="519" y="1568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45160" name="Picture 8" descr="MA_Key-Concept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" y="1350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5161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Energy Conservation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6607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On-screen Show (4:3)</PresentationFormat>
  <Paragraphs>123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2_Default Design</vt:lpstr>
      <vt:lpstr>3_Default Design</vt:lpstr>
      <vt:lpstr>Lesson 2 Reading Guide - KC</vt:lpstr>
      <vt:lpstr>Lesson 2 Reading Guide - Vocab</vt:lpstr>
      <vt:lpstr>Lesson 2-1</vt:lpstr>
      <vt:lpstr>Lesson 2-1</vt:lpstr>
      <vt:lpstr>Lesson 2-1</vt:lpstr>
      <vt:lpstr>Lesson 2-1</vt:lpstr>
      <vt:lpstr>Lesson 2-1</vt:lpstr>
      <vt:lpstr>Lesson 2-1</vt:lpstr>
      <vt:lpstr>Lesson 2-1</vt:lpstr>
      <vt:lpstr>Lesson 2-3</vt:lpstr>
      <vt:lpstr>Lesson 2-3</vt:lpstr>
      <vt:lpstr>Lesson 2-3</vt:lpstr>
      <vt:lpstr>Lesson 2-3</vt:lpstr>
      <vt:lpstr>Lesson 2-3</vt:lpstr>
      <vt:lpstr>Lesson 2-3</vt:lpstr>
      <vt:lpstr>Lesson 2-3</vt:lpstr>
      <vt:lpstr>Lesson 2-3</vt:lpstr>
      <vt:lpstr>Lesson 2-4</vt:lpstr>
      <vt:lpstr>Lesson 2-4</vt:lpstr>
      <vt:lpstr>Lesson 2 - VS</vt:lpstr>
      <vt:lpstr>Lesson 2 – LR1</vt:lpstr>
      <vt:lpstr>Lesson 2 – LR2</vt:lpstr>
      <vt:lpstr>Lesson 2 – LR3</vt:lpstr>
      <vt:lpstr>Lesson 2 -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Reading Guide - KC</dc:title>
  <dc:creator>Beth</dc:creator>
  <cp:lastModifiedBy>Beth</cp:lastModifiedBy>
  <cp:revision>1</cp:revision>
  <dcterms:created xsi:type="dcterms:W3CDTF">2013-10-07T01:48:55Z</dcterms:created>
  <dcterms:modified xsi:type="dcterms:W3CDTF">2013-10-07T01:49:11Z</dcterms:modified>
</cp:coreProperties>
</file>