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D5F3-8BFD-425F-B662-028B357F22C4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33F8-2DFA-40A8-9135-0E9D1BBDD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1252E-759E-4E82-BB95-A0E9415C69A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85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02CB2-A025-48E8-8806-12366DB55F7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94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6147C-A5A7-46D5-B85C-D51944437E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95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483A8-282F-4D2A-8975-88D63E5AFC0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96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75166-6FA1-407E-8A76-03A76DF0ED1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97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EFA3E-4FDD-4F68-9852-A077E148519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98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79D0C-96C1-438F-9FBE-DC3F20A39B0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99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FD338-3471-4BCA-A88F-1397540239C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00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C25CE-FB2B-4E5B-A8AE-F4DDCAE271A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01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4CA96-FE2F-4553-974A-7385ED0DFE8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0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E5552-44A3-46EC-9F1B-1BBA948D91A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03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6006-3920-4B93-81B8-E1ACF2AD9F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86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045B0-5527-49E6-8B64-E052F17484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04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770CA-091F-4966-9C2C-11CA35A8E18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05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C89ED-ACC4-4820-AB46-F904F38C86B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0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803CA-4A08-4190-9639-436BAC0115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07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A306-1879-4201-9D69-8578E7C3858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08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2E49C-C744-4C0F-8045-27B063F5887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10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32A8-07D1-4AE1-873C-F8CB1BBBC9E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11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30B74-7BBE-476D-8641-E69D012818C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87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2A72C-4580-4B1A-9F88-DC40F678538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88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AF45B-8BE3-4098-BF49-7BF289180A6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89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50E7D-48FC-411E-BC0A-B06124B06FA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90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4A11D-920D-414F-83BB-D21AF9CB9D1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91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E51CD-14ED-447E-96BB-50AF3CBCA63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92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6ACA1-BBED-4D75-BD7A-12A2F5AA1A2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93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50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8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86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4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94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0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7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31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4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8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14166"/>
          <a:stretch>
            <a:fillRect/>
          </a:stretch>
        </p:blipFill>
        <p:spPr bwMode="hidden">
          <a:xfrm>
            <a:off x="0" y="0"/>
            <a:ext cx="5791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5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0"/>
          <a:stretch>
            <a:fillRect/>
          </a:stretch>
        </p:blipFill>
        <p:spPr bwMode="invGray">
          <a:xfrm>
            <a:off x="0" y="0"/>
            <a:ext cx="5486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14166"/>
          <a:stretch>
            <a:fillRect/>
          </a:stretch>
        </p:blipFill>
        <p:spPr bwMode="hidden">
          <a:xfrm>
            <a:off x="0" y="0"/>
            <a:ext cx="5791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5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0"/>
          <a:stretch>
            <a:fillRect/>
          </a:stretch>
        </p:blipFill>
        <p:spPr bwMode="invGray">
          <a:xfrm>
            <a:off x="0" y="0"/>
            <a:ext cx="5486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8.jpeg"/><Relationship Id="rId5" Type="http://schemas.openxmlformats.org/officeDocument/2006/relationships/hyperlink" Target="353_links/benefits_machines.swf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6.png"/><Relationship Id="rId5" Type="http://schemas.openxmlformats.org/officeDocument/2006/relationships/audio" Target="../media/audio9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jpeg"/><Relationship Id="rId11" Type="http://schemas.openxmlformats.org/officeDocument/2006/relationships/audio" Target="../media/audio5.wav"/><Relationship Id="rId5" Type="http://schemas.openxmlformats.org/officeDocument/2006/relationships/image" Target="../media/image12.png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2.wav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5.xml"/><Relationship Id="rId9" Type="http://schemas.openxmlformats.org/officeDocument/2006/relationships/hyperlink" Target="353_links/inclined_plane.sw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7.wav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audio" Target="../media/audio6.wav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audio" Target="../media/audio8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are simple machines?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what ways can machines make work easier?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Machines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009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3" name="Picture 5" descr="C353-14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0150"/>
            <a:ext cx="6524625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43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 bicycle is an example of a complex machine.</a:t>
            </a:r>
          </a:p>
        </p:txBody>
      </p:sp>
      <p:sp>
        <p:nvSpPr>
          <p:cNvPr id="954375" name="Text Box 7"/>
          <p:cNvSpPr txBox="1">
            <a:spLocks noChangeArrowheads="1"/>
          </p:cNvSpPr>
          <p:nvPr/>
        </p:nvSpPr>
        <p:spPr bwMode="auto">
          <a:xfrm>
            <a:off x="5867400" y="5715000"/>
            <a:ext cx="1358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Brand X Pictures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243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  <p:bldP spid="9543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work you do on a machine is called the input work.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work the machine does on an object is the output work.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Machines make work easier by changing the distance the object moves or the force required to do work on an object.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and Work</a:t>
            </a:r>
          </a:p>
        </p:txBody>
      </p:sp>
      <p:pic>
        <p:nvPicPr>
          <p:cNvPr id="840709" name="Picture 5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991225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375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1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the input distance of a machine is larger than the output distance, the output force is larger than the input force.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Machines also can change the direction of a force.</a:t>
            </a:r>
          </a:p>
        </p:txBody>
      </p:sp>
      <p:sp>
        <p:nvSpPr>
          <p:cNvPr id="841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7070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27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window washer’s pulley system makes the work of lifting easier.</a:t>
            </a:r>
          </a:p>
        </p:txBody>
      </p:sp>
      <p:pic>
        <p:nvPicPr>
          <p:cNvPr id="842756" name="Picture 4" descr="C353-15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19250"/>
            <a:ext cx="708660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5747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53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and Work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1143000" y="2714625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How can machines make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work easier?</a:t>
            </a:r>
          </a:p>
        </p:txBody>
      </p:sp>
      <p:grpSp>
        <p:nvGrpSpPr>
          <p:cNvPr id="955399" name="Group 7"/>
          <p:cNvGrpSpPr>
            <a:grpSpLocks/>
          </p:cNvGrpSpPr>
          <p:nvPr/>
        </p:nvGrpSpPr>
        <p:grpSpPr bwMode="auto">
          <a:xfrm>
            <a:off x="704850" y="2143125"/>
            <a:ext cx="7577138" cy="3114675"/>
            <a:chOff x="474" y="1350"/>
            <a:chExt cx="4773" cy="1962"/>
          </a:xfrm>
        </p:grpSpPr>
        <p:sp>
          <p:nvSpPr>
            <p:cNvPr id="955400" name="Rectangle 8"/>
            <p:cNvSpPr>
              <a:spLocks noChangeArrowheads="1"/>
            </p:cNvSpPr>
            <p:nvPr/>
          </p:nvSpPr>
          <p:spPr bwMode="auto">
            <a:xfrm>
              <a:off x="720" y="1646"/>
              <a:ext cx="4527" cy="166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55401" name="Rectangle 9"/>
            <p:cNvSpPr>
              <a:spLocks noChangeArrowheads="1"/>
            </p:cNvSpPr>
            <p:nvPr/>
          </p:nvSpPr>
          <p:spPr bwMode="auto">
            <a:xfrm>
              <a:off x="519" y="156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55402" name="Picture 10" descr="MA_Key-Concept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35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34656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efficiency.wav"/>
                </a:hlinkClick>
              </a:rPr>
              <a:t>Efficiency</a:t>
            </a:r>
            <a:r>
              <a:rPr lang="en-US" altLang="en-US"/>
              <a:t> is the ratio of output work to input work.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Efficiency</a:t>
            </a:r>
          </a:p>
        </p:txBody>
      </p:sp>
      <p:pic>
        <p:nvPicPr>
          <p:cNvPr id="843788" name="Picture 12" descr="efficien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121025"/>
            <a:ext cx="68913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8354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564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Input and output work are measured in joules.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Efficiency is expressed as a percentage by multiplying the ratio by 100%.</a:t>
            </a:r>
          </a:p>
        </p:txBody>
      </p:sp>
      <p:sp>
        <p:nvSpPr>
          <p:cNvPr id="95642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Efficiency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837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574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efficiency of a machine is never 100%—some work is always transformed into wasted thermal energy because of friction.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Lubricating the moving parts of a machine reduces the friction between the moving parts so that less input work is transformed to waste energy.</a:t>
            </a:r>
          </a:p>
        </p:txBody>
      </p:sp>
      <p:sp>
        <p:nvSpPr>
          <p:cNvPr id="95744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Efficiency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197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48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Efficiency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44805" name="Text Box 5"/>
          <p:cNvSpPr txBox="1">
            <a:spLocks noChangeArrowheads="1"/>
          </p:cNvSpPr>
          <p:nvPr/>
        </p:nvSpPr>
        <p:spPr bwMode="auto">
          <a:xfrm>
            <a:off x="1057275" y="2667000"/>
            <a:ext cx="7000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marL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  <a:cs typeface="Arial" charset="0"/>
              </a:rPr>
              <a:t>efficiency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  <a:cs typeface="Arial" charset="0"/>
              </a:rPr>
              <a:t>efficere</a:t>
            </a: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, means “work </a:t>
            </a:r>
            <a:br>
              <a:rPr lang="en-US" altLang="en-US" sz="3200">
                <a:solidFill>
                  <a:srgbClr val="000000"/>
                </a:solidFill>
                <a:cs typeface="Arial" charset="0"/>
              </a:rPr>
            </a:b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out, accomplish”</a:t>
            </a:r>
          </a:p>
        </p:txBody>
      </p:sp>
      <p:grpSp>
        <p:nvGrpSpPr>
          <p:cNvPr id="844806" name="Group 6"/>
          <p:cNvGrpSpPr>
            <a:grpSpLocks/>
          </p:cNvGrpSpPr>
          <p:nvPr/>
        </p:nvGrpSpPr>
        <p:grpSpPr bwMode="auto">
          <a:xfrm>
            <a:off x="1023938" y="2286000"/>
            <a:ext cx="7186612" cy="2667000"/>
            <a:chOff x="645" y="1920"/>
            <a:chExt cx="4527" cy="1680"/>
          </a:xfrm>
        </p:grpSpPr>
        <p:sp>
          <p:nvSpPr>
            <p:cNvPr id="844807" name="Rectangle 7"/>
            <p:cNvSpPr>
              <a:spLocks noChangeArrowheads="1"/>
            </p:cNvSpPr>
            <p:nvPr/>
          </p:nvSpPr>
          <p:spPr bwMode="auto">
            <a:xfrm>
              <a:off x="645" y="2113"/>
              <a:ext cx="4527" cy="1487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44808" name="Rectangle 8"/>
            <p:cNvSpPr>
              <a:spLocks noChangeArrowheads="1"/>
            </p:cNvSpPr>
            <p:nvPr/>
          </p:nvSpPr>
          <p:spPr bwMode="auto">
            <a:xfrm>
              <a:off x="817" y="1999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44809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>
              <a:fillRect/>
            </a:stretch>
          </p:blipFill>
          <p:spPr bwMode="auto">
            <a:xfrm>
              <a:off x="753" y="1920"/>
              <a:ext cx="1854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17821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58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4286250" cy="35972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Newton’s third law says that if one object applies a force on a second object, the second object applies an equal and opposite force on the first object. </a:t>
            </a:r>
          </a:p>
        </p:txBody>
      </p:sp>
      <p:sp>
        <p:nvSpPr>
          <p:cNvPr id="845828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Newton’s Laws and Simple Machines</a:t>
            </a:r>
          </a:p>
        </p:txBody>
      </p:sp>
      <p:pic>
        <p:nvPicPr>
          <p:cNvPr id="845829" name="Picture 5" descr="C353-16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485900"/>
            <a:ext cx="3435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9764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  <p:bldP spid="845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5" name="background" descr="11MS-LessonMen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611" name="Vocab_art" descr="11MC_Vocabul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Vocab</a:t>
            </a:r>
          </a:p>
        </p:txBody>
      </p:sp>
      <p:sp>
        <p:nvSpPr>
          <p:cNvPr id="836613" name="txt_box"/>
          <p:cNvSpPr txBox="1">
            <a:spLocks noChangeArrowheads="1"/>
          </p:cNvSpPr>
          <p:nvPr/>
        </p:nvSpPr>
        <p:spPr bwMode="auto">
          <a:xfrm>
            <a:off x="1279525" y="2660650"/>
            <a:ext cx="3444875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simple_machine.wav"/>
                </a:hlinkClick>
              </a:rPr>
              <a:t>simple machine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inclined_plane.wav"/>
                </a:hlinkClick>
              </a:rPr>
              <a:t>inclined plane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screw.wav"/>
                </a:hlinkClick>
              </a:rPr>
              <a:t>screw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wedge.wav"/>
                </a:hlinkClick>
              </a:rPr>
              <a:t>wedge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lever.wav"/>
                </a:hlinkClick>
              </a:rPr>
              <a:t>lever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836614" name="Rectangle 6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Machines</a:t>
            </a:r>
          </a:p>
        </p:txBody>
      </p:sp>
      <p:sp>
        <p:nvSpPr>
          <p:cNvPr id="836616" name="txt_box"/>
          <p:cNvSpPr txBox="1">
            <a:spLocks noChangeArrowheads="1"/>
          </p:cNvSpPr>
          <p:nvPr/>
        </p:nvSpPr>
        <p:spPr bwMode="auto">
          <a:xfrm>
            <a:off x="4572000" y="2657475"/>
            <a:ext cx="34448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2" name="wheel_and_axle.wav"/>
                </a:hlinkClick>
              </a:rPr>
              <a:t>wheel and axle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3" name="pulley.wav"/>
                </a:hlinkClick>
              </a:rPr>
              <a:t>pulley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4" name="complex_machine.wav"/>
                </a:hlinkClick>
              </a:rPr>
              <a:t>complex machine</a:t>
            </a:r>
            <a:endParaRPr lang="en-US" altLang="en-US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5" name="efficiency.wav"/>
                </a:hlinkClick>
              </a:rPr>
              <a:t>efficiency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874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6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6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6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3" grpId="0" build="p"/>
      <p:bldP spid="8366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594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4333875" cy="27209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According to Newton’s first law, the motion of an object changes when the forces that act on the object are unbalanced.</a:t>
            </a:r>
          </a:p>
        </p:txBody>
      </p:sp>
      <p:sp>
        <p:nvSpPr>
          <p:cNvPr id="959492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Newton’s Laws and Simple Machines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9493" name="Picture 5" descr="C353-16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485900"/>
            <a:ext cx="3435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812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8" name="Picture 6" descr="C353-16A-MSS1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485900"/>
            <a:ext cx="34353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605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4333875" cy="27209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According to Newton’s second law of motion, the change in motion of an object is in the same direction as the total, or net.</a:t>
            </a:r>
          </a:p>
        </p:txBody>
      </p:sp>
      <p:sp>
        <p:nvSpPr>
          <p:cNvPr id="960516" name="title"/>
          <p:cNvSpPr txBox="1">
            <a:spLocks noChangeArrowheads="1"/>
          </p:cNvSpPr>
          <p:nvPr/>
        </p:nvSpPr>
        <p:spPr bwMode="auto">
          <a:xfrm>
            <a:off x="617538" y="541338"/>
            <a:ext cx="8221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Newton’s Laws and Simple Machines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697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bottle opener is a simple machine.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There are six types of simple machines, and a ramp is one example.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bicycle is an example of a complex machine that is made up of different simple machines.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334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476375"/>
            <a:ext cx="7010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type of machine does work using one movement?</a:t>
            </a:r>
          </a:p>
        </p:txBody>
      </p:sp>
      <p:sp>
        <p:nvSpPr>
          <p:cNvPr id="859143" name="oval"/>
          <p:cNvSpPr>
            <a:spLocks noChangeArrowheads="1"/>
          </p:cNvSpPr>
          <p:nvPr/>
        </p:nvSpPr>
        <p:spPr bwMode="auto">
          <a:xfrm>
            <a:off x="1085850" y="46767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59144" name="Answers"/>
          <p:cNvSpPr>
            <a:spLocks noChangeArrowheads="1"/>
          </p:cNvSpPr>
          <p:nvPr/>
        </p:nvSpPr>
        <p:spPr bwMode="auto">
          <a:xfrm>
            <a:off x="1143000" y="26860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complex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efficient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mechanical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simple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189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3" grpId="0" animBg="1"/>
      <p:bldP spid="8591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095375" y="4333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30289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complex machine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inclined plane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pulley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wedge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describes a grooved wheel with a rope or cable wrapped around it?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166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104900" y="41814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286702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efficiency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force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friction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work 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What does lubricating the moving parts of a machine reduce?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2112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All machines are 100 percent efficient.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>
                <a:solidFill>
                  <a:srgbClr val="000000"/>
                </a:solidFill>
              </a:rPr>
              <a:t>	Simple machines do work using one motion.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530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8175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Many machines transfer mechanical energy from one object to another. 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simple_machine.wav"/>
                </a:hlinkClick>
              </a:rPr>
              <a:t>Simple machines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are machines that do work using one movement.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Transfer Mechanical Energy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642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924800" cy="31591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Simple machines do not change the amount of work required to do a task; they only change the way work is done.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simple machine can be an inclined plane, a screw, a wedge, a lever, a pulley, or a wheel and axle.</a:t>
            </a:r>
          </a:p>
        </p:txBody>
      </p:sp>
      <p:sp>
        <p:nvSpPr>
          <p:cNvPr id="8386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Transfer Mechanical Energy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346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9" name="Picture 7" descr="C353-CPT-01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00475"/>
            <a:ext cx="4267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637" name="Picture 5" descr="M607-25C-ALT-MSS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/>
          <a:stretch>
            <a:fillRect/>
          </a:stretch>
        </p:blipFill>
        <p:spPr bwMode="auto">
          <a:xfrm>
            <a:off x="3733800" y="685800"/>
            <a:ext cx="487680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65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52038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7" name="inclined_plane.wav"/>
                </a:hlinkClick>
              </a:rPr>
              <a:t>inclined plane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br>
              <a:rPr lang="en-US" altLang="en-US" b="1">
                <a:solidFill>
                  <a:srgbClr val="0069B6"/>
                </a:solidFill>
              </a:rPr>
            </a:br>
            <a:r>
              <a:rPr lang="en-US" altLang="en-US"/>
              <a:t>is a flat, sloped </a:t>
            </a:r>
            <a:br>
              <a:rPr lang="en-US" altLang="en-US"/>
            </a:br>
            <a:r>
              <a:rPr lang="en-US" altLang="en-US"/>
              <a:t>surface.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8" name="screw.wav"/>
                </a:hlinkClick>
              </a:rPr>
              <a:t>screw</a:t>
            </a:r>
            <a:r>
              <a:rPr lang="en-US" altLang="en-US"/>
              <a:t> is an </a:t>
            </a:r>
            <a:br>
              <a:rPr lang="en-US" altLang="en-US"/>
            </a:br>
            <a:r>
              <a:rPr lang="en-US" altLang="en-US"/>
              <a:t>inclined plane </a:t>
            </a:r>
            <a:br>
              <a:rPr lang="en-US" altLang="en-US"/>
            </a:br>
            <a:r>
              <a:rPr lang="en-US" altLang="en-US"/>
              <a:t>wrapped around </a:t>
            </a:r>
            <a:br>
              <a:rPr lang="en-US" altLang="en-US"/>
            </a:br>
            <a:r>
              <a:rPr lang="en-US" altLang="en-US"/>
              <a:t>a cylinder.</a:t>
            </a:r>
          </a:p>
        </p:txBody>
      </p:sp>
      <p:pic>
        <p:nvPicPr>
          <p:cNvPr id="965641" name="Picture 9" descr="11MS-get_animated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2766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5251450" y="6034088"/>
            <a:ext cx="33337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The McGraw-Hill Companies, Inc./Jacques Cornell photographer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1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  <p:bldP spid="9656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303" name="Picture 7" descr="C10-14A-845813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5538788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301" name="Picture 5" descr="C10-14A-8458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6209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7" name="wedge.wav"/>
                </a:hlinkClick>
              </a:rPr>
              <a:t>wedge</a:t>
            </a:r>
            <a:r>
              <a:rPr lang="en-US" altLang="en-US"/>
              <a:t> is an inclined </a:t>
            </a:r>
            <a:br>
              <a:rPr lang="en-US" altLang="en-US"/>
            </a:br>
            <a:r>
              <a:rPr lang="en-US" altLang="en-US"/>
              <a:t>plane that moves.</a:t>
            </a:r>
            <a:br>
              <a:rPr lang="en-US" altLang="en-US"/>
            </a:br>
            <a:endParaRPr lang="en-US" altLang="en-US"/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8" name="lever.wav"/>
                </a:hlinkClick>
              </a:rPr>
              <a:t>lever</a:t>
            </a:r>
            <a:r>
              <a:rPr lang="en-US" altLang="en-US"/>
              <a:t> is a simple </a:t>
            </a:r>
            <a:br>
              <a:rPr lang="en-US" altLang="en-US"/>
            </a:br>
            <a:r>
              <a:rPr lang="en-US" altLang="en-US"/>
              <a:t>machine that pivots </a:t>
            </a:r>
            <a:br>
              <a:rPr lang="en-US" altLang="en-US"/>
            </a:br>
            <a:r>
              <a:rPr lang="en-US" altLang="en-US"/>
              <a:t>around a fixed point.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334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5" name="Picture 5" descr="C353-CPT-02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58800"/>
            <a:ext cx="238283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6" name="wheel_and_axle.wav"/>
                </a:hlinkClick>
              </a:rPr>
              <a:t>wheel and axle</a:t>
            </a:r>
            <a:r>
              <a:rPr lang="en-US" altLang="en-US"/>
              <a:t> is a </a:t>
            </a:r>
            <a:br>
              <a:rPr lang="en-US" altLang="en-US"/>
            </a:br>
            <a:r>
              <a:rPr lang="en-US" altLang="en-US"/>
              <a:t>simple machine that is a </a:t>
            </a:r>
            <a:br>
              <a:rPr lang="en-US" altLang="en-US"/>
            </a:br>
            <a:r>
              <a:rPr lang="en-US" altLang="en-US"/>
              <a:t>shaft attached to a wheel </a:t>
            </a:r>
            <a:br>
              <a:rPr lang="en-US" altLang="en-US"/>
            </a:br>
            <a:r>
              <a:rPr lang="en-US" altLang="en-US"/>
              <a:t>of a larger diameter so that </a:t>
            </a:r>
            <a:br>
              <a:rPr lang="en-US" altLang="en-US"/>
            </a:br>
            <a:r>
              <a:rPr lang="en-US" altLang="en-US"/>
              <a:t>both rotate together.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7" name="pulley.wav"/>
                </a:hlinkClick>
              </a:rPr>
              <a:t>pulley</a:t>
            </a:r>
            <a:r>
              <a:rPr lang="en-US" altLang="en-US" b="1">
                <a:solidFill>
                  <a:srgbClr val="0069B6"/>
                </a:solidFill>
              </a:rPr>
              <a:t> </a:t>
            </a:r>
            <a:r>
              <a:rPr lang="en-US" altLang="en-US"/>
              <a:t>is a grooved </a:t>
            </a:r>
            <a:br>
              <a:rPr lang="en-US" altLang="en-US"/>
            </a:br>
            <a:r>
              <a:rPr lang="en-US" altLang="en-US"/>
              <a:t>wheel with a rope or cable </a:t>
            </a:r>
            <a:br>
              <a:rPr lang="en-US" altLang="en-US"/>
            </a:br>
            <a:r>
              <a:rPr lang="en-US" altLang="en-US"/>
              <a:t>wrapped around it.</a:t>
            </a:r>
          </a:p>
        </p:txBody>
      </p:sp>
      <p:pic>
        <p:nvPicPr>
          <p:cNvPr id="952327" name="Picture 7" descr="M607-18C-ALT-MSS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124200"/>
            <a:ext cx="18891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29" name="Text Box 9"/>
          <p:cNvSpPr txBox="1">
            <a:spLocks noChangeArrowheads="1"/>
          </p:cNvSpPr>
          <p:nvPr/>
        </p:nvSpPr>
        <p:spPr bwMode="auto">
          <a:xfrm>
            <a:off x="5340350" y="2882900"/>
            <a:ext cx="33337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</a:rPr>
              <a:t>Dynamic Graphics/Jupiterimages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995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  <p:bldP spid="9523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143000" y="2714625"/>
            <a:ext cx="708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What are examples of simple </a:t>
            </a:r>
            <a:br>
              <a:rPr lang="en-US" altLang="en-US" sz="3200">
                <a:solidFill>
                  <a:srgbClr val="0069B6"/>
                </a:solidFill>
                <a:cs typeface="Arial" charset="0"/>
              </a:rPr>
            </a:br>
            <a:r>
              <a:rPr lang="en-US" altLang="en-US" sz="3200">
                <a:solidFill>
                  <a:srgbClr val="0069B6"/>
                </a:solidFill>
                <a:cs typeface="Arial" charset="0"/>
              </a:rPr>
              <a:t>machines?</a:t>
            </a:r>
          </a:p>
        </p:txBody>
      </p:sp>
      <p:grpSp>
        <p:nvGrpSpPr>
          <p:cNvPr id="839686" name="Group 6"/>
          <p:cNvGrpSpPr>
            <a:grpSpLocks/>
          </p:cNvGrpSpPr>
          <p:nvPr/>
        </p:nvGrpSpPr>
        <p:grpSpPr bwMode="auto">
          <a:xfrm>
            <a:off x="704850" y="2143125"/>
            <a:ext cx="7577138" cy="3114675"/>
            <a:chOff x="474" y="1350"/>
            <a:chExt cx="4773" cy="1962"/>
          </a:xfrm>
        </p:grpSpPr>
        <p:sp>
          <p:nvSpPr>
            <p:cNvPr id="839687" name="Rectangle 7"/>
            <p:cNvSpPr>
              <a:spLocks noChangeArrowheads="1"/>
            </p:cNvSpPr>
            <p:nvPr/>
          </p:nvSpPr>
          <p:spPr bwMode="auto">
            <a:xfrm>
              <a:off x="720" y="1646"/>
              <a:ext cx="4527" cy="166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39688" name="Rectangle 8"/>
            <p:cNvSpPr>
              <a:spLocks noChangeArrowheads="1"/>
            </p:cNvSpPr>
            <p:nvPr/>
          </p:nvSpPr>
          <p:spPr bwMode="auto">
            <a:xfrm>
              <a:off x="519" y="156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39689" name="Picture 9" descr="MA_Key-Concept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35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969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Transfer Mechanical Energy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9840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33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Two or more simple machines working together are 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complex_machine.wav"/>
                </a:hlinkClick>
              </a:rPr>
              <a:t>complex machine</a:t>
            </a:r>
            <a:r>
              <a:rPr lang="en-US" altLang="en-US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Complex machines use more than one motion to accomplish tasks.</a:t>
            </a:r>
          </a:p>
        </p:txBody>
      </p:sp>
      <p:sp>
        <p:nvSpPr>
          <p:cNvPr id="9533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Machines Transfer Mechanical Energy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911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On-screen Show (4:3)</PresentationFormat>
  <Paragraphs>134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4_Default Design</vt:lpstr>
      <vt:lpstr>5_Default Design</vt:lpstr>
      <vt:lpstr>Lesson 3 Reading Guide - KC</vt:lpstr>
      <vt:lpstr>Lesson 3 Reading Guide - Vocab</vt:lpstr>
      <vt:lpstr>Lesson 3-1</vt:lpstr>
      <vt:lpstr>Lesson 3-1</vt:lpstr>
      <vt:lpstr>Lesson 3-1</vt:lpstr>
      <vt:lpstr>Lesson 3-1</vt:lpstr>
      <vt:lpstr>Lesson 3-1</vt:lpstr>
      <vt:lpstr>Lesson 3-1</vt:lpstr>
      <vt:lpstr>Lesson 3-1</vt:lpstr>
      <vt:lpstr>Lesson 3-1</vt:lpstr>
      <vt:lpstr>Lesson 3-2</vt:lpstr>
      <vt:lpstr>Lesson 3-2</vt:lpstr>
      <vt:lpstr>Lesson 3-2</vt:lpstr>
      <vt:lpstr>Lesson 3-2</vt:lpstr>
      <vt:lpstr>Lesson 3-3</vt:lpstr>
      <vt:lpstr>Lesson 3-3</vt:lpstr>
      <vt:lpstr>Lesson 3-3</vt:lpstr>
      <vt:lpstr>Lesson 3-3</vt:lpstr>
      <vt:lpstr>Lesson 3-3</vt:lpstr>
      <vt:lpstr>Lesson 3-3</vt:lpstr>
      <vt:lpstr>Lesson 3-3</vt:lpstr>
      <vt:lpstr>Lesson 3 - VS</vt:lpstr>
      <vt:lpstr>Lesson 3 – LR1</vt:lpstr>
      <vt:lpstr>Lesson 3 – LR2</vt:lpstr>
      <vt:lpstr>Lesson 3 – LR3</vt:lpstr>
      <vt:lpstr>Lesson 3 -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Reading Guide - KC</dc:title>
  <dc:creator>Beth</dc:creator>
  <cp:lastModifiedBy>Beth</cp:lastModifiedBy>
  <cp:revision>1</cp:revision>
  <dcterms:created xsi:type="dcterms:W3CDTF">2013-10-07T01:50:03Z</dcterms:created>
  <dcterms:modified xsi:type="dcterms:W3CDTF">2013-10-07T01:50:15Z</dcterms:modified>
</cp:coreProperties>
</file>