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ppt/theme/themeOverride25.xml" ContentType="application/vnd.openxmlformats-officedocument.themeOverride+xml"/>
  <Override PartName="/ppt/tags/tag25.xml" ContentType="application/vnd.openxmlformats-officedocument.presentationml.tags+xml"/>
  <Override PartName="/ppt/theme/themeOverride26.xml" ContentType="application/vnd.openxmlformats-officedocument.themeOverride+xml"/>
  <Override PartName="/ppt/tags/tag26.xml" ContentType="application/vnd.openxmlformats-officedocument.presentationml.tags+xml"/>
  <Override PartName="/ppt/theme/themeOverride27.xml" ContentType="application/vnd.openxmlformats-officedocument.themeOverride+xml"/>
  <Override PartName="/ppt/tags/tag27.xml" ContentType="application/vnd.openxmlformats-officedocument.presentationml.tags+xml"/>
  <Override PartName="/ppt/theme/themeOverride28.xml" ContentType="application/vnd.openxmlformats-officedocument.themeOverride+xml"/>
  <Override PartName="/ppt/tags/tag28.xml" ContentType="application/vnd.openxmlformats-officedocument.presentationml.tags+xml"/>
  <Override PartName="/ppt/theme/themeOverride29.xml" ContentType="application/vnd.openxmlformats-officedocument.themeOverr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3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5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48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95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0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802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29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944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51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75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3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521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69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79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57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636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189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46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48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1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46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50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5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2"/>
          <a:stretch>
            <a:fillRect/>
          </a:stretch>
        </p:blipFill>
        <p:spPr bwMode="hidden">
          <a:xfrm>
            <a:off x="0" y="0"/>
            <a:ext cx="447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7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2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9" name="Picture 13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78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3788" name="upper_right" descr="11MSS ChapIntr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8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9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0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1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2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3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4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5" name="Picture 29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2"/>
          <a:stretch>
            <a:fillRect/>
          </a:stretch>
        </p:blipFill>
        <p:spPr bwMode="hidden">
          <a:xfrm>
            <a:off x="0" y="0"/>
            <a:ext cx="447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6" name="Picture 30" descr="11MSS_Headers-C37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6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2"/>
          <a:stretch>
            <a:fillRect/>
          </a:stretch>
        </p:blipFill>
        <p:spPr bwMode="hidden">
          <a:xfrm>
            <a:off x="0" y="0"/>
            <a:ext cx="447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11MSS_Headers-C37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3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slide" Target="slide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4.jpeg"/><Relationship Id="rId5" Type="http://schemas.openxmlformats.org/officeDocument/2006/relationships/hyperlink" Target="371_links/371.1_interactive_table.swf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5.jpeg"/><Relationship Id="rId4" Type="http://schemas.openxmlformats.org/officeDocument/2006/relationships/hyperlink" Target="http://www.youtube.com/watch?v=PeTriGTENo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hyperlink" Target="http://www.youtube.com/watch?v=iTCafCNrf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0.jpeg"/><Relationship Id="rId4" Type="http://schemas.openxmlformats.org/officeDocument/2006/relationships/hyperlink" Target="http://www.youtube.com/watch?v=-fAAxEIFeL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4" Type="http://schemas.openxmlformats.org/officeDocument/2006/relationships/hyperlink" Target="http://www.youtube.com/watch?v=5mwoOyOleG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7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3.jpe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2"/>
          <a:stretch>
            <a:fillRect/>
          </a:stretch>
        </p:blipFill>
        <p:spPr bwMode="hidden">
          <a:xfrm>
            <a:off x="0" y="0"/>
            <a:ext cx="447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71_L1_P0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514475"/>
            <a:ext cx="20113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762125"/>
            <a:ext cx="66675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15" action="ppaction://hlinksldjump"/>
              </a:rPr>
              <a:t>Chapter Introduction</a:t>
            </a:r>
            <a:endParaRPr lang="en-US" altLang="en-US" sz="28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16" action="ppaction://hlinksldjump"/>
              </a:rPr>
              <a:t>Lesson 1</a:t>
            </a:r>
            <a:r>
              <a:rPr lang="en-US" altLang="en-US" sz="2800">
                <a:solidFill>
                  <a:srgbClr val="000000"/>
                </a:solidFill>
              </a:rPr>
              <a:t>	Sound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800">
                <a:solidFill>
                  <a:srgbClr val="000000"/>
                </a:solidFill>
              </a:rPr>
              <a:t>	Light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altLang="en-US" sz="2800">
                <a:solidFill>
                  <a:srgbClr val="808080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Mirrors, Lenses,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and the Eye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800" b="1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469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93593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 sound wave’s frequency is the number of wavelengths that pass a given point in one second.</a:t>
            </a:r>
          </a:p>
        </p:txBody>
      </p:sp>
      <p:sp>
        <p:nvSpPr>
          <p:cNvPr id="93594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sound?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35941" name="Picture 5" descr="C371_L1_P00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616200"/>
            <a:ext cx="5146675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03862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0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2828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speed of a sound wave depends on the material in which it travels.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Sound waves usually travel faster in solids than in liquids or gases.</a:t>
            </a:r>
          </a:p>
        </p:txBody>
      </p:sp>
      <p:sp>
        <p:nvSpPr>
          <p:cNvPr id="68096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Speeds of Sound Waves</a:t>
            </a:r>
          </a:p>
        </p:txBody>
      </p:sp>
      <p:pic>
        <p:nvPicPr>
          <p:cNvPr id="680965" name="Picture 5" descr="C371_L1_P00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810000"/>
            <a:ext cx="755015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966" name="Picture 6" descr="11MS-get_animated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884863"/>
            <a:ext cx="205740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52135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8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  <p:bldP spid="6809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798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Speeds of Sound Waves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3799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04698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The speed of a sound wave depends mainly on the strength of the forces between the particles in the material.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Sound </a:t>
            </a:r>
            <a:r>
              <a:rPr lang="en-US" altLang="en-US" dirty="0"/>
              <a:t>waves travel faster in a material as the temperature of the material increases.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44387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7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7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1-3</a:t>
            </a:r>
          </a:p>
        </p:txBody>
      </p:sp>
      <p:sp>
        <p:nvSpPr>
          <p:cNvPr id="6840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Human Ear</a:t>
            </a:r>
          </a:p>
        </p:txBody>
      </p:sp>
      <p:pic>
        <p:nvPicPr>
          <p:cNvPr id="684037" name="Picture 5" descr="C371_L1_P006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04925"/>
            <a:ext cx="62674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41833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1-3</a:t>
            </a:r>
          </a:p>
        </p:txBody>
      </p:sp>
      <p:sp>
        <p:nvSpPr>
          <p:cNvPr id="93901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4376583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/>
              <a:t>The outer ear collects sound waves. </a:t>
            </a:r>
            <a:endParaRPr lang="en-US" altLang="en-US" dirty="0" smtClean="0"/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 smtClean="0"/>
              <a:t>The </a:t>
            </a:r>
            <a:r>
              <a:rPr lang="en-US" altLang="en-US" dirty="0"/>
              <a:t>middle ear includes a thin membrane called the eardrum and three tiny bones which amplify sound waves.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/>
              <a:t>The inner ear </a:t>
            </a:r>
            <a:r>
              <a:rPr lang="en-US" altLang="en-US" dirty="0" smtClean="0"/>
              <a:t>converts </a:t>
            </a:r>
            <a:r>
              <a:rPr lang="en-US" altLang="en-US" dirty="0"/>
              <a:t>vibrations to nerve signals that travel to the brain</a:t>
            </a:r>
            <a:r>
              <a:rPr lang="en-US" altLang="en-US" dirty="0" smtClean="0"/>
              <a:t>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 smtClean="0"/>
              <a:t>Balance is also controlled by the inner ear!</a:t>
            </a:r>
            <a:endParaRPr lang="en-US" altLang="en-US" dirty="0"/>
          </a:p>
        </p:txBody>
      </p:sp>
      <p:sp>
        <p:nvSpPr>
          <p:cNvPr id="93901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Human Ear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684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94106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Human Ear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4106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4038600" cy="35972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Humans hear sounds with frequencies between about 20 and 20,000 Hz. Some animals can hear sounds with frequencies greater than 100,000 Hz.</a:t>
            </a:r>
          </a:p>
        </p:txBody>
      </p:sp>
      <p:pic>
        <p:nvPicPr>
          <p:cNvPr id="941066" name="Picture 10" descr="C371_L1_P00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239838"/>
            <a:ext cx="3536950" cy="49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056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6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1-4</a:t>
            </a:r>
          </a:p>
        </p:txBody>
      </p:sp>
      <p:sp>
        <p:nvSpPr>
          <p:cNvPr id="6871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pitch.wav"/>
                </a:hlinkClick>
              </a:rPr>
              <a:t>pitch</a:t>
            </a:r>
            <a:r>
              <a:rPr lang="en-US" altLang="en-US"/>
              <a:t> of a sound is the human sensation of how high or low the sound seems to be.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sound wave with a higher frequency has a higher pitch. A sound wave with lower frequency has a lower pitch.</a:t>
            </a:r>
          </a:p>
        </p:txBody>
      </p:sp>
      <p:sp>
        <p:nvSpPr>
          <p:cNvPr id="6871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Sound and Pitch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4574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/>
      <p:bldP spid="687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1-4</a:t>
            </a:r>
          </a:p>
        </p:txBody>
      </p:sp>
      <p:sp>
        <p:nvSpPr>
          <p:cNvPr id="6881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3917950" cy="31591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vocal cords—two membranes in your neck above your windpipe, or trachea—allow you to produce sounds of different pitches.</a:t>
            </a:r>
          </a:p>
        </p:txBody>
      </p:sp>
      <p:sp>
        <p:nvSpPr>
          <p:cNvPr id="6881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Sound and Pitch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688133" name="Picture 5" descr="C371_L1_P00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438275"/>
            <a:ext cx="4210050" cy="39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68356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1-5</a:t>
            </a:r>
          </a:p>
        </p:txBody>
      </p:sp>
      <p:sp>
        <p:nvSpPr>
          <p:cNvPr id="6901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2160591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Loudness is the human sensation of how much energy a sound wave carries.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The amount of energy a sound wave carries depends on its </a:t>
            </a:r>
            <a:r>
              <a:rPr lang="en-US" altLang="en-US" dirty="0">
                <a:hlinkClick r:id="rId4"/>
              </a:rPr>
              <a:t>amplitude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69018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Sound and Loudness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6625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  <p:bldP spid="6901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1-5</a:t>
            </a:r>
          </a:p>
        </p:txBody>
      </p:sp>
      <p:sp>
        <p:nvSpPr>
          <p:cNvPr id="97280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decibel scale is one way to compare the loudness of sounds.</a:t>
            </a:r>
          </a:p>
        </p:txBody>
      </p:sp>
      <p:sp>
        <p:nvSpPr>
          <p:cNvPr id="9728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Sound and Loudness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72805" name="Picture 5" descr="C371_L1_P00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19475"/>
            <a:ext cx="7659687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3434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7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2" name="Picture 8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169988" name="title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86600" cy="476250"/>
          </a:xfrm>
          <a:noFill/>
          <a:ln/>
        </p:spPr>
        <p:txBody>
          <a:bodyPr>
            <a:spAutoFit/>
          </a:bodyPr>
          <a:lstStyle/>
          <a:p>
            <a:pPr marL="0" indent="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E40022"/>
                </a:solidFill>
              </a:rPr>
              <a:t>What do you think?</a:t>
            </a:r>
          </a:p>
        </p:txBody>
      </p:sp>
      <p:sp>
        <p:nvSpPr>
          <p:cNvPr id="169993" name="txt_box"/>
          <p:cNvSpPr>
            <a:spLocks noChangeArrowheads="1"/>
          </p:cNvSpPr>
          <p:nvPr/>
        </p:nvSpPr>
        <p:spPr bwMode="auto">
          <a:xfrm>
            <a:off x="1066800" y="2492375"/>
            <a:ext cx="70866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Before you begin, decide if you agree or disagree with each of these statements.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As you view this presentation, see if you change your mind about any of the statements.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27514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9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1-6</a:t>
            </a:r>
          </a:p>
        </p:txBody>
      </p:sp>
      <p:sp>
        <p:nvSpPr>
          <p:cNvPr id="622600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5302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An echo is a reflected sound wave.</a:t>
            </a:r>
          </a:p>
        </p:txBody>
      </p:sp>
      <p:sp>
        <p:nvSpPr>
          <p:cNvPr id="622601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Using Sound Waves</a:t>
            </a:r>
          </a:p>
        </p:txBody>
      </p:sp>
      <p:sp>
        <p:nvSpPr>
          <p:cNvPr id="622602" name="Text Box 10"/>
          <p:cNvSpPr txBox="1">
            <a:spLocks noChangeArrowheads="1"/>
          </p:cNvSpPr>
          <p:nvPr/>
        </p:nvSpPr>
        <p:spPr bwMode="auto">
          <a:xfrm>
            <a:off x="1295400" y="4048125"/>
            <a:ext cx="6324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</a:rPr>
              <a:t>echo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</a:rPr>
              <a:t>from Greek </a:t>
            </a:r>
            <a:r>
              <a:rPr lang="en-US" altLang="en-US" sz="3200" i="1">
                <a:solidFill>
                  <a:srgbClr val="000000"/>
                </a:solidFill>
              </a:rPr>
              <a:t>ekhe</a:t>
            </a:r>
            <a:r>
              <a:rPr lang="en-US" altLang="en-US" sz="3200">
                <a:solidFill>
                  <a:srgbClr val="000000"/>
                </a:solidFill>
              </a:rPr>
              <a:t>, means “sound”</a:t>
            </a:r>
          </a:p>
        </p:txBody>
      </p:sp>
      <p:grpSp>
        <p:nvGrpSpPr>
          <p:cNvPr id="622603" name="Group 11"/>
          <p:cNvGrpSpPr>
            <a:grpSpLocks/>
          </p:cNvGrpSpPr>
          <p:nvPr/>
        </p:nvGrpSpPr>
        <p:grpSpPr bwMode="auto">
          <a:xfrm>
            <a:off x="785813" y="3086100"/>
            <a:ext cx="7186612" cy="2663825"/>
            <a:chOff x="495" y="887"/>
            <a:chExt cx="4527" cy="1678"/>
          </a:xfrm>
        </p:grpSpPr>
        <p:sp>
          <p:nvSpPr>
            <p:cNvPr id="622604" name="Rectangle 12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622605" name="Rectangle 13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622606" name="Picture 14" descr="WordOrigin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966961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00" grpId="0" build="p"/>
      <p:bldP spid="622601" grpId="0"/>
      <p:bldP spid="6226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1-6</a:t>
            </a:r>
          </a:p>
        </p:txBody>
      </p:sp>
      <p:sp>
        <p:nvSpPr>
          <p:cNvPr id="624650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Sonar systems use reflected sound waves to locate objects under water.</a:t>
            </a:r>
          </a:p>
        </p:txBody>
      </p:sp>
      <p:sp>
        <p:nvSpPr>
          <p:cNvPr id="624651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Using Sound Waves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624652" name="Picture 12" descr="C371_L1_P009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527300"/>
            <a:ext cx="5286375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54647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1-6</a:t>
            </a:r>
          </a:p>
        </p:txBody>
      </p:sp>
      <p:sp>
        <p:nvSpPr>
          <p:cNvPr id="9431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67204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Some animals, such as bats and dolphins, use a method called </a:t>
            </a:r>
            <a:r>
              <a:rPr lang="en-US" altLang="en-US" dirty="0">
                <a:hlinkClick r:id="rId4"/>
              </a:rPr>
              <a:t>echolocation</a:t>
            </a:r>
            <a:r>
              <a:rPr lang="en-US" altLang="en-US" dirty="0"/>
              <a:t> to navigate and hunt.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Ultrasound scanners convert high-frequency sound waves to images of internal body parts.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The scanner analyzes the reflected waves and produces images, called sonograms, of the body structures.</a:t>
            </a:r>
          </a:p>
        </p:txBody>
      </p:sp>
      <p:sp>
        <p:nvSpPr>
          <p:cNvPr id="94310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Using Sound Waves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67412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5" name="Picture 11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149513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 sound wave is a longitudinal wave that can travel only through matter.</a:t>
            </a:r>
          </a:p>
        </p:txBody>
      </p:sp>
      <p:pic>
        <p:nvPicPr>
          <p:cNvPr id="149519" name="Picture 15" descr="C371_L1_P01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2409825"/>
            <a:ext cx="3811587" cy="3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94036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130" name="Picture 2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4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pic>
        <p:nvPicPr>
          <p:cNvPr id="944133" name="Picture 5" descr="C371_L1_P007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360613"/>
            <a:ext cx="35052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4132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The pitch is how high or low the frequency of a sound wave is. You create different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pitches using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your vocal cords.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841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154" name="Picture 2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5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945156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An echo is a reflected sound wave. Ships use sonar to find underwater objects.</a:t>
            </a:r>
          </a:p>
        </p:txBody>
      </p:sp>
      <p:pic>
        <p:nvPicPr>
          <p:cNvPr id="945157" name="Picture 5" descr="C371_L1_P010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2286000"/>
            <a:ext cx="4059237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1834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LR1</a:t>
            </a:r>
          </a:p>
        </p:txBody>
      </p:sp>
      <p:pic>
        <p:nvPicPr>
          <p:cNvPr id="26829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4" name="oval"/>
          <p:cNvSpPr>
            <a:spLocks noChangeArrowheads="1"/>
          </p:cNvSpPr>
          <p:nvPr/>
        </p:nvSpPr>
        <p:spPr bwMode="auto">
          <a:xfrm>
            <a:off x="1114425" y="42767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8296" name="Answers"/>
          <p:cNvSpPr>
            <a:spLocks noChangeArrowheads="1"/>
          </p:cNvSpPr>
          <p:nvPr/>
        </p:nvSpPr>
        <p:spPr bwMode="auto">
          <a:xfrm>
            <a:off x="1143000" y="30607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echo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loudness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pitch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</a:rPr>
              <a:t>sound waves</a:t>
            </a:r>
          </a:p>
        </p:txBody>
      </p:sp>
      <p:sp>
        <p:nvSpPr>
          <p:cNvPr id="26830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refers to the human sensation of how high or low a sound seems to be?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16635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 animBg="1"/>
      <p:bldP spid="26829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LR2</a:t>
            </a:r>
          </a:p>
        </p:txBody>
      </p:sp>
      <p:pic>
        <p:nvPicPr>
          <p:cNvPr id="26931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/>
          <p:cNvSpPr>
            <a:spLocks noChangeArrowheads="1"/>
          </p:cNvSpPr>
          <p:nvPr/>
        </p:nvSpPr>
        <p:spPr bwMode="auto">
          <a:xfrm>
            <a:off x="1095375" y="37147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9318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</a:rPr>
              <a:t>windpipe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vocal cords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stirrup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pitch</a:t>
            </a:r>
          </a:p>
        </p:txBody>
      </p:sp>
      <p:sp>
        <p:nvSpPr>
          <p:cNvPr id="269323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describes the two membranes in your neck that produce different pitches?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49652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LR3</a:t>
            </a:r>
          </a:p>
        </p:txBody>
      </p:sp>
      <p:pic>
        <p:nvPicPr>
          <p:cNvPr id="27033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1095375" y="44481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70342" name="Answers"/>
          <p:cNvSpPr>
            <a:spLocks noChangeArrowheads="1"/>
          </p:cNvSpPr>
          <p:nvPr/>
        </p:nvSpPr>
        <p:spPr bwMode="auto">
          <a:xfrm>
            <a:off x="1143000" y="25908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sound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</a:rPr>
              <a:t>pitch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loudness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echo</a:t>
            </a:r>
          </a:p>
        </p:txBody>
      </p:sp>
      <p:sp>
        <p:nvSpPr>
          <p:cNvPr id="27034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is a reflected sound wave?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430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Now</a:t>
            </a:r>
          </a:p>
        </p:txBody>
      </p:sp>
      <p:pic>
        <p:nvPicPr>
          <p:cNvPr id="6318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txt_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188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1.</a:t>
            </a:r>
            <a:r>
              <a:rPr lang="en-US" altLang="en-US" sz="2800"/>
              <a:t>	Vibrating objects make sound waves.</a:t>
            </a:r>
          </a:p>
          <a:p>
            <a:pPr marL="457200" indent="-457200"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2.</a:t>
            </a:r>
            <a:r>
              <a:rPr lang="en-US" altLang="en-US" sz="2800"/>
              <a:t>	Human ears are sensitive to more sound frequencies than any other animal’s ears.</a:t>
            </a:r>
          </a:p>
        </p:txBody>
      </p:sp>
      <p:sp>
        <p:nvSpPr>
          <p:cNvPr id="631819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6991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0" name="Picture 6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21094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2911475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1.	</a:t>
            </a:r>
            <a:r>
              <a:rPr lang="en-US" altLang="en-US" sz="2800">
                <a:solidFill>
                  <a:srgbClr val="000000"/>
                </a:solidFill>
              </a:rPr>
              <a:t>Vibrating objects make sound waves.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2.	</a:t>
            </a:r>
            <a:r>
              <a:rPr lang="en-US" altLang="en-US" sz="2800">
                <a:solidFill>
                  <a:srgbClr val="000000"/>
                </a:solidFill>
              </a:rPr>
              <a:t>Human ears are sensitive to more sound frequencies than any other animal’s ears.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3.	</a:t>
            </a:r>
            <a:r>
              <a:rPr lang="en-US" altLang="en-US" sz="2800">
                <a:solidFill>
                  <a:srgbClr val="000000"/>
                </a:solidFill>
              </a:rPr>
              <a:t>Unlike sound waves, light waves can travel through a vacuum.</a:t>
            </a:r>
          </a:p>
        </p:txBody>
      </p:sp>
      <p:sp>
        <p:nvSpPr>
          <p:cNvPr id="210949" name="title"/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0971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4" name="Picture 6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616452" name="txt_box"/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2527300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4.	</a:t>
            </a:r>
            <a:r>
              <a:rPr lang="en-US" altLang="en-US" sz="2800">
                <a:solidFill>
                  <a:srgbClr val="000000"/>
                </a:solidFill>
              </a:rPr>
              <a:t>Light waves always travel at the same speed.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5.	</a:t>
            </a:r>
            <a:r>
              <a:rPr lang="en-US" altLang="en-US" sz="2800">
                <a:solidFill>
                  <a:srgbClr val="000000"/>
                </a:solidFill>
              </a:rPr>
              <a:t>All mirrors form images that appear identical to the object itself.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6.	</a:t>
            </a:r>
            <a:r>
              <a:rPr lang="en-US" altLang="en-US" sz="2800">
                <a:solidFill>
                  <a:srgbClr val="000000"/>
                </a:solidFill>
              </a:rPr>
              <a:t>Lenses always magnify objects.</a:t>
            </a:r>
          </a:p>
        </p:txBody>
      </p:sp>
      <p:sp>
        <p:nvSpPr>
          <p:cNvPr id="616453" name="title"/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053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Reading Guide - KC</a:t>
            </a:r>
          </a:p>
        </p:txBody>
      </p:sp>
      <p:pic>
        <p:nvPicPr>
          <p:cNvPr id="54276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are sound waves produced?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Why does the speed of sound waves vary in different materials?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 your ears enable you to hear sounds?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54284" name="Picture 12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Sound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01755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  <p:bldP spid="542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829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717393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sound_wave.wav"/>
                </a:hlinkClick>
              </a:rPr>
              <a:t>sound wave</a:t>
            </a:r>
            <a:r>
              <a:rPr lang="en-US" altLang="en-US" dirty="0"/>
              <a:t> is a longitudinal wave that can travel only in matter.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Vibrations produce sound </a:t>
            </a:r>
            <a:r>
              <a:rPr lang="en-US" altLang="en-US" dirty="0" smtClean="0"/>
              <a:t>waves.</a:t>
            </a:r>
            <a:endParaRPr lang="en-US" altLang="en-US" dirty="0"/>
          </a:p>
        </p:txBody>
      </p:sp>
      <p:sp>
        <p:nvSpPr>
          <p:cNvPr id="8294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sound?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16101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839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region where molecules are closer together is a compression.</a:t>
            </a:r>
          </a:p>
        </p:txBody>
      </p:sp>
      <p:sp>
        <p:nvSpPr>
          <p:cNvPr id="83975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sound?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83976" name="Picture 8" descr="C371_L1_P00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447925"/>
            <a:ext cx="7029450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44336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9697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region where molecules are farther apart is a rarefaction.</a:t>
            </a:r>
          </a:p>
        </p:txBody>
      </p:sp>
      <p:sp>
        <p:nvSpPr>
          <p:cNvPr id="9697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sound?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969733" name="Group 5"/>
          <p:cNvGrpSpPr>
            <a:grpSpLocks/>
          </p:cNvGrpSpPr>
          <p:nvPr/>
        </p:nvGrpSpPr>
        <p:grpSpPr bwMode="auto">
          <a:xfrm>
            <a:off x="609600" y="3248025"/>
            <a:ext cx="7577138" cy="2732088"/>
            <a:chOff x="465" y="919"/>
            <a:chExt cx="4773" cy="1721"/>
          </a:xfrm>
        </p:grpSpPr>
        <p:sp>
          <p:nvSpPr>
            <p:cNvPr id="969734" name="Rectangle 6"/>
            <p:cNvSpPr>
              <a:spLocks noChangeArrowheads="1"/>
            </p:cNvSpPr>
            <p:nvPr/>
          </p:nvSpPr>
          <p:spPr bwMode="auto">
            <a:xfrm>
              <a:off x="711" y="1215"/>
              <a:ext cx="4527" cy="1425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69735" name="Rectangle 7"/>
            <p:cNvSpPr>
              <a:spLocks noChangeArrowheads="1"/>
            </p:cNvSpPr>
            <p:nvPr/>
          </p:nvSpPr>
          <p:spPr bwMode="auto">
            <a:xfrm>
              <a:off x="510" y="1137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69736" name="Picture 8" descr="MA_Key-Concept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919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9737" name="Text Box 9"/>
          <p:cNvSpPr txBox="1">
            <a:spLocks noChangeArrowheads="1"/>
          </p:cNvSpPr>
          <p:nvPr/>
        </p:nvSpPr>
        <p:spPr bwMode="auto">
          <a:xfrm>
            <a:off x="2190750" y="4305300"/>
            <a:ext cx="556736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dirty="0">
                <a:solidFill>
                  <a:srgbClr val="0069B6"/>
                </a:solidFill>
              </a:rPr>
              <a:t>How do vibrating objects produce sound waves?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5534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  <p:bldP spid="9697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933900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Wavelength is the distance between a point on a wave and the nearest point just like it.</a:t>
            </a:r>
          </a:p>
        </p:txBody>
      </p:sp>
      <p:pic>
        <p:nvPicPr>
          <p:cNvPr id="933901" name="Picture 13" descr="C371_L1_P00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616200"/>
            <a:ext cx="5146675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390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sound?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9888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3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3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90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1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6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7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8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9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741</Words>
  <Application>Microsoft Office PowerPoint</Application>
  <PresentationFormat>On-screen Show (4:3)</PresentationFormat>
  <Paragraphs>115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9_Default Design</vt:lpstr>
      <vt:lpstr>11_Default Design</vt:lpstr>
      <vt:lpstr>1_Default Design</vt:lpstr>
      <vt:lpstr>Chapter Menu</vt:lpstr>
      <vt:lpstr>Chapter Introduction</vt:lpstr>
      <vt:lpstr>Chapter Introduction</vt:lpstr>
      <vt:lpstr>Chapter Introduction</vt:lpstr>
      <vt:lpstr>Lesson 1 Reading Guide - KC</vt:lpstr>
      <vt:lpstr>Lesson 1-1</vt:lpstr>
      <vt:lpstr>Lesson 1-1</vt:lpstr>
      <vt:lpstr>Lesson 1-1</vt:lpstr>
      <vt:lpstr>Lesson 1-1</vt:lpstr>
      <vt:lpstr>Lesson 1-1</vt:lpstr>
      <vt:lpstr>Lesson 1-2</vt:lpstr>
      <vt:lpstr>Lesson 1-2</vt:lpstr>
      <vt:lpstr>Lesson 1-3</vt:lpstr>
      <vt:lpstr>Lesson 1-3</vt:lpstr>
      <vt:lpstr>Lesson 1-1</vt:lpstr>
      <vt:lpstr>Lesson 1-4</vt:lpstr>
      <vt:lpstr>Lesson 1-4</vt:lpstr>
      <vt:lpstr>Lesson 1-5</vt:lpstr>
      <vt:lpstr>Lesson 1-5</vt:lpstr>
      <vt:lpstr>Lesson 1-6</vt:lpstr>
      <vt:lpstr>Lesson 1-6</vt:lpstr>
      <vt:lpstr>Lesson 1-6</vt:lpstr>
      <vt:lpstr>Lesson 1 - VS</vt:lpstr>
      <vt:lpstr>Lesson 1 - VS</vt:lpstr>
      <vt:lpstr>Lesson 1 - VS</vt:lpstr>
      <vt:lpstr>Lesson 1 – LR1</vt:lpstr>
      <vt:lpstr>Lesson 1 – LR2</vt:lpstr>
      <vt:lpstr>Lesson 1 – LR3</vt:lpstr>
      <vt:lpstr>Lesson 1 -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Beth</cp:lastModifiedBy>
  <cp:revision>4</cp:revision>
  <dcterms:created xsi:type="dcterms:W3CDTF">2013-10-20T22:24:47Z</dcterms:created>
  <dcterms:modified xsi:type="dcterms:W3CDTF">2013-10-20T22:47:52Z</dcterms:modified>
</cp:coreProperties>
</file>