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ppt/theme/themeOverride21.xml" ContentType="application/vnd.openxmlformats-officedocument.themeOverride+xml"/>
  <Override PartName="/ppt/tags/tag21.xml" ContentType="application/vnd.openxmlformats-officedocument.presentationml.tags+xml"/>
  <Override PartName="/ppt/theme/themeOverride22.xml" ContentType="application/vnd.openxmlformats-officedocument.themeOverride+xml"/>
  <Override PartName="/ppt/tags/tag22.xml" ContentType="application/vnd.openxmlformats-officedocument.presentationml.tags+xml"/>
  <Override PartName="/ppt/theme/themeOverride23.xml" ContentType="application/vnd.openxmlformats-officedocument.themeOverride+xml"/>
  <Override PartName="/ppt/tags/tag23.xml" ContentType="application/vnd.openxmlformats-officedocument.presentationml.tags+xml"/>
  <Override PartName="/ppt/theme/themeOverride24.xml" ContentType="application/vnd.openxmlformats-officedocument.themeOverride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6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1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77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06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52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805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24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60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13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726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61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57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436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73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2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98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7961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1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90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24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86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126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173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71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41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5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2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0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8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41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15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65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slide" Target="../slides/slide18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2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8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2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2"/>
          <a:stretch>
            <a:fillRect/>
          </a:stretch>
        </p:blipFill>
        <p:spPr bwMode="hidden">
          <a:xfrm>
            <a:off x="0" y="0"/>
            <a:ext cx="4476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37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3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9" name="Picture 21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7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2551" name="upper_right" descr="11MSS Lesson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3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4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5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6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7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8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9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0" name="Picture 42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2"/>
          <a:stretch>
            <a:fillRect/>
          </a:stretch>
        </p:blipFill>
        <p:spPr bwMode="hidden">
          <a:xfrm>
            <a:off x="0" y="0"/>
            <a:ext cx="4476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1" name="Picture 43" descr="11MSS_Headers-C37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8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5614" name="upper_right" descr="11MSS Lesson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4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5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6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7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8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9" name="Picture 29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2"/>
          <a:stretch>
            <a:fillRect/>
          </a:stretch>
        </p:blipFill>
        <p:spPr bwMode="hidden">
          <a:xfrm>
            <a:off x="0" y="0"/>
            <a:ext cx="4476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0" name="Picture 30" descr="11MSS_Headers-C37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7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tags" Target="../tags/tag1.xml"/><Relationship Id="rId16" Type="http://schemas.openxmlformats.org/officeDocument/2006/relationships/slide" Target="slide1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11" Type="http://schemas.openxmlformats.org/officeDocument/2006/relationships/hyperlink" Target="http://connected.mcgraw-hill.com/" TargetMode="External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21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24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 altLang="en-US"/>
              <a:t>Chapter Menu</a:t>
            </a: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2"/>
          <a:stretch>
            <a:fillRect/>
          </a:stretch>
        </p:blipFill>
        <p:spPr bwMode="hidden">
          <a:xfrm>
            <a:off x="0" y="0"/>
            <a:ext cx="4476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11MSS_Headers-C3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5" name="Picture 21" descr="C371_L1_P00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1514475"/>
            <a:ext cx="201136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333500" y="1762125"/>
            <a:ext cx="66675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rId15" action="ppaction://hlinksldjump"/>
              </a:rPr>
              <a:t>Chapter Introduction</a:t>
            </a:r>
            <a:endParaRPr lang="en-US" altLang="en-US" sz="2800" b="1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rId16" action="ppaction://hlinksldjump"/>
              </a:rPr>
              <a:t>Lesson 1</a:t>
            </a:r>
            <a:r>
              <a:rPr lang="en-US" altLang="en-US" sz="2800">
                <a:solidFill>
                  <a:srgbClr val="000000"/>
                </a:solidFill>
              </a:rPr>
              <a:t>	Sound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" action="ppaction://noaction"/>
              </a:rPr>
              <a:t>Lesson 2</a:t>
            </a:r>
            <a:r>
              <a:rPr lang="en-US" altLang="en-US" sz="2800">
                <a:solidFill>
                  <a:srgbClr val="000000"/>
                </a:solidFill>
              </a:rPr>
              <a:t>	Light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808080"/>
                </a:solidFill>
                <a:hlinkClick r:id="" action="ppaction://noaction"/>
              </a:rPr>
              <a:t>Lesson 3</a:t>
            </a:r>
            <a:r>
              <a:rPr lang="en-US" altLang="en-US" sz="2800">
                <a:solidFill>
                  <a:srgbClr val="808080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Mirrors, Lenses,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	and the Eye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69B6"/>
                </a:solidFill>
                <a:hlinkClick r:id="" action="ppaction://noaction"/>
              </a:rPr>
              <a:t>Chapter Wrap-Up</a:t>
            </a:r>
            <a:endParaRPr lang="en-US" altLang="en-US" sz="2800" b="1">
              <a:solidFill>
                <a:srgbClr val="0069B6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92877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2-2</a:t>
            </a:r>
          </a:p>
        </p:txBody>
      </p:sp>
      <p:sp>
        <p:nvSpPr>
          <p:cNvPr id="79769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14475"/>
            <a:ext cx="7620000" cy="41814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Like all waves, when light waves interact with matter they can be transmitted, absorbed, or reflected.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Transmission occurs when light waves travel through a material.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Absorption occurs when a material absorbs energy from light waves that are traveling in the material.</a:t>
            </a:r>
          </a:p>
        </p:txBody>
      </p:sp>
      <p:sp>
        <p:nvSpPr>
          <p:cNvPr id="79770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The Interaction of Light and Matter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340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9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 build="p"/>
      <p:bldP spid="7977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2-2</a:t>
            </a:r>
          </a:p>
        </p:txBody>
      </p:sp>
      <p:sp>
        <p:nvSpPr>
          <p:cNvPr id="79872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14475"/>
            <a:ext cx="7620000" cy="1457325"/>
          </a:xfrm>
          <a:noFill/>
          <a:ln/>
        </p:spPr>
        <p:txBody>
          <a:bodyPr/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Reflection occurs when light waves come in contact with the surface of a material and bounce off.</a:t>
            </a:r>
          </a:p>
        </p:txBody>
      </p:sp>
      <p:sp>
        <p:nvSpPr>
          <p:cNvPr id="79872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The Interaction of Light and Matter</a:t>
            </a:r>
            <a:br>
              <a:rPr lang="en-US" altLang="en-US" sz="3600" b="1">
                <a:solidFill>
                  <a:srgbClr val="E40022"/>
                </a:solidFill>
              </a:rPr>
            </a:br>
            <a:r>
              <a:rPr lang="en-US" altLang="en-US" sz="1600" b="1">
                <a:solidFill>
                  <a:srgbClr val="E40022"/>
                </a:solidFill>
              </a:rPr>
              <a:t>	(cont.)</a:t>
            </a:r>
          </a:p>
        </p:txBody>
      </p:sp>
      <p:grpSp>
        <p:nvGrpSpPr>
          <p:cNvPr id="798725" name="Group 5"/>
          <p:cNvGrpSpPr>
            <a:grpSpLocks/>
          </p:cNvGrpSpPr>
          <p:nvPr/>
        </p:nvGrpSpPr>
        <p:grpSpPr bwMode="auto">
          <a:xfrm>
            <a:off x="633413" y="3392488"/>
            <a:ext cx="7577137" cy="2732087"/>
            <a:chOff x="465" y="919"/>
            <a:chExt cx="4773" cy="1721"/>
          </a:xfrm>
        </p:grpSpPr>
        <p:sp>
          <p:nvSpPr>
            <p:cNvPr id="798726" name="Rectangle 6"/>
            <p:cNvSpPr>
              <a:spLocks noChangeArrowheads="1"/>
            </p:cNvSpPr>
            <p:nvPr/>
          </p:nvSpPr>
          <p:spPr bwMode="auto">
            <a:xfrm>
              <a:off x="711" y="1215"/>
              <a:ext cx="4527" cy="1425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798727" name="Rectangle 7"/>
            <p:cNvSpPr>
              <a:spLocks noChangeArrowheads="1"/>
            </p:cNvSpPr>
            <p:nvPr/>
          </p:nvSpPr>
          <p:spPr bwMode="auto">
            <a:xfrm>
              <a:off x="510" y="1137"/>
              <a:ext cx="3582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798728" name="Picture 8" descr="MA_Key-Concept_he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" y="919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8729" name="Text Box 9"/>
          <p:cNvSpPr txBox="1">
            <a:spLocks noChangeArrowheads="1"/>
          </p:cNvSpPr>
          <p:nvPr/>
        </p:nvSpPr>
        <p:spPr bwMode="auto">
          <a:xfrm>
            <a:off x="2033588" y="4364038"/>
            <a:ext cx="5567362" cy="15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69B6"/>
                </a:solidFill>
              </a:rPr>
              <a:t>What can happen to light waves when they interact with matter?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61978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9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3" grpId="0" build="p"/>
      <p:bldP spid="7987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2-2</a:t>
            </a:r>
          </a:p>
        </p:txBody>
      </p:sp>
      <p:sp>
        <p:nvSpPr>
          <p:cNvPr id="95027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14475"/>
            <a:ext cx="7620000" cy="3451225"/>
          </a:xfrm>
          <a:noFill/>
          <a:ln/>
        </p:spPr>
        <p:txBody>
          <a:bodyPr/>
          <a:lstStyle/>
          <a:p>
            <a:pPr>
              <a:buClr>
                <a:srgbClr val="E40004"/>
              </a:buClr>
            </a:pPr>
            <a:r>
              <a:rPr lang="en-US" altLang="en-US"/>
              <a:t>Depending on how they interact with light, materials can be classified as transparent, translucent, or opaque.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A material is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transparent.wav"/>
                </a:hlinkClick>
              </a:rPr>
              <a:t>transparent</a:t>
            </a:r>
            <a:r>
              <a:rPr lang="en-US" altLang="en-US"/>
              <a:t> if it transmits light waves, and objects can be seen clearly through the material.</a:t>
            </a:r>
          </a:p>
        </p:txBody>
      </p:sp>
      <p:sp>
        <p:nvSpPr>
          <p:cNvPr id="95027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The Interaction of Light and Matter</a:t>
            </a:r>
            <a:br>
              <a:rPr lang="en-US" altLang="en-US" sz="3600" b="1">
                <a:solidFill>
                  <a:srgbClr val="E40022"/>
                </a:solidFill>
              </a:rPr>
            </a:br>
            <a:r>
              <a:rPr lang="en-US" altLang="en-US" sz="1600" b="1">
                <a:solidFill>
                  <a:srgbClr val="E40022"/>
                </a:solidFill>
              </a:rPr>
              <a:t>	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11063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2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2-2</a:t>
            </a:r>
          </a:p>
        </p:txBody>
      </p:sp>
      <p:sp>
        <p:nvSpPr>
          <p:cNvPr id="94925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14475"/>
            <a:ext cx="7620000" cy="25749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A material is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translucent.wav"/>
                </a:hlinkClick>
              </a:rPr>
              <a:t>translucent</a:t>
            </a:r>
            <a:r>
              <a:rPr lang="en-US" altLang="en-US"/>
              <a:t> if it transmits light waves, but objects cannot be seen clearly through the material.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A material is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opaque.wav"/>
                </a:hlinkClick>
              </a:rPr>
              <a:t>opaque</a:t>
            </a:r>
            <a:r>
              <a:rPr lang="en-US" altLang="en-US"/>
              <a:t> if light waves cannot travel through the material.</a:t>
            </a:r>
          </a:p>
        </p:txBody>
      </p:sp>
      <p:sp>
        <p:nvSpPr>
          <p:cNvPr id="94925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The Interaction of Light and Matter</a:t>
            </a:r>
            <a:br>
              <a:rPr lang="en-US" altLang="en-US" sz="3600" b="1">
                <a:solidFill>
                  <a:srgbClr val="E40022"/>
                </a:solidFill>
              </a:rPr>
            </a:br>
            <a:r>
              <a:rPr lang="en-US" altLang="en-US" sz="1600" b="1">
                <a:solidFill>
                  <a:srgbClr val="E40022"/>
                </a:solidFill>
              </a:rPr>
              <a:t>	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68594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2-2</a:t>
            </a:r>
          </a:p>
        </p:txBody>
      </p:sp>
      <p:sp>
        <p:nvSpPr>
          <p:cNvPr id="92877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The Interaction of Light and Matter</a:t>
            </a:r>
            <a:br>
              <a:rPr lang="en-US" altLang="en-US" sz="3600" b="1">
                <a:solidFill>
                  <a:srgbClr val="E40022"/>
                </a:solidFill>
              </a:rPr>
            </a:br>
            <a:r>
              <a:rPr lang="en-US" altLang="en-US" sz="1600" b="1">
                <a:solidFill>
                  <a:srgbClr val="E40022"/>
                </a:solidFill>
              </a:rPr>
              <a:t>	(cont.)</a:t>
            </a:r>
          </a:p>
        </p:txBody>
      </p:sp>
      <p:sp>
        <p:nvSpPr>
          <p:cNvPr id="928774" name="Text Box 6"/>
          <p:cNvSpPr txBox="1">
            <a:spLocks noChangeArrowheads="1"/>
          </p:cNvSpPr>
          <p:nvPr/>
        </p:nvSpPr>
        <p:spPr bwMode="auto">
          <a:xfrm>
            <a:off x="1304925" y="2462213"/>
            <a:ext cx="6324600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>
                <a:solidFill>
                  <a:srgbClr val="11873B"/>
                </a:solidFill>
              </a:rPr>
              <a:t>opaque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0000"/>
                </a:solidFill>
              </a:rPr>
              <a:t>from Latin </a:t>
            </a:r>
            <a:r>
              <a:rPr lang="en-US" altLang="en-US" sz="3200" i="1">
                <a:solidFill>
                  <a:srgbClr val="000000"/>
                </a:solidFill>
              </a:rPr>
              <a:t>opacus</a:t>
            </a:r>
            <a:r>
              <a:rPr lang="en-US" altLang="en-US" sz="3200">
                <a:solidFill>
                  <a:srgbClr val="000000"/>
                </a:solidFill>
              </a:rPr>
              <a:t>, means “shady, dark”</a:t>
            </a:r>
          </a:p>
        </p:txBody>
      </p:sp>
      <p:grpSp>
        <p:nvGrpSpPr>
          <p:cNvPr id="928775" name="Group 7"/>
          <p:cNvGrpSpPr>
            <a:grpSpLocks/>
          </p:cNvGrpSpPr>
          <p:nvPr/>
        </p:nvGrpSpPr>
        <p:grpSpPr bwMode="auto">
          <a:xfrm>
            <a:off x="757238" y="1695450"/>
            <a:ext cx="7186612" cy="2663825"/>
            <a:chOff x="495" y="887"/>
            <a:chExt cx="4527" cy="1678"/>
          </a:xfrm>
        </p:grpSpPr>
        <p:sp>
          <p:nvSpPr>
            <p:cNvPr id="928776" name="Rectangle 8"/>
            <p:cNvSpPr>
              <a:spLocks noChangeArrowheads="1"/>
            </p:cNvSpPr>
            <p:nvPr/>
          </p:nvSpPr>
          <p:spPr bwMode="auto">
            <a:xfrm>
              <a:off x="495" y="1080"/>
              <a:ext cx="4527" cy="1485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928777" name="Rectangle 9"/>
            <p:cNvSpPr>
              <a:spLocks noChangeArrowheads="1"/>
            </p:cNvSpPr>
            <p:nvPr/>
          </p:nvSpPr>
          <p:spPr bwMode="auto">
            <a:xfrm>
              <a:off x="667" y="966"/>
              <a:ext cx="1847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928778" name="Picture 10" descr="WordOrigin_he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77"/>
            <a:stretch>
              <a:fillRect/>
            </a:stretch>
          </p:blipFill>
          <p:spPr bwMode="auto">
            <a:xfrm>
              <a:off x="603" y="887"/>
              <a:ext cx="202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3856024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2-2</a:t>
            </a:r>
          </a:p>
        </p:txBody>
      </p:sp>
      <p:sp>
        <p:nvSpPr>
          <p:cNvPr id="95129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14475"/>
            <a:ext cx="7620000" cy="25749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All waves, including light waves, obey the law of reflection. 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According to the law of reflection, the angle of incidence always equals the angle of reflection.</a:t>
            </a:r>
          </a:p>
        </p:txBody>
      </p:sp>
      <p:sp>
        <p:nvSpPr>
          <p:cNvPr id="95130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The Interaction of Light and Matter</a:t>
            </a:r>
            <a:br>
              <a:rPr lang="en-US" altLang="en-US" sz="3600" b="1">
                <a:solidFill>
                  <a:srgbClr val="E40022"/>
                </a:solidFill>
              </a:rPr>
            </a:br>
            <a:r>
              <a:rPr lang="en-US" altLang="en-US" sz="1600" b="1">
                <a:solidFill>
                  <a:srgbClr val="E40022"/>
                </a:solidFill>
              </a:rPr>
              <a:t>	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14862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2-2</a:t>
            </a:r>
          </a:p>
        </p:txBody>
      </p:sp>
      <p:sp>
        <p:nvSpPr>
          <p:cNvPr id="973830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077200" cy="1533525"/>
          </a:xfrm>
          <a:noFill/>
          <a:ln/>
        </p:spPr>
        <p:txBody>
          <a:bodyPr/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When a surface reflects a light ray, the angle of incidence equals the angle of reflection.</a:t>
            </a:r>
          </a:p>
        </p:txBody>
      </p:sp>
      <p:pic>
        <p:nvPicPr>
          <p:cNvPr id="973831" name="Picture 7" descr="c371-13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201863"/>
            <a:ext cx="5981700" cy="394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76864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3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2-2</a:t>
            </a:r>
          </a:p>
        </p:txBody>
      </p:sp>
      <p:sp>
        <p:nvSpPr>
          <p:cNvPr id="92979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14475"/>
            <a:ext cx="7620000" cy="1533525"/>
          </a:xfrm>
          <a:noFill/>
          <a:ln/>
        </p:spPr>
        <p:txBody>
          <a:bodyPr/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Scattering occurs when light waves traveling in one direction are made to travel in many directions.</a:t>
            </a:r>
          </a:p>
        </p:txBody>
      </p:sp>
      <p:sp>
        <p:nvSpPr>
          <p:cNvPr id="92979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The Interaction of Light and Matter</a:t>
            </a:r>
            <a:br>
              <a:rPr lang="en-US" altLang="en-US" sz="3600" b="1">
                <a:solidFill>
                  <a:srgbClr val="E40022"/>
                </a:solidFill>
              </a:rPr>
            </a:br>
            <a:r>
              <a:rPr lang="en-US" altLang="en-US" sz="1600" b="1">
                <a:solidFill>
                  <a:srgbClr val="E40022"/>
                </a:solidFill>
              </a:rPr>
              <a:t>	(cont.)</a:t>
            </a:r>
          </a:p>
        </p:txBody>
      </p:sp>
      <p:pic>
        <p:nvPicPr>
          <p:cNvPr id="929797" name="Picture 5" descr="C371_L1_P017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"/>
          <a:stretch>
            <a:fillRect/>
          </a:stretch>
        </p:blipFill>
        <p:spPr bwMode="auto">
          <a:xfrm>
            <a:off x="2178050" y="3067050"/>
            <a:ext cx="4679950" cy="30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62022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2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2-2</a:t>
            </a:r>
          </a:p>
        </p:txBody>
      </p:sp>
      <p:sp>
        <p:nvSpPr>
          <p:cNvPr id="93081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14475"/>
            <a:ext cx="7620000" cy="41814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A wave that changes direction as it travels from one material to another is refracting.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Refraction occurs when a wave changes speed.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greater the change in speed, the more the light wave refracts or changes direction.</a:t>
            </a:r>
          </a:p>
        </p:txBody>
      </p:sp>
      <p:sp>
        <p:nvSpPr>
          <p:cNvPr id="93082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The Interaction of Light and Matter</a:t>
            </a:r>
            <a:br>
              <a:rPr lang="en-US" altLang="en-US" sz="3600" b="1">
                <a:solidFill>
                  <a:srgbClr val="E40022"/>
                </a:solidFill>
              </a:rPr>
            </a:br>
            <a:r>
              <a:rPr lang="en-US" altLang="en-US" sz="1600" b="1">
                <a:solidFill>
                  <a:srgbClr val="E40022"/>
                </a:solidFill>
              </a:rPr>
              <a:t>	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34580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62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2 - VS</a:t>
            </a:r>
          </a:p>
        </p:txBody>
      </p:sp>
      <p:pic>
        <p:nvPicPr>
          <p:cNvPr id="813065" name="Picture 9" descr="C371_L1_P014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843213"/>
            <a:ext cx="3446463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3061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7246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600">
                <a:solidFill>
                  <a:srgbClr val="000000"/>
                </a:solidFill>
              </a:rPr>
              <a:t>An object is seen when light waves emitted by the object or reflected by the object enter the eye.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600">
                <a:solidFill>
                  <a:srgbClr val="000000"/>
                </a:solidFill>
              </a:rPr>
              <a:t>The electromagnetic </a:t>
            </a:r>
            <a:br>
              <a:rPr lang="en-US" altLang="en-US" sz="2600">
                <a:solidFill>
                  <a:srgbClr val="000000"/>
                </a:solidFill>
              </a:rPr>
            </a:br>
            <a:r>
              <a:rPr lang="en-US" altLang="en-US" sz="2600">
                <a:solidFill>
                  <a:srgbClr val="000000"/>
                </a:solidFill>
              </a:rPr>
              <a:t>spectrum includes </a:t>
            </a:r>
            <a:br>
              <a:rPr lang="en-US" altLang="en-US" sz="2600">
                <a:solidFill>
                  <a:srgbClr val="000000"/>
                </a:solidFill>
              </a:rPr>
            </a:br>
            <a:r>
              <a:rPr lang="en-US" altLang="en-US" sz="2600">
                <a:solidFill>
                  <a:srgbClr val="000000"/>
                </a:solidFill>
              </a:rPr>
              <a:t>electromagnetic </a:t>
            </a:r>
            <a:br>
              <a:rPr lang="en-US" altLang="en-US" sz="2600">
                <a:solidFill>
                  <a:srgbClr val="000000"/>
                </a:solidFill>
              </a:rPr>
            </a:br>
            <a:r>
              <a:rPr lang="en-US" altLang="en-US" sz="2600">
                <a:solidFill>
                  <a:srgbClr val="000000"/>
                </a:solidFill>
              </a:rPr>
              <a:t>waves of different </a:t>
            </a:r>
            <a:br>
              <a:rPr lang="en-US" altLang="en-US" sz="2600">
                <a:solidFill>
                  <a:srgbClr val="000000"/>
                </a:solidFill>
              </a:rPr>
            </a:br>
            <a:r>
              <a:rPr lang="en-US" altLang="en-US" sz="2600">
                <a:solidFill>
                  <a:srgbClr val="000000"/>
                </a:solidFill>
              </a:rPr>
              <a:t>wavelengths, </a:t>
            </a:r>
            <a:br>
              <a:rPr lang="en-US" altLang="en-US" sz="2600">
                <a:solidFill>
                  <a:srgbClr val="000000"/>
                </a:solidFill>
              </a:rPr>
            </a:br>
            <a:r>
              <a:rPr lang="en-US" altLang="en-US" sz="2600">
                <a:solidFill>
                  <a:srgbClr val="000000"/>
                </a:solidFill>
              </a:rPr>
              <a:t>such as X-rays.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54365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584" name="background" descr="11MS-LessonMenu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Reading Guide - KC</a:t>
            </a:r>
          </a:p>
        </p:txBody>
      </p:sp>
      <p:pic>
        <p:nvPicPr>
          <p:cNvPr id="792580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81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35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How are light waves different from sound waves?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How do waves in the electromagnetic spectrum differ?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What happens to light waves when they interact with matter?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792582" name="Picture 6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83" name="Title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Light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35162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81" grpId="0" build="p" autoUpdateAnimBg="0"/>
      <p:bldP spid="79258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1778" name="Picture 2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1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2 - VS</a:t>
            </a:r>
          </a:p>
        </p:txBody>
      </p:sp>
      <p:sp>
        <p:nvSpPr>
          <p:cNvPr id="971780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7246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When light waves interact with matter, they can be absorbed, reflected, or transmitted.</a:t>
            </a:r>
          </a:p>
        </p:txBody>
      </p:sp>
      <p:pic>
        <p:nvPicPr>
          <p:cNvPr id="971781" name="Picture 5" descr="C371_L1_P017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"/>
          <a:stretch>
            <a:fillRect/>
          </a:stretch>
        </p:blipFill>
        <p:spPr bwMode="auto">
          <a:xfrm>
            <a:off x="2295525" y="2787650"/>
            <a:ext cx="4433888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1595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7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– LR1</a:t>
            </a:r>
          </a:p>
        </p:txBody>
      </p:sp>
      <p:pic>
        <p:nvPicPr>
          <p:cNvPr id="816131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6132" name="oval"/>
          <p:cNvSpPr>
            <a:spLocks noChangeArrowheads="1"/>
          </p:cNvSpPr>
          <p:nvPr/>
        </p:nvSpPr>
        <p:spPr bwMode="auto">
          <a:xfrm>
            <a:off x="1085850" y="33432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16133" name="Answers"/>
          <p:cNvSpPr>
            <a:spLocks noChangeArrowheads="1"/>
          </p:cNvSpPr>
          <p:nvPr/>
        </p:nvSpPr>
        <p:spPr bwMode="auto">
          <a:xfrm>
            <a:off x="1143000" y="3387725"/>
            <a:ext cx="67818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sz="3000" b="1">
                <a:solidFill>
                  <a:srgbClr val="11873B"/>
                </a:solidFill>
              </a:rPr>
              <a:t>A.	</a:t>
            </a:r>
            <a:r>
              <a:rPr lang="en-US" altLang="en-US" sz="3000">
                <a:solidFill>
                  <a:srgbClr val="000000"/>
                </a:solidFill>
                <a:cs typeface="Arial" charset="0"/>
              </a:rPr>
              <a:t>transparent</a:t>
            </a:r>
            <a:endParaRPr lang="en-US" altLang="en-US" sz="300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sz="3000" b="1">
                <a:solidFill>
                  <a:srgbClr val="11873B"/>
                </a:solidFill>
              </a:rPr>
              <a:t>B.	</a:t>
            </a:r>
            <a:r>
              <a:rPr lang="en-US" altLang="en-US" sz="3000">
                <a:solidFill>
                  <a:srgbClr val="000000"/>
                </a:solidFill>
              </a:rPr>
              <a:t>translucent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sz="3000" b="1">
                <a:solidFill>
                  <a:srgbClr val="11873B"/>
                </a:solidFill>
              </a:rPr>
              <a:t>C.	</a:t>
            </a:r>
            <a:r>
              <a:rPr lang="en-US" altLang="en-US" sz="3000">
                <a:solidFill>
                  <a:srgbClr val="000000"/>
                </a:solidFill>
                <a:cs typeface="Arial" charset="0"/>
              </a:rPr>
              <a:t>reflection</a:t>
            </a:r>
            <a:endParaRPr lang="en-US" altLang="en-US" sz="300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sz="3000" b="1">
                <a:solidFill>
                  <a:srgbClr val="11873B"/>
                </a:solidFill>
              </a:rPr>
              <a:t>D.	</a:t>
            </a:r>
            <a:r>
              <a:rPr lang="en-US" altLang="en-US" sz="3000">
                <a:solidFill>
                  <a:srgbClr val="000000"/>
                </a:solidFill>
                <a:cs typeface="Arial" charset="0"/>
              </a:rPr>
              <a:t>opaque</a:t>
            </a:r>
          </a:p>
        </p:txBody>
      </p:sp>
      <p:sp>
        <p:nvSpPr>
          <p:cNvPr id="816134" name="Question"/>
          <p:cNvSpPr txBox="1">
            <a:spLocks noChangeArrowheads="1"/>
          </p:cNvSpPr>
          <p:nvPr/>
        </p:nvSpPr>
        <p:spPr bwMode="auto">
          <a:xfrm>
            <a:off x="1143000" y="1546225"/>
            <a:ext cx="6781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E40022"/>
                </a:solidFill>
              </a:rPr>
              <a:t>What word describes a material that transmits light waves so that objects can be seen clearly through the material?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11833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61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2" grpId="0" animBg="1"/>
      <p:bldP spid="81613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– LR2</a:t>
            </a:r>
          </a:p>
        </p:txBody>
      </p:sp>
      <p:pic>
        <p:nvPicPr>
          <p:cNvPr id="817155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7156" name="oval"/>
          <p:cNvSpPr>
            <a:spLocks noChangeArrowheads="1"/>
          </p:cNvSpPr>
          <p:nvPr/>
        </p:nvSpPr>
        <p:spPr bwMode="auto">
          <a:xfrm>
            <a:off x="1104900" y="43338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17157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</a:rPr>
              <a:t>scattering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reflecting 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refracting 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absorbing</a:t>
            </a:r>
          </a:p>
        </p:txBody>
      </p:sp>
      <p:sp>
        <p:nvSpPr>
          <p:cNvPr id="817158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term describes a wave that changes direction as it travels from one material to another?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64336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71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6" grpId="0" animBg="1"/>
      <p:bldP spid="81715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– LR3</a:t>
            </a:r>
          </a:p>
        </p:txBody>
      </p:sp>
      <p:pic>
        <p:nvPicPr>
          <p:cNvPr id="818179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8180" name="Oval 4"/>
          <p:cNvSpPr>
            <a:spLocks noChangeArrowheads="1"/>
          </p:cNvSpPr>
          <p:nvPr/>
        </p:nvSpPr>
        <p:spPr bwMode="auto">
          <a:xfrm>
            <a:off x="1085850" y="45910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18181" name="Answers"/>
          <p:cNvSpPr>
            <a:spLocks noChangeArrowheads="1"/>
          </p:cNvSpPr>
          <p:nvPr/>
        </p:nvSpPr>
        <p:spPr bwMode="auto">
          <a:xfrm>
            <a:off x="1143000" y="274320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</a:rPr>
              <a:t>light wave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</a:rPr>
              <a:t>light source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</a:rPr>
              <a:t>light reflection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</a:rPr>
              <a:t>light ray</a:t>
            </a:r>
          </a:p>
        </p:txBody>
      </p:sp>
      <p:sp>
        <p:nvSpPr>
          <p:cNvPr id="818182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is a narrow beam of light that travels in a straight line?</a:t>
            </a:r>
            <a:endParaRPr lang="en-US" altLang="en-US" sz="3200">
              <a:solidFill>
                <a:srgbClr val="E40022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0602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81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80" grpId="0" animBg="1"/>
      <p:bldP spid="81818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2 - Now</a:t>
            </a:r>
          </a:p>
        </p:txBody>
      </p:sp>
      <p:pic>
        <p:nvPicPr>
          <p:cNvPr id="819203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4" name="Picture 4" descr="WhatDoYouTh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12" name="Text Box 12"/>
          <p:cNvSpPr txBox="1">
            <a:spLocks noChangeArrowheads="1"/>
          </p:cNvSpPr>
          <p:nvPr/>
        </p:nvSpPr>
        <p:spPr bwMode="auto">
          <a:xfrm>
            <a:off x="1066800" y="2671763"/>
            <a:ext cx="6869113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11873B"/>
                </a:solidFill>
              </a:rPr>
              <a:t>3.	</a:t>
            </a:r>
            <a:r>
              <a:rPr lang="en-US" altLang="en-US" sz="2800">
                <a:solidFill>
                  <a:srgbClr val="000000"/>
                </a:solidFill>
              </a:rPr>
              <a:t>Unlike sound waves, light waves can travel through a vacuum.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11873B"/>
                </a:solidFill>
              </a:rPr>
              <a:t>4.	</a:t>
            </a:r>
            <a:r>
              <a:rPr lang="en-US" altLang="en-US" sz="2800">
                <a:solidFill>
                  <a:srgbClr val="000000"/>
                </a:solidFill>
              </a:rPr>
              <a:t>Light waves always travel at the same speed.</a:t>
            </a:r>
          </a:p>
        </p:txBody>
      </p:sp>
      <p:sp>
        <p:nvSpPr>
          <p:cNvPr id="819213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0854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2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2-1</a:t>
            </a:r>
          </a:p>
        </p:txBody>
      </p:sp>
      <p:sp>
        <p:nvSpPr>
          <p:cNvPr id="79462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37433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Light is an electromagnetic wave that can travel through matter.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Unlike sound waves, light can also travel through a vacuum, where no matter is present.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Light waves travel much faster than sound waves.</a:t>
            </a:r>
          </a:p>
        </p:txBody>
      </p:sp>
      <p:sp>
        <p:nvSpPr>
          <p:cNvPr id="79462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What is light?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92153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9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7" grpId="0" build="p"/>
      <p:bldP spid="7946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2-1</a:t>
            </a:r>
          </a:p>
        </p:txBody>
      </p:sp>
      <p:sp>
        <p:nvSpPr>
          <p:cNvPr id="79565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What is light?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795660" name="Picture 12" descr="C371_L1_P01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1706563"/>
            <a:ext cx="3692525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565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40386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Light waves slow </a:t>
            </a:r>
            <a:br>
              <a:rPr lang="en-US" altLang="en-US"/>
            </a:br>
            <a:r>
              <a:rPr lang="en-US" altLang="en-US"/>
              <a:t>down when they </a:t>
            </a:r>
            <a:br>
              <a:rPr lang="en-US" altLang="en-US"/>
            </a:br>
            <a:r>
              <a:rPr lang="en-US" altLang="en-US"/>
              <a:t>travel through matter.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33609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2-1</a:t>
            </a:r>
          </a:p>
        </p:txBody>
      </p:sp>
      <p:sp>
        <p:nvSpPr>
          <p:cNvPr id="947203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What is light?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grpSp>
        <p:nvGrpSpPr>
          <p:cNvPr id="947204" name="Group 4"/>
          <p:cNvGrpSpPr>
            <a:grpSpLocks/>
          </p:cNvGrpSpPr>
          <p:nvPr/>
        </p:nvGrpSpPr>
        <p:grpSpPr bwMode="auto">
          <a:xfrm>
            <a:off x="638175" y="1704975"/>
            <a:ext cx="7577138" cy="2732088"/>
            <a:chOff x="465" y="919"/>
            <a:chExt cx="4773" cy="1721"/>
          </a:xfrm>
        </p:grpSpPr>
        <p:sp>
          <p:nvSpPr>
            <p:cNvPr id="947205" name="Rectangle 5"/>
            <p:cNvSpPr>
              <a:spLocks noChangeArrowheads="1"/>
            </p:cNvSpPr>
            <p:nvPr/>
          </p:nvSpPr>
          <p:spPr bwMode="auto">
            <a:xfrm>
              <a:off x="711" y="1215"/>
              <a:ext cx="4527" cy="1425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947206" name="Rectangle 6"/>
            <p:cNvSpPr>
              <a:spLocks noChangeArrowheads="1"/>
            </p:cNvSpPr>
            <p:nvPr/>
          </p:nvSpPr>
          <p:spPr bwMode="auto">
            <a:xfrm>
              <a:off x="510" y="1137"/>
              <a:ext cx="3582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947207" name="Picture 7" descr="MA_Key-Concept_he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" y="919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47208" name="Text Box 8"/>
          <p:cNvSpPr txBox="1">
            <a:spLocks noChangeArrowheads="1"/>
          </p:cNvSpPr>
          <p:nvPr/>
        </p:nvSpPr>
        <p:spPr bwMode="auto">
          <a:xfrm>
            <a:off x="2057400" y="2832100"/>
            <a:ext cx="5567363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69B6"/>
                </a:solidFill>
              </a:rPr>
              <a:t>How are light waves different from sound waves?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40411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2-1</a:t>
            </a:r>
          </a:p>
        </p:txBody>
      </p:sp>
      <p:sp>
        <p:nvSpPr>
          <p:cNvPr id="94617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43275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X-rays and radio waves are some of the other types of electromagnetic waves.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Scientists classify </a:t>
            </a:r>
            <a:br>
              <a:rPr lang="en-US" altLang="en-US"/>
            </a:br>
            <a:r>
              <a:rPr lang="en-US" altLang="en-US"/>
              <a:t>electromagnetic </a:t>
            </a:r>
            <a:br>
              <a:rPr lang="en-US" altLang="en-US"/>
            </a:br>
            <a:r>
              <a:rPr lang="en-US" altLang="en-US"/>
              <a:t>waves into groups </a:t>
            </a:r>
            <a:br>
              <a:rPr lang="en-US" altLang="en-US"/>
            </a:br>
            <a:r>
              <a:rPr lang="en-US" altLang="en-US"/>
              <a:t>based on their </a:t>
            </a:r>
            <a:br>
              <a:rPr lang="en-US" altLang="en-US"/>
            </a:br>
            <a:r>
              <a:rPr lang="en-US" altLang="en-US"/>
              <a:t>wavelengths </a:t>
            </a:r>
            <a:br>
              <a:rPr lang="en-US" altLang="en-US"/>
            </a:br>
            <a:r>
              <a:rPr lang="en-US" altLang="en-US"/>
              <a:t>and frequencies.</a:t>
            </a:r>
          </a:p>
        </p:txBody>
      </p:sp>
      <p:sp>
        <p:nvSpPr>
          <p:cNvPr id="94618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What is light?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46181" name="Picture 5" descr="C371_L1_P01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2643188"/>
            <a:ext cx="4167188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43277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94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2-1</a:t>
            </a:r>
          </a:p>
        </p:txBody>
      </p:sp>
      <p:sp>
        <p:nvSpPr>
          <p:cNvPr id="948227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What is light?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grpSp>
        <p:nvGrpSpPr>
          <p:cNvPr id="948228" name="Group 4"/>
          <p:cNvGrpSpPr>
            <a:grpSpLocks/>
          </p:cNvGrpSpPr>
          <p:nvPr/>
        </p:nvGrpSpPr>
        <p:grpSpPr bwMode="auto">
          <a:xfrm>
            <a:off x="638175" y="1697038"/>
            <a:ext cx="7577138" cy="2732087"/>
            <a:chOff x="465" y="919"/>
            <a:chExt cx="4773" cy="1721"/>
          </a:xfrm>
        </p:grpSpPr>
        <p:sp>
          <p:nvSpPr>
            <p:cNvPr id="948229" name="Rectangle 5"/>
            <p:cNvSpPr>
              <a:spLocks noChangeArrowheads="1"/>
            </p:cNvSpPr>
            <p:nvPr/>
          </p:nvSpPr>
          <p:spPr bwMode="auto">
            <a:xfrm>
              <a:off x="711" y="1215"/>
              <a:ext cx="4527" cy="1425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948230" name="Rectangle 6"/>
            <p:cNvSpPr>
              <a:spLocks noChangeArrowheads="1"/>
            </p:cNvSpPr>
            <p:nvPr/>
          </p:nvSpPr>
          <p:spPr bwMode="auto">
            <a:xfrm>
              <a:off x="510" y="1137"/>
              <a:ext cx="3582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948231" name="Picture 7" descr="MA_Key-Concept_he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" y="919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48232" name="Text Box 8"/>
          <p:cNvSpPr txBox="1">
            <a:spLocks noChangeArrowheads="1"/>
          </p:cNvSpPr>
          <p:nvPr/>
        </p:nvSpPr>
        <p:spPr bwMode="auto">
          <a:xfrm>
            <a:off x="2038350" y="2668588"/>
            <a:ext cx="5567363" cy="15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69B6"/>
                </a:solidFill>
              </a:rPr>
              <a:t>How are waves in the electromagnetic spectrum different?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17856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2-1</a:t>
            </a:r>
          </a:p>
        </p:txBody>
      </p:sp>
      <p:sp>
        <p:nvSpPr>
          <p:cNvPr id="92672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21367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A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light_source.wav"/>
                </a:hlinkClick>
              </a:rPr>
              <a:t>light source</a:t>
            </a:r>
            <a:r>
              <a:rPr lang="en-US" altLang="en-US"/>
              <a:t> is something that emits light. 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A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light_ray.wav"/>
                </a:hlinkClick>
              </a:rPr>
              <a:t>light ray</a:t>
            </a:r>
            <a:r>
              <a:rPr lang="en-US" altLang="en-US"/>
              <a:t> is a narrow beam of light that travels in a straight line.</a:t>
            </a:r>
          </a:p>
        </p:txBody>
      </p:sp>
      <p:sp>
        <p:nvSpPr>
          <p:cNvPr id="92672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What is light?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81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2-1</a:t>
            </a:r>
          </a:p>
        </p:txBody>
      </p:sp>
      <p:sp>
        <p:nvSpPr>
          <p:cNvPr id="92774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30130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Unless light rays come in contact with a surface or pass through a different material, they travel in straight lines.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In order to see an object that is not a light source, light waves must reflect from an object and enter your eyes.</a:t>
            </a:r>
          </a:p>
        </p:txBody>
      </p:sp>
      <p:sp>
        <p:nvSpPr>
          <p:cNvPr id="92774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What is light?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07624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1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2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3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4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Office PowerPoint</Application>
  <PresentationFormat>On-screen Show (4:3)</PresentationFormat>
  <Paragraphs>99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9_Default Design</vt:lpstr>
      <vt:lpstr>2_Default Design</vt:lpstr>
      <vt:lpstr>3_Default Design</vt:lpstr>
      <vt:lpstr>Chapter Menu</vt:lpstr>
      <vt:lpstr>Lesson 2 Reading Guide - KC</vt:lpstr>
      <vt:lpstr>Lesson 2-1</vt:lpstr>
      <vt:lpstr>Lesson 2-1</vt:lpstr>
      <vt:lpstr>Lesson 2-1</vt:lpstr>
      <vt:lpstr>Lesson 2-1</vt:lpstr>
      <vt:lpstr>Lesson 2-1</vt:lpstr>
      <vt:lpstr>Lesson 2-1</vt:lpstr>
      <vt:lpstr>Lesson 2-1</vt:lpstr>
      <vt:lpstr>Lesson 2-2</vt:lpstr>
      <vt:lpstr>Lesson 2-2</vt:lpstr>
      <vt:lpstr>Lesson 2-2</vt:lpstr>
      <vt:lpstr>Lesson 2-2</vt:lpstr>
      <vt:lpstr>Lesson 2-2</vt:lpstr>
      <vt:lpstr>Lesson 2-2</vt:lpstr>
      <vt:lpstr>Lesson 2-2</vt:lpstr>
      <vt:lpstr>Lesson 2-2</vt:lpstr>
      <vt:lpstr>Lesson 2-2</vt:lpstr>
      <vt:lpstr>Lesson 2 - VS</vt:lpstr>
      <vt:lpstr>Lesson 2 - VS</vt:lpstr>
      <vt:lpstr>Lesson 2 – LR1</vt:lpstr>
      <vt:lpstr>Lesson 2 – LR2</vt:lpstr>
      <vt:lpstr>Lesson 2 – LR3</vt:lpstr>
      <vt:lpstr>Lesson 2 - Now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Beth</dc:creator>
  <cp:lastModifiedBy>Beth</cp:lastModifiedBy>
  <cp:revision>1</cp:revision>
  <dcterms:created xsi:type="dcterms:W3CDTF">2013-10-20T22:49:24Z</dcterms:created>
  <dcterms:modified xsi:type="dcterms:W3CDTF">2013-10-20T22:49:37Z</dcterms:modified>
</cp:coreProperties>
</file>