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theme/themeOverride25.xml" ContentType="application/vnd.openxmlformats-officedocument.themeOverride+xml"/>
  <Override PartName="/ppt/tags/tag25.xml" ContentType="application/vnd.openxmlformats-officedocument.presentationml.tags+xml"/>
  <Override PartName="/ppt/theme/themeOverride26.xml" ContentType="application/vnd.openxmlformats-officedocument.themeOverride+xml"/>
  <Override PartName="/ppt/tags/tag26.xml" ContentType="application/vnd.openxmlformats-officedocument.presentationml.tags+xml"/>
  <Override PartName="/ppt/theme/themeOverride27.xml" ContentType="application/vnd.openxmlformats-officedocument.themeOverride+xml"/>
  <Override PartName="/ppt/tags/tag27.xml" ContentType="application/vnd.openxmlformats-officedocument.presentationml.tags+xml"/>
  <Override PartName="/ppt/theme/themeOverride28.xml" ContentType="application/vnd.openxmlformats-officedocument.themeOverride+xml"/>
  <Override PartName="/ppt/tags/tag28.xml" ContentType="application/vnd.openxmlformats-officedocument.presentationml.tags+xml"/>
  <Override PartName="/ppt/theme/themeOverride29.xml" ContentType="application/vnd.openxmlformats-officedocument.themeOverride+xml"/>
  <Override PartName="/ppt/tags/tag29.xml" ContentType="application/vnd.openxmlformats-officedocument.presentationml.tags+xml"/>
  <Override PartName="/ppt/theme/themeOverride30.xml" ContentType="application/vnd.openxmlformats-officedocument.themeOverride+xml"/>
  <Override PartName="/ppt/tags/tag30.xml" ContentType="application/vnd.openxmlformats-officedocument.presentationml.tags+xml"/>
  <Override PartName="/ppt/theme/themeOverride31.xml" ContentType="application/vnd.openxmlformats-officedocument.themeOverride+xml"/>
  <Override PartName="/ppt/tags/tag31.xml" ContentType="application/vnd.openxmlformats-officedocument.presentationml.tags+xml"/>
  <Override PartName="/ppt/theme/themeOverride32.xml" ContentType="application/vnd.openxmlformats-officedocument.themeOverride+xml"/>
  <Override PartName="/ppt/tags/tag32.xml" ContentType="application/vnd.openxmlformats-officedocument.presentationml.tags+xml"/>
  <Override PartName="/ppt/theme/themeOverride33.xml" ContentType="application/vnd.openxmlformats-officedocument.themeOverride+xml"/>
  <Override PartName="/ppt/tags/tag33.xml" ContentType="application/vnd.openxmlformats-officedocument.presentationml.tags+xml"/>
  <Override PartName="/ppt/theme/themeOverride34.xml" ContentType="application/vnd.openxmlformats-officedocument.themeOverride+xml"/>
  <Override PartName="/ppt/tags/tag34.xml" ContentType="application/vnd.openxmlformats-officedocument.presentationml.tags+xml"/>
  <Override PartName="/ppt/theme/themeOverride35.xml" ContentType="application/vnd.openxmlformats-officedocument.themeOverride+xml"/>
  <Override PartName="/ppt/tags/tag35.xml" ContentType="application/vnd.openxmlformats-officedocument.presentationml.tags+xml"/>
  <Override PartName="/ppt/theme/themeOverride36.xml" ContentType="application/vnd.openxmlformats-officedocument.themeOverride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6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5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95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21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3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73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82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1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44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7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4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13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9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43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01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86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6639" name="upper_right" descr="11MSS Lesson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Picture 35" descr="11MSS_Headers-C37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8683" name="upper_right" descr="11MSS Less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2"/>
          <a:stretch>
            <a:fillRect/>
          </a:stretch>
        </p:blipFill>
        <p:spPr bwMode="hidden">
          <a:xfrm>
            <a:off x="0" y="0"/>
            <a:ext cx="4476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11MSS_Headers-C37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5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6.jpeg"/><Relationship Id="rId5" Type="http://schemas.openxmlformats.org/officeDocument/2006/relationships/hyperlink" Target="371_links/eye_project.swf" TargetMode="Externa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7.jpeg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26.jpeg"/><Relationship Id="rId4" Type="http://schemas.openxmlformats.org/officeDocument/2006/relationships/hyperlink" Target="371_links/color_wavelength.sw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17.jpe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22.jpe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24.jpe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92" name="background" descr="11MS-LessonMen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Reading Guide - KC</a:t>
            </a:r>
          </a:p>
        </p:txBody>
      </p:sp>
      <p:pic>
        <p:nvPicPr>
          <p:cNvPr id="835588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9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is the difference between regular and diffuse reflection?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types of images are formed by mirrors and lenses?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does the human eye enable a person to see?</a:t>
            </a:r>
          </a:p>
        </p:txBody>
      </p:sp>
      <p:pic>
        <p:nvPicPr>
          <p:cNvPr id="835590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91" name="Rectangle 7"/>
          <p:cNvSpPr>
            <a:spLocks noChangeArrowheads="1"/>
          </p:cNvSpPr>
          <p:nvPr/>
        </p:nvSpPr>
        <p:spPr bwMode="auto">
          <a:xfrm>
            <a:off x="1044575" y="1376363"/>
            <a:ext cx="70326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Mirrors, Lenses, and the Eye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6204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build="p" autoUpdateAnimBg="0"/>
      <p:bldP spid="83559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543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 convex mirror has a reflecting surface that is curved outward.</a:t>
            </a:r>
          </a:p>
        </p:txBody>
      </p:sp>
      <p:sp>
        <p:nvSpPr>
          <p:cNvPr id="95437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Mirrors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4380" name="Picture 12" descr="C371_L3_P02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43188"/>
            <a:ext cx="5448300" cy="3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724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553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Mirrors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955403" name="Group 11"/>
          <p:cNvGrpSpPr>
            <a:grpSpLocks/>
          </p:cNvGrpSpPr>
          <p:nvPr/>
        </p:nvGrpSpPr>
        <p:grpSpPr bwMode="auto">
          <a:xfrm>
            <a:off x="685800" y="1981200"/>
            <a:ext cx="7577138" cy="3522663"/>
            <a:chOff x="426" y="1662"/>
            <a:chExt cx="4773" cy="2219"/>
          </a:xfrm>
        </p:grpSpPr>
        <p:sp>
          <p:nvSpPr>
            <p:cNvPr id="955398" name="Rectangle 6"/>
            <p:cNvSpPr>
              <a:spLocks noChangeArrowheads="1"/>
            </p:cNvSpPr>
            <p:nvPr/>
          </p:nvSpPr>
          <p:spPr bwMode="auto">
            <a:xfrm>
              <a:off x="672" y="1958"/>
              <a:ext cx="4527" cy="1923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55399" name="Rectangle 7"/>
            <p:cNvSpPr>
              <a:spLocks noChangeArrowheads="1"/>
            </p:cNvSpPr>
            <p:nvPr/>
          </p:nvSpPr>
          <p:spPr bwMode="auto">
            <a:xfrm>
              <a:off x="471" y="1880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55400" name="Picture 8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166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5401" name="Text Box 9"/>
          <p:cNvSpPr txBox="1">
            <a:spLocks noChangeArrowheads="1"/>
          </p:cNvSpPr>
          <p:nvPr/>
        </p:nvSpPr>
        <p:spPr bwMode="auto">
          <a:xfrm>
            <a:off x="2066925" y="2914650"/>
            <a:ext cx="5567363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</a:rPr>
              <a:t>How do the images formed by plane mirrors, concave mirrors, and convex mirrors depend on the distance of an object from the mirror?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1715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8437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lens.wav"/>
                </a:hlinkClick>
              </a:rPr>
              <a:t>lens</a:t>
            </a:r>
            <a:r>
              <a:rPr lang="en-US" altLang="en-US"/>
              <a:t> is a transparent object with at least one curved side that causes light to change direction.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more curved the sides of a lens, the more the light changes direction as it passes through the lens.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convex lens is curved outward on at least one side so it is thicker in the middle.</a:t>
            </a:r>
          </a:p>
        </p:txBody>
      </p:sp>
      <p:sp>
        <p:nvSpPr>
          <p:cNvPr id="8437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Lenses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2414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95846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Lenses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8470" name="Picture 6" descr="C371_L3_P02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3152775"/>
            <a:ext cx="4149725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84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43275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image formed by a convex lens depends on where the object is, just like it does for a concave mirror.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When an object is </a:t>
            </a:r>
            <a:br>
              <a:rPr lang="en-US" altLang="en-US"/>
            </a:br>
            <a:r>
              <a:rPr lang="en-US" altLang="en-US"/>
              <a:t>farther than one </a:t>
            </a:r>
            <a:br>
              <a:rPr lang="en-US" altLang="en-US"/>
            </a:br>
            <a:r>
              <a:rPr lang="en-US" altLang="en-US"/>
              <a:t>focal length from </a:t>
            </a:r>
            <a:br>
              <a:rPr lang="en-US" altLang="en-US"/>
            </a:br>
            <a:r>
              <a:rPr lang="en-US" altLang="en-US"/>
              <a:t>a convex lens, the </a:t>
            </a:r>
            <a:br>
              <a:rPr lang="en-US" altLang="en-US"/>
            </a:br>
            <a:r>
              <a:rPr lang="en-US" altLang="en-US"/>
              <a:t>image is upside </a:t>
            </a:r>
            <a:br>
              <a:rPr lang="en-US" altLang="en-US"/>
            </a:br>
            <a:r>
              <a:rPr lang="en-US" altLang="en-US"/>
              <a:t>down.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07994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96051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When an object is less than one focal length from a convex lens, the image is larger and right </a:t>
            </a:r>
            <a:br>
              <a:rPr lang="en-US" altLang="en-US"/>
            </a:br>
            <a:r>
              <a:rPr lang="en-US" altLang="en-US"/>
              <a:t>side up.</a:t>
            </a:r>
          </a:p>
        </p:txBody>
      </p:sp>
      <p:sp>
        <p:nvSpPr>
          <p:cNvPr id="96051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Lenses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60517" name="Picture 5" descr="C371_L3_P02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/>
          <a:stretch>
            <a:fillRect/>
          </a:stretch>
        </p:blipFill>
        <p:spPr bwMode="auto">
          <a:xfrm>
            <a:off x="4498975" y="2763838"/>
            <a:ext cx="3733800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69093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grpSp>
        <p:nvGrpSpPr>
          <p:cNvPr id="961548" name="Group 12"/>
          <p:cNvGrpSpPr>
            <a:grpSpLocks/>
          </p:cNvGrpSpPr>
          <p:nvPr/>
        </p:nvGrpSpPr>
        <p:grpSpPr bwMode="auto">
          <a:xfrm>
            <a:off x="638175" y="1697038"/>
            <a:ext cx="7577138" cy="3065462"/>
            <a:chOff x="426" y="901"/>
            <a:chExt cx="4773" cy="1931"/>
          </a:xfrm>
        </p:grpSpPr>
        <p:sp>
          <p:nvSpPr>
            <p:cNvPr id="961542" name="Rectangle 6"/>
            <p:cNvSpPr>
              <a:spLocks noChangeArrowheads="1"/>
            </p:cNvSpPr>
            <p:nvPr/>
          </p:nvSpPr>
          <p:spPr bwMode="auto">
            <a:xfrm>
              <a:off x="672" y="1197"/>
              <a:ext cx="4527" cy="1635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61543" name="Rectangle 7"/>
            <p:cNvSpPr>
              <a:spLocks noChangeArrowheads="1"/>
            </p:cNvSpPr>
            <p:nvPr/>
          </p:nvSpPr>
          <p:spPr bwMode="auto">
            <a:xfrm>
              <a:off x="471" y="1119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61544" name="Picture 8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901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1545" name="Text Box 9"/>
          <p:cNvSpPr txBox="1">
            <a:spLocks noChangeArrowheads="1"/>
          </p:cNvSpPr>
          <p:nvPr/>
        </p:nvSpPr>
        <p:spPr bwMode="auto">
          <a:xfrm>
            <a:off x="2019300" y="2630488"/>
            <a:ext cx="5567363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</a:rPr>
              <a:t>How does the image formed by a convex lens depend on the distance of the object from the lens?</a:t>
            </a:r>
          </a:p>
        </p:txBody>
      </p:sp>
      <p:sp>
        <p:nvSpPr>
          <p:cNvPr id="96154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Lenses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57314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3-3</a:t>
            </a:r>
          </a:p>
        </p:txBody>
      </p:sp>
      <p:sp>
        <p:nvSpPr>
          <p:cNvPr id="9625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concave lens is curved inward on at least one side and thicker at the edges.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image formed by a concave lens is upright and smaller than the object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Concave lenses are usually used in combinations with other lenses in instruments such as telescopes and microscopes.</a:t>
            </a:r>
          </a:p>
        </p:txBody>
      </p:sp>
      <p:sp>
        <p:nvSpPr>
          <p:cNvPr id="96256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Lenses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521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8468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To see an object, light waves from an object travel through two convex lenses in the eye—the cornea and the lens.</a:t>
            </a:r>
          </a:p>
        </p:txBody>
      </p:sp>
      <p:sp>
        <p:nvSpPr>
          <p:cNvPr id="84685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Light and the Human Eye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030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build="p"/>
      <p:bldP spid="8468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pic>
        <p:nvPicPr>
          <p:cNvPr id="847877" name="Picture 5" descr="C371_L3_P02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692275"/>
            <a:ext cx="7924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787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eye is made of a number of parts that have different functions.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9460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4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96358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33051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cornea.wav"/>
                </a:hlinkClick>
              </a:rPr>
              <a:t>cornea</a:t>
            </a:r>
            <a:r>
              <a:rPr lang="en-US" altLang="en-US"/>
              <a:t> is a convex lens made of transparent tissue located on the outside of the eye.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pupil.wav"/>
                </a:hlinkClick>
              </a:rPr>
              <a:t>pupil</a:t>
            </a:r>
            <a:r>
              <a:rPr lang="en-US" altLang="en-US"/>
              <a:t> is the dark opening into the interior of the eye.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6" name="iris.wav"/>
                </a:hlinkClick>
              </a:rPr>
              <a:t>iris</a:t>
            </a:r>
            <a:r>
              <a:rPr lang="en-US" altLang="en-US"/>
              <a:t> is the colored part of the eye. </a:t>
            </a:r>
          </a:p>
        </p:txBody>
      </p:sp>
      <p:sp>
        <p:nvSpPr>
          <p:cNvPr id="96358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Light and the Human Eye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7014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7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Regular reflection occurs when a smooth surface reflects light rays traveling in the same direction at the same angle.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Because the light rays travel the same way relative to each other before and after reflection, the reflected light rays form a sharp image. </a:t>
            </a:r>
          </a:p>
        </p:txBody>
      </p:sp>
      <p:sp>
        <p:nvSpPr>
          <p:cNvPr id="8376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Why are some surfaces mirrors?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4155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  <p:bldP spid="8376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96461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When the iris changes size, the amount of light that enters the eye changes.</a:t>
            </a:r>
          </a:p>
        </p:txBody>
      </p:sp>
      <p:sp>
        <p:nvSpPr>
          <p:cNvPr id="96461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Light and the Human Eye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64613" name="Picture 5" descr="C371_L3_P02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00338"/>
            <a:ext cx="7067550" cy="3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06903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965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6200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lens enables the eye to form a sharp image of nearby and distant objects. The muscles surrounding the lens change the lens’s shape.</a:t>
            </a:r>
          </a:p>
        </p:txBody>
      </p:sp>
      <p:sp>
        <p:nvSpPr>
          <p:cNvPr id="96563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Light and the Human Eye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65637" name="Picture 5" descr="C371_L3_P02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"/>
          <a:stretch>
            <a:fillRect/>
          </a:stretch>
        </p:blipFill>
        <p:spPr bwMode="auto">
          <a:xfrm>
            <a:off x="581025" y="3352800"/>
            <a:ext cx="7861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5638" name="Picture 6" descr="11MS-get_animated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817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7676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9328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retina_1.wav"/>
                </a:hlinkClick>
              </a:rPr>
              <a:t>retina</a:t>
            </a:r>
            <a:r>
              <a:rPr lang="en-US" altLang="en-US"/>
              <a:t> is a layer of special light-sensitive cells in the back of the eye.</a:t>
            </a:r>
          </a:p>
        </p:txBody>
      </p:sp>
      <p:sp>
        <p:nvSpPr>
          <p:cNvPr id="93286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Light and the Human Eye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2869" name="Picture 5" descr="C371_L3_P02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503488"/>
            <a:ext cx="4781550" cy="36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4876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9666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In the retina, chemical reactions produce nerve signals that the optic nerve sends to your brain.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Rod cells and cone cells are two types </a:t>
            </a:r>
            <a:br>
              <a:rPr lang="en-US" altLang="en-US"/>
            </a:br>
            <a:r>
              <a:rPr lang="en-US" altLang="en-US"/>
              <a:t>of light-sensitive cells in your retina.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Rod cells enable people to see objects </a:t>
            </a:r>
            <a:br>
              <a:rPr lang="en-US" altLang="en-US"/>
            </a:br>
            <a:r>
              <a:rPr lang="en-US" altLang="en-US"/>
              <a:t>in dim light.</a:t>
            </a:r>
          </a:p>
        </p:txBody>
      </p:sp>
      <p:sp>
        <p:nvSpPr>
          <p:cNvPr id="96666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Light and the Human Eye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340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9748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Cone cells enable people to see colors. The retina has three types of cone cells, which respond to a different range of wavelengths.</a:t>
            </a:r>
          </a:p>
        </p:txBody>
      </p:sp>
      <p:sp>
        <p:nvSpPr>
          <p:cNvPr id="97485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Light and the Human Eye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74853" name="Text Box 5"/>
          <p:cNvSpPr txBox="1">
            <a:spLocks noChangeArrowheads="1"/>
          </p:cNvSpPr>
          <p:nvPr/>
        </p:nvSpPr>
        <p:spPr bwMode="auto">
          <a:xfrm>
            <a:off x="1333500" y="4371975"/>
            <a:ext cx="6324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retina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Latin </a:t>
            </a:r>
            <a:r>
              <a:rPr lang="en-US" altLang="en-US" sz="3200" i="1">
                <a:solidFill>
                  <a:srgbClr val="000000"/>
                </a:solidFill>
              </a:rPr>
              <a:t>rete</a:t>
            </a:r>
            <a:r>
              <a:rPr lang="en-US" altLang="en-US" sz="3200">
                <a:solidFill>
                  <a:srgbClr val="000000"/>
                </a:solidFill>
              </a:rPr>
              <a:t>, means “net”</a:t>
            </a:r>
          </a:p>
        </p:txBody>
      </p:sp>
      <p:grpSp>
        <p:nvGrpSpPr>
          <p:cNvPr id="974854" name="Group 6"/>
          <p:cNvGrpSpPr>
            <a:grpSpLocks/>
          </p:cNvGrpSpPr>
          <p:nvPr/>
        </p:nvGrpSpPr>
        <p:grpSpPr bwMode="auto">
          <a:xfrm>
            <a:off x="785813" y="3419475"/>
            <a:ext cx="7186612" cy="2663825"/>
            <a:chOff x="495" y="887"/>
            <a:chExt cx="4527" cy="1678"/>
          </a:xfrm>
        </p:grpSpPr>
        <p:sp>
          <p:nvSpPr>
            <p:cNvPr id="974855" name="Rectangle 7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74856" name="Rectangle 8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74857" name="Picture 9" descr="WordOrigin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788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1" grpId="0" build="p"/>
      <p:bldP spid="9748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3-4</a:t>
            </a:r>
          </a:p>
        </p:txBody>
      </p:sp>
      <p:sp>
        <p:nvSpPr>
          <p:cNvPr id="96768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Light and the Human Eye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967691" name="Group 11"/>
          <p:cNvGrpSpPr>
            <a:grpSpLocks/>
          </p:cNvGrpSpPr>
          <p:nvPr/>
        </p:nvGrpSpPr>
        <p:grpSpPr bwMode="auto">
          <a:xfrm>
            <a:off x="628650" y="1706563"/>
            <a:ext cx="7577138" cy="3065462"/>
            <a:chOff x="426" y="901"/>
            <a:chExt cx="4773" cy="1931"/>
          </a:xfrm>
        </p:grpSpPr>
        <p:sp>
          <p:nvSpPr>
            <p:cNvPr id="967692" name="Rectangle 12"/>
            <p:cNvSpPr>
              <a:spLocks noChangeArrowheads="1"/>
            </p:cNvSpPr>
            <p:nvPr/>
          </p:nvSpPr>
          <p:spPr bwMode="auto">
            <a:xfrm>
              <a:off x="672" y="1197"/>
              <a:ext cx="4527" cy="1635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67693" name="Rectangle 13"/>
            <p:cNvSpPr>
              <a:spLocks noChangeArrowheads="1"/>
            </p:cNvSpPr>
            <p:nvPr/>
          </p:nvSpPr>
          <p:spPr bwMode="auto">
            <a:xfrm>
              <a:off x="471" y="1119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67694" name="Picture 14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901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7695" name="Text Box 15"/>
          <p:cNvSpPr txBox="1">
            <a:spLocks noChangeArrowheads="1"/>
          </p:cNvSpPr>
          <p:nvPr/>
        </p:nvSpPr>
        <p:spPr bwMode="auto">
          <a:xfrm>
            <a:off x="1704975" y="2630488"/>
            <a:ext cx="6096000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</a:rPr>
              <a:t>Identify the parts of the eye that form a sharp image of an object and the parts that convert an image into electrical signals.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621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3-5</a:t>
            </a:r>
          </a:p>
        </p:txBody>
      </p:sp>
      <p:sp>
        <p:nvSpPr>
          <p:cNvPr id="8499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4735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color of an object depends on the wavelengths of the light waves it reflects.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An object absorbs some light waves and reflects others.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When light waves enter your eye, they cause the cone cells in your retina to send certain nerve signals to your brain.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These signals cause you to see colors.</a:t>
            </a:r>
          </a:p>
        </p:txBody>
      </p:sp>
      <p:sp>
        <p:nvSpPr>
          <p:cNvPr id="84992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Colors of Objects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575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build="p"/>
      <p:bldP spid="8499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3-5</a:t>
            </a:r>
          </a:p>
        </p:txBody>
      </p:sp>
      <p:sp>
        <p:nvSpPr>
          <p:cNvPr id="97587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red rose reflects light waves with wavelengths that you see as red. It absorbs all other wavelengths of light.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banana reflects light waves with wavelengths that you see as yellow. It absorbs all other wavelengths of light.</a:t>
            </a:r>
          </a:p>
        </p:txBody>
      </p:sp>
      <p:sp>
        <p:nvSpPr>
          <p:cNvPr id="975877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Colors of Objects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75878" name="Picture 6" descr="11MS-get_animated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6456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3-5</a:t>
            </a:r>
          </a:p>
        </p:txBody>
      </p:sp>
      <p:sp>
        <p:nvSpPr>
          <p:cNvPr id="8509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Colors of Objects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850956" name="Group 12"/>
          <p:cNvGrpSpPr>
            <a:grpSpLocks/>
          </p:cNvGrpSpPr>
          <p:nvPr/>
        </p:nvGrpSpPr>
        <p:grpSpPr bwMode="auto">
          <a:xfrm>
            <a:off x="633413" y="2152650"/>
            <a:ext cx="7577137" cy="2286000"/>
            <a:chOff x="465" y="912"/>
            <a:chExt cx="4773" cy="1440"/>
          </a:xfrm>
        </p:grpSpPr>
        <p:sp>
          <p:nvSpPr>
            <p:cNvPr id="850951" name="Rectangle 7"/>
            <p:cNvSpPr>
              <a:spLocks noChangeArrowheads="1"/>
            </p:cNvSpPr>
            <p:nvPr/>
          </p:nvSpPr>
          <p:spPr bwMode="auto">
            <a:xfrm>
              <a:off x="711" y="1208"/>
              <a:ext cx="4527" cy="1144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50952" name="Rectangle 8"/>
            <p:cNvSpPr>
              <a:spLocks noChangeArrowheads="1"/>
            </p:cNvSpPr>
            <p:nvPr/>
          </p:nvSpPr>
          <p:spPr bwMode="auto">
            <a:xfrm>
              <a:off x="510" y="1130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50953" name="Picture 9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912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954" name="Text Box 10"/>
          <p:cNvSpPr txBox="1">
            <a:spLocks noChangeArrowheads="1"/>
          </p:cNvSpPr>
          <p:nvPr/>
        </p:nvSpPr>
        <p:spPr bwMode="auto">
          <a:xfrm>
            <a:off x="1709738" y="3095625"/>
            <a:ext cx="60960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</a:rPr>
              <a:t>Why do you experience the sensation of color?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2694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3-5</a:t>
            </a:r>
          </a:p>
        </p:txBody>
      </p:sp>
      <p:sp>
        <p:nvSpPr>
          <p:cNvPr id="968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color of an object that emits light depends on the wavelengths of the light waves it emits.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Light that you see as white is actually a combination of light waves of many different wavelengths.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appearance of an object changes under different colors of light. </a:t>
            </a:r>
          </a:p>
        </p:txBody>
      </p:sp>
      <p:sp>
        <p:nvSpPr>
          <p:cNvPr id="96870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Colors of Objects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2940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8386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35972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Diffuse reflection occurs when light rays traveling in the same direction hit a rough surface at different angles, reflecting light rays in many different directions.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You don’t see a clear image when diffuse reflection occurs.</a:t>
            </a:r>
          </a:p>
        </p:txBody>
      </p:sp>
      <p:sp>
        <p:nvSpPr>
          <p:cNvPr id="83866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Why are some surfaces mirrors?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189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70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6069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 mirror is a surface that causes a regular reflection. The shape of the reflecting surface and the position of the object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determine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what the image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looks like.</a:t>
            </a:r>
          </a:p>
        </p:txBody>
      </p:sp>
      <p:pic>
        <p:nvPicPr>
          <p:cNvPr id="856074" name="Picture 10" descr="C371_L3_P02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8" b="24223"/>
          <a:stretch>
            <a:fillRect/>
          </a:stretch>
        </p:blipFill>
        <p:spPr bwMode="auto">
          <a:xfrm>
            <a:off x="4724400" y="2843213"/>
            <a:ext cx="2952750" cy="27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1944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4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7092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 lens is a transparent object with at least on curved side that causes light waves to change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direction. The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shape of the lens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and the position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of the object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determine how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the image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appears.</a:t>
            </a:r>
          </a:p>
        </p:txBody>
      </p:sp>
      <p:pic>
        <p:nvPicPr>
          <p:cNvPr id="857095" name="Picture 7" descr="C371_L3_P02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9" b="549"/>
          <a:stretch>
            <a:fillRect/>
          </a:stretch>
        </p:blipFill>
        <p:spPr bwMode="auto">
          <a:xfrm>
            <a:off x="4535488" y="2498725"/>
            <a:ext cx="3389312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1464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8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VS</a:t>
            </a:r>
          </a:p>
        </p:txBody>
      </p:sp>
      <p:sp>
        <p:nvSpPr>
          <p:cNvPr id="858116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The eye has different parts with different functions. The iris is the colored part of your eye. The iris opens and closes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to control the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amount of light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that enters the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eye.</a:t>
            </a:r>
          </a:p>
        </p:txBody>
      </p:sp>
      <p:pic>
        <p:nvPicPr>
          <p:cNvPr id="858119" name="Picture 7" descr="C371_L3_P02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54182" b="22820"/>
          <a:stretch>
            <a:fillRect/>
          </a:stretch>
        </p:blipFill>
        <p:spPr bwMode="auto">
          <a:xfrm>
            <a:off x="4603750" y="2657475"/>
            <a:ext cx="3429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274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LR1</a:t>
            </a:r>
          </a:p>
        </p:txBody>
      </p:sp>
      <p:pic>
        <p:nvPicPr>
          <p:cNvPr id="859139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0" name="oval"/>
          <p:cNvSpPr>
            <a:spLocks noChangeArrowheads="1"/>
          </p:cNvSpPr>
          <p:nvPr/>
        </p:nvSpPr>
        <p:spPr bwMode="auto">
          <a:xfrm>
            <a:off x="1095375" y="50196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59141" name="Answers"/>
          <p:cNvSpPr>
            <a:spLocks noChangeArrowheads="1"/>
          </p:cNvSpPr>
          <p:nvPr/>
        </p:nvSpPr>
        <p:spPr bwMode="auto">
          <a:xfrm>
            <a:off x="1143000" y="3027363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retina</a:t>
            </a: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pupil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iris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cornea</a:t>
            </a:r>
          </a:p>
        </p:txBody>
      </p:sp>
      <p:sp>
        <p:nvSpPr>
          <p:cNvPr id="85914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is a convex lens of transparent tissue located on the outside of the eye?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9237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0" grpId="0" animBg="1"/>
      <p:bldP spid="85914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LR2</a:t>
            </a:r>
          </a:p>
        </p:txBody>
      </p:sp>
      <p:pic>
        <p:nvPicPr>
          <p:cNvPr id="86016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64" name="oval"/>
          <p:cNvSpPr>
            <a:spLocks noChangeArrowheads="1"/>
          </p:cNvSpPr>
          <p:nvPr/>
        </p:nvSpPr>
        <p:spPr bwMode="auto">
          <a:xfrm>
            <a:off x="1104900" y="30289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0165" name="Answers"/>
          <p:cNvSpPr>
            <a:spLocks noChangeArrowheads="1"/>
          </p:cNvSpPr>
          <p:nvPr/>
        </p:nvSpPr>
        <p:spPr bwMode="auto">
          <a:xfrm>
            <a:off x="1143000" y="3057525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mirror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light ray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</a:rPr>
              <a:t>lens</a:t>
            </a: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iris</a:t>
            </a:r>
          </a:p>
        </p:txBody>
      </p:sp>
      <p:sp>
        <p:nvSpPr>
          <p:cNvPr id="86016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refers to any reflecting surface that forms an image by regular reflection?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82533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/>
      <p:bldP spid="86016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– LR3</a:t>
            </a:r>
          </a:p>
        </p:txBody>
      </p:sp>
      <p:pic>
        <p:nvPicPr>
          <p:cNvPr id="861187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88" name="Oval 4"/>
          <p:cNvSpPr>
            <a:spLocks noChangeArrowheads="1"/>
          </p:cNvSpPr>
          <p:nvPr/>
        </p:nvSpPr>
        <p:spPr bwMode="auto">
          <a:xfrm>
            <a:off x="1095375" y="30194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61189" name="Answers"/>
          <p:cNvSpPr>
            <a:spLocks noChangeArrowheads="1"/>
          </p:cNvSpPr>
          <p:nvPr/>
        </p:nvSpPr>
        <p:spPr bwMode="auto">
          <a:xfrm>
            <a:off x="1143000" y="304800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</a:rPr>
              <a:t>It is upside down.</a:t>
            </a: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It is right-side up.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It is smaller than the object.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11873B"/>
                </a:solidFill>
              </a:rPr>
              <a:t>	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There is no image.</a:t>
            </a:r>
          </a:p>
        </p:txBody>
      </p:sp>
      <p:sp>
        <p:nvSpPr>
          <p:cNvPr id="861190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7010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describes the image formed by a concave lens if an object is more than one focal length away?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83978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 animBg="1"/>
      <p:bldP spid="86118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3 - Now</a:t>
            </a:r>
          </a:p>
        </p:txBody>
      </p:sp>
      <p:pic>
        <p:nvPicPr>
          <p:cNvPr id="8622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2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5.	</a:t>
            </a:r>
            <a:r>
              <a:rPr lang="en-US" altLang="en-US" sz="2800">
                <a:solidFill>
                  <a:srgbClr val="000000"/>
                </a:solidFill>
              </a:rPr>
              <a:t>All mirrors form images that appear identical to the object itself.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6.	</a:t>
            </a:r>
            <a:r>
              <a:rPr lang="en-US" altLang="en-US" sz="2800">
                <a:solidFill>
                  <a:srgbClr val="000000"/>
                </a:solidFill>
              </a:rPr>
              <a:t>Lenses always magnify objects.</a:t>
            </a:r>
          </a:p>
        </p:txBody>
      </p:sp>
      <p:sp>
        <p:nvSpPr>
          <p:cNvPr id="862221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4767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25" name="Picture 5" descr="c371-1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09625"/>
            <a:ext cx="557212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9523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409700"/>
            <a:ext cx="2438400" cy="3597275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altLang="en-US"/>
              <a:t>Light waves always obey the law of reflection, whether the surface is smooth or rough.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54089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3-1</a:t>
            </a:r>
          </a:p>
        </p:txBody>
      </p:sp>
      <p:sp>
        <p:nvSpPr>
          <p:cNvPr id="9533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Why are some surfaces mirrors?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953350" name="Group 6"/>
          <p:cNvGrpSpPr>
            <a:grpSpLocks/>
          </p:cNvGrpSpPr>
          <p:nvPr/>
        </p:nvGrpSpPr>
        <p:grpSpPr bwMode="auto">
          <a:xfrm>
            <a:off x="633413" y="1695450"/>
            <a:ext cx="7577137" cy="2732088"/>
            <a:chOff x="465" y="919"/>
            <a:chExt cx="4773" cy="1721"/>
          </a:xfrm>
        </p:grpSpPr>
        <p:sp>
          <p:nvSpPr>
            <p:cNvPr id="953351" name="Rectangle 7"/>
            <p:cNvSpPr>
              <a:spLocks noChangeArrowheads="1"/>
            </p:cNvSpPr>
            <p:nvPr/>
          </p:nvSpPr>
          <p:spPr bwMode="auto">
            <a:xfrm>
              <a:off x="711" y="1215"/>
              <a:ext cx="4527" cy="1425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53352" name="Rectangle 8"/>
            <p:cNvSpPr>
              <a:spLocks noChangeArrowheads="1"/>
            </p:cNvSpPr>
            <p:nvPr/>
          </p:nvSpPr>
          <p:spPr bwMode="auto">
            <a:xfrm>
              <a:off x="510" y="1137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53353" name="Picture 9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919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3354" name="Text Box 10"/>
          <p:cNvSpPr txBox="1">
            <a:spLocks noChangeArrowheads="1"/>
          </p:cNvSpPr>
          <p:nvPr/>
        </p:nvSpPr>
        <p:spPr bwMode="auto">
          <a:xfrm>
            <a:off x="2014538" y="2889250"/>
            <a:ext cx="556736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69B6"/>
                </a:solidFill>
              </a:rPr>
              <a:t>Contrast regular and diffuse reflection.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0032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0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mirror.wav"/>
                </a:hlinkClick>
              </a:rPr>
              <a:t>mirror</a:t>
            </a:r>
            <a:r>
              <a:rPr lang="en-US" altLang="en-US"/>
              <a:t> is any reflecting surface that forms an image by regular reflection.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image formed by a mirror depends on the shape of the mirror’s surface.</a:t>
            </a:r>
          </a:p>
        </p:txBody>
      </p:sp>
      <p:sp>
        <p:nvSpPr>
          <p:cNvPr id="8407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Mirrors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765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  <p:bldP spid="8407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8417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Mirrors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841734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plane mirror is a mirror that has a flat reflecting surface.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image formed by the mirror looks like a photograph of the object except that the image is reversed left to right.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size of the image in the mirror depends on how far the object is from the mirror. The image gets smaller as the object gets farther from the mirror.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9370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5744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Concave mirrors are reflecting surfaces that are curved inward.</a:t>
            </a:r>
          </a:p>
        </p:txBody>
      </p:sp>
      <p:sp>
        <p:nvSpPr>
          <p:cNvPr id="95744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Types of Mirrors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7446" name="Picture 6" descr="C371_L3_P02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8" b="24223"/>
          <a:stretch>
            <a:fillRect/>
          </a:stretch>
        </p:blipFill>
        <p:spPr bwMode="auto">
          <a:xfrm>
            <a:off x="1219200" y="3048000"/>
            <a:ext cx="2952750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7447" name="Picture 7" descr="C371_L3_P02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b="25412"/>
          <a:stretch>
            <a:fillRect/>
          </a:stretch>
        </p:blipFill>
        <p:spPr bwMode="auto">
          <a:xfrm>
            <a:off x="4953000" y="3071813"/>
            <a:ext cx="2824163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27625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421" name="Picture 5" descr="c371-16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"/>
          <a:stretch>
            <a:fillRect/>
          </a:stretch>
        </p:blipFill>
        <p:spPr bwMode="auto">
          <a:xfrm>
            <a:off x="2228850" y="2359025"/>
            <a:ext cx="6324600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3-2</a:t>
            </a:r>
          </a:p>
        </p:txBody>
      </p:sp>
      <p:sp>
        <p:nvSpPr>
          <p:cNvPr id="9564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0075"/>
            <a:ext cx="7924800" cy="247650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altLang="en-US"/>
              <a:t>Light rays that are parallel to the optical axis are reflected through the focal point.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altLang="en-US"/>
              <a:t>The distance from the mirror to the focal point is called </a:t>
            </a:r>
            <a:br>
              <a:rPr lang="en-US" altLang="en-US"/>
            </a:br>
            <a:r>
              <a:rPr lang="en-US" altLang="en-US"/>
              <a:t>the focal length.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46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0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1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3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4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5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6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On-screen Show (4:3)</PresentationFormat>
  <Paragraphs>137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4_Default Design</vt:lpstr>
      <vt:lpstr>5_Default Design</vt:lpstr>
      <vt:lpstr>Lesson 3 Reading Guide - KC</vt:lpstr>
      <vt:lpstr>Lesson 3-1</vt:lpstr>
      <vt:lpstr>Lesson 3-1</vt:lpstr>
      <vt:lpstr>Lesson 3-1</vt:lpstr>
      <vt:lpstr>Lesson 3-1</vt:lpstr>
      <vt:lpstr>Lesson 3-2</vt:lpstr>
      <vt:lpstr>Lesson 3-2</vt:lpstr>
      <vt:lpstr>Lesson 3-2</vt:lpstr>
      <vt:lpstr>Lesson 3-2</vt:lpstr>
      <vt:lpstr>Lesson 3-2</vt:lpstr>
      <vt:lpstr>Lesson 3-2</vt:lpstr>
      <vt:lpstr>Lesson 3-3</vt:lpstr>
      <vt:lpstr>Lesson 3-3</vt:lpstr>
      <vt:lpstr>Lesson 3-3</vt:lpstr>
      <vt:lpstr>Lesson 3-2</vt:lpstr>
      <vt:lpstr>Lesson 3-3</vt:lpstr>
      <vt:lpstr>Lesson 3-4</vt:lpstr>
      <vt:lpstr>Lesson 3-4</vt:lpstr>
      <vt:lpstr>Lesson 3-4</vt:lpstr>
      <vt:lpstr>Lesson 3-4</vt:lpstr>
      <vt:lpstr>Lesson 3-4</vt:lpstr>
      <vt:lpstr>Lesson 3-4</vt:lpstr>
      <vt:lpstr>Lesson 3-4</vt:lpstr>
      <vt:lpstr>Lesson 3-4</vt:lpstr>
      <vt:lpstr>Lesson 3-4</vt:lpstr>
      <vt:lpstr>Lesson 3-5</vt:lpstr>
      <vt:lpstr>Lesson 3-5</vt:lpstr>
      <vt:lpstr>Lesson 3-5</vt:lpstr>
      <vt:lpstr>Lesson 3-5</vt:lpstr>
      <vt:lpstr>Lesson 3 - VS</vt:lpstr>
      <vt:lpstr>Lesson 3 - VS</vt:lpstr>
      <vt:lpstr>Lesson 3 - VS</vt:lpstr>
      <vt:lpstr>Lesson 3 – LR1</vt:lpstr>
      <vt:lpstr>Lesson 3 – LR2</vt:lpstr>
      <vt:lpstr>Lesson 3 – LR3</vt:lpstr>
      <vt:lpstr>Lesson 3 -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Reading Guide - KC</dc:title>
  <dc:creator>Beth</dc:creator>
  <cp:lastModifiedBy>Beth</cp:lastModifiedBy>
  <cp:revision>1</cp:revision>
  <dcterms:created xsi:type="dcterms:W3CDTF">2013-10-20T22:50:18Z</dcterms:created>
  <dcterms:modified xsi:type="dcterms:W3CDTF">2013-10-20T22:50:37Z</dcterms:modified>
</cp:coreProperties>
</file>