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2"/>
  </p:notesMasterIdLst>
  <p:sldIdLst>
    <p:sldId id="257" r:id="rId4"/>
    <p:sldId id="259" r:id="rId5"/>
    <p:sldId id="260" r:id="rId6"/>
    <p:sldId id="261" r:id="rId7"/>
    <p:sldId id="262" r:id="rId8"/>
    <p:sldId id="264" r:id="rId9"/>
    <p:sldId id="283" r:id="rId10"/>
    <p:sldId id="266" r:id="rId11"/>
    <p:sldId id="269" r:id="rId12"/>
    <p:sldId id="271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9FCE9-6A3B-4636-A849-FF75BC12D75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CC3BF-D209-4EC0-AFAC-F2D9C667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45D31-0862-4127-BEE5-90367A6D06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58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7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5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28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93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96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73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36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8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572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2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3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6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61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72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191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89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4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54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41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82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 bwMode="hidden">
          <a:xfrm>
            <a:off x="0" y="0"/>
            <a:ext cx="4343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5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9" name="Picture 13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8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3788" name="upper_right" descr="11MSS ChapIntr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8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9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0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1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2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3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4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5" name="Picture 29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 bwMode="hidden">
          <a:xfrm>
            <a:off x="0" y="0"/>
            <a:ext cx="4343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6" name="Picture 30" descr="11MSS_Headers-C35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1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 bwMode="hidden">
          <a:xfrm>
            <a:off x="0" y="0"/>
            <a:ext cx="4343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35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2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slide" Target="slide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hyperlink" Target="http://www.harcourtschool.com/activity/states_of_matter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 bwMode="hidden">
          <a:xfrm>
            <a:off x="0" y="0"/>
            <a:ext cx="4343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5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54-13A-MSS12-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0320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200150" y="1409700"/>
            <a:ext cx="4838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rId15" action="ppaction://hlinksldjump"/>
              </a:rPr>
              <a:t>Chapter Introduction</a:t>
            </a:r>
            <a:endParaRPr 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rId16" action="ppaction://hlinksldjump"/>
              </a:rPr>
              <a:t>Lesson 1</a:t>
            </a:r>
            <a:r>
              <a:rPr lang="en-US" sz="2800">
                <a:solidFill>
                  <a:srgbClr val="000000"/>
                </a:solidFill>
              </a:rPr>
              <a:t>	Thermal Energy,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Temperature,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and Heat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sz="2800">
                <a:solidFill>
                  <a:srgbClr val="000000"/>
                </a:solidFill>
              </a:rPr>
              <a:t>	Thermal Energy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Transfers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sz="2800">
                <a:solidFill>
                  <a:srgbClr val="808080"/>
                </a:solidFill>
              </a:rPr>
              <a:t>	</a:t>
            </a:r>
            <a:r>
              <a:rPr lang="en-US" sz="2800">
                <a:solidFill>
                  <a:srgbClr val="000000"/>
                </a:solidFill>
              </a:rPr>
              <a:t>Using Thermal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Energy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sz="2800" b="1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9643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7" name="Picture 5" descr="C354-0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"/>
          <a:stretch>
            <a:fillRect/>
          </a:stretch>
        </p:blipFill>
        <p:spPr bwMode="auto">
          <a:xfrm>
            <a:off x="3448050" y="3568700"/>
            <a:ext cx="5029200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29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60379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The greater the average kinetic energy of particles, the greater the temperature. </a:t>
            </a:r>
          </a:p>
          <a:p>
            <a:pPr>
              <a:buClr>
                <a:srgbClr val="E40004"/>
              </a:buClr>
            </a:pPr>
            <a:r>
              <a:rPr lang="en-US" dirty="0"/>
              <a:t>The </a:t>
            </a:r>
            <a:r>
              <a:rPr lang="en-US" dirty="0">
                <a:hlinkClick r:id="rId5"/>
              </a:rPr>
              <a:t>particles</a:t>
            </a:r>
            <a:r>
              <a:rPr lang="en-US" dirty="0"/>
              <a:t> in warmer air move at a greater average speed than the particles in colder air.</a:t>
            </a:r>
          </a:p>
        </p:txBody>
      </p:sp>
      <p:sp>
        <p:nvSpPr>
          <p:cNvPr id="9297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temperature?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5166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9318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93338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Thermometers are used to measure temperature.</a:t>
            </a:r>
          </a:p>
          <a:p>
            <a:pPr>
              <a:buClr>
                <a:srgbClr val="E40004"/>
              </a:buClr>
            </a:pPr>
            <a:r>
              <a:rPr lang="en-US" dirty="0"/>
              <a:t>Common </a:t>
            </a:r>
            <a:br>
              <a:rPr lang="en-US" dirty="0"/>
            </a:br>
            <a:r>
              <a:rPr lang="en-US" dirty="0"/>
              <a:t>temperature </a:t>
            </a:r>
            <a:br>
              <a:rPr lang="en-US" dirty="0"/>
            </a:br>
            <a:r>
              <a:rPr lang="en-US" dirty="0"/>
              <a:t>scales are </a:t>
            </a:r>
            <a:br>
              <a:rPr lang="en-US" dirty="0"/>
            </a:br>
            <a:r>
              <a:rPr lang="en-US" dirty="0"/>
              <a:t>Celsius (</a:t>
            </a:r>
            <a:r>
              <a:rPr lang="en-US" dirty="0">
                <a:cs typeface="Arial" pitchFamily="34" charset="0"/>
              </a:rPr>
              <a:t>°</a:t>
            </a:r>
            <a:r>
              <a:rPr lang="en-US" dirty="0"/>
              <a:t>C), </a:t>
            </a:r>
            <a:br>
              <a:rPr lang="en-US" dirty="0"/>
            </a:br>
            <a:r>
              <a:rPr lang="en-US" dirty="0"/>
              <a:t>Kelvin (K),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Fahrenheit (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°</a:t>
            </a:r>
            <a:r>
              <a:rPr lang="en-US" dirty="0">
                <a:solidFill>
                  <a:srgbClr val="FF0000"/>
                </a:solidFill>
              </a:rPr>
              <a:t>F).</a:t>
            </a:r>
          </a:p>
        </p:txBody>
      </p:sp>
      <p:sp>
        <p:nvSpPr>
          <p:cNvPr id="93184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temperature?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1845" name="Picture 5" descr="C354-04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981200"/>
            <a:ext cx="3976687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357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687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860925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The movement of thermal energy from a warmer object to a cooler object is called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heat.wav"/>
                </a:hlinkClick>
              </a:rPr>
              <a:t>heat</a:t>
            </a:r>
            <a:r>
              <a:rPr lang="en-US"/>
              <a:t>.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All objects have thermal energy; however, you heat something when thermal energy transfers from one object to another.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The rate at which heating occurs depends on the difference in temperatures between the objects.</a:t>
            </a:r>
          </a:p>
        </p:txBody>
      </p:sp>
      <p:sp>
        <p:nvSpPr>
          <p:cNvPr id="6871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heat?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004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  <p:bldP spid="687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The greater the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distance between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two particles or two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objects, the greater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the potential energy.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Heat is the movement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of thermal energy from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a warmer object to a cooler object.</a:t>
            </a:r>
          </a:p>
        </p:txBody>
      </p:sp>
      <p:pic>
        <p:nvPicPr>
          <p:cNvPr id="149517" name="Picture 13" descr="C354-31A-MSS12-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19238"/>
            <a:ext cx="2438400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8650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91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630788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46672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When thermal energy moves between a material and its environment, the material’s temperature changes.</a:t>
            </a:r>
          </a:p>
        </p:txBody>
      </p:sp>
      <p:pic>
        <p:nvPicPr>
          <p:cNvPr id="630792" name="Picture 8" descr="C354-04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0"/>
          <a:stretch>
            <a:fillRect/>
          </a:stretch>
        </p:blipFill>
        <p:spPr bwMode="auto">
          <a:xfrm>
            <a:off x="6067425" y="1290638"/>
            <a:ext cx="2005013" cy="42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60358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/>
          <p:cNvSpPr>
            <a:spLocks noChangeArrowheads="1"/>
          </p:cNvSpPr>
          <p:nvPr/>
        </p:nvSpPr>
        <p:spPr bwMode="auto">
          <a:xfrm>
            <a:off x="1095375" y="47244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8296" name="Answers"/>
          <p:cNvSpPr>
            <a:spLocks noChangeArrowheads="1"/>
          </p:cNvSpPr>
          <p:nvPr/>
        </p:nvSpPr>
        <p:spPr bwMode="auto">
          <a:xfrm>
            <a:off x="1143000" y="28702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thermal energy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potential energy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mechanical energy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kinetic energy </a:t>
            </a:r>
          </a:p>
        </p:txBody>
      </p:sp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7010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Because particles are in motion, what type of energy do they have?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865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085850" y="31813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3235325"/>
            <a:ext cx="678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A.	</a:t>
            </a:r>
            <a:r>
              <a:rPr lang="en-US" sz="30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different thermal energies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B.	</a:t>
            </a:r>
            <a:r>
              <a:rPr lang="en-US" sz="3000">
                <a:solidFill>
                  <a:srgbClr val="000000"/>
                </a:solidFill>
                <a:cs typeface="Times New Roman" pitchFamily="18" charset="0"/>
              </a:rPr>
              <a:t>different temperatures</a:t>
            </a:r>
            <a:endParaRPr lang="en-US" sz="30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C.	</a:t>
            </a:r>
            <a:r>
              <a:rPr lang="en-US" sz="3000">
                <a:solidFill>
                  <a:srgbClr val="000000"/>
                </a:solidFill>
                <a:cs typeface="Times New Roman" pitchFamily="18" charset="0"/>
              </a:rPr>
              <a:t>different kinetic energies</a:t>
            </a:r>
            <a:endParaRPr lang="en-US" sz="30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D.	</a:t>
            </a:r>
            <a:r>
              <a:rPr lang="en-US" sz="3000">
                <a:solidFill>
                  <a:srgbClr val="000000"/>
                </a:solidFill>
                <a:cs typeface="Times New Roman" pitchFamily="18" charset="0"/>
              </a:rPr>
              <a:t>the same thermal energy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371600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E40022"/>
                </a:solidFill>
              </a:rPr>
              <a:t>Particles that make up liquid and solid water have different potential energies, and therefore also have which of the following?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224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Which term refers to the average kinetic energy of the particles that make up a material?</a:t>
            </a:r>
          </a:p>
        </p:txBody>
      </p:sp>
      <p:sp>
        <p:nvSpPr>
          <p:cNvPr id="270349" name="oval"/>
          <p:cNvSpPr>
            <a:spLocks noChangeArrowheads="1"/>
          </p:cNvSpPr>
          <p:nvPr/>
        </p:nvSpPr>
        <p:spPr bwMode="auto">
          <a:xfrm>
            <a:off x="1085850" y="37147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heat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temperature 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potential energy</a:t>
            </a:r>
            <a:endParaRPr lang="en-US" sz="3200" b="1">
              <a:solidFill>
                <a:srgbClr val="11873B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thermal energy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0598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9" grpId="0" animBg="1"/>
      <p:bldP spid="2703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1.</a:t>
            </a:r>
            <a:r>
              <a:rPr lang="en-US" sz="2800"/>
              <a:t>	Temperature is the same as thermal energy.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2.</a:t>
            </a:r>
            <a:r>
              <a:rPr lang="en-US" sz="2800"/>
              <a:t>	Heat is the movement of thermal energy from a hotter object to a cooler object.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4700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2" name="Picture 8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169988" name="title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86600" cy="476250"/>
          </a:xfrm>
          <a:noFill/>
          <a:ln/>
        </p:spPr>
        <p:txBody>
          <a:bodyPr>
            <a:spAutoFit/>
          </a:bodyPr>
          <a:lstStyle/>
          <a:p>
            <a:pPr marL="0" indent="0"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E40022"/>
                </a:solidFill>
              </a:rPr>
              <a:t>What do you think?</a:t>
            </a:r>
          </a:p>
        </p:txBody>
      </p:sp>
      <p:sp>
        <p:nvSpPr>
          <p:cNvPr id="169993" name="txt_box"/>
          <p:cNvSpPr>
            <a:spLocks noChangeArrowheads="1"/>
          </p:cNvSpPr>
          <p:nvPr/>
        </p:nvSpPr>
        <p:spPr bwMode="auto">
          <a:xfrm>
            <a:off x="1066800" y="2492375"/>
            <a:ext cx="7086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ea typeface="MyriadPro-Bold" charset="0"/>
                <a:cs typeface="MyriadPro-Bold" charset="0"/>
              </a:rPr>
              <a:t>Before you begin, decide if you agree or disagree with each of these statements. </a:t>
            </a:r>
            <a:br>
              <a:rPr lang="en-US" sz="2800">
                <a:solidFill>
                  <a:srgbClr val="000000"/>
                </a:solidFill>
                <a:ea typeface="MyriadPro-Bold" charset="0"/>
                <a:cs typeface="MyriadPro-Bold" charset="0"/>
              </a:rPr>
            </a:br>
            <a:r>
              <a:rPr lang="en-US" sz="2800">
                <a:solidFill>
                  <a:srgbClr val="000000"/>
                </a:solidFill>
                <a:ea typeface="MyriadPro-Bold" charset="0"/>
                <a:cs typeface="MyriadPro-Bold" charset="0"/>
              </a:rPr>
              <a:t>As you view this presentation, see if you change your mind about any of the statements.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2209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21094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350837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1.	</a:t>
            </a:r>
            <a:r>
              <a:rPr lang="en-US" sz="2800">
                <a:solidFill>
                  <a:srgbClr val="000000"/>
                </a:solidFill>
              </a:rPr>
              <a:t>Temperature is the same as thermal energy.</a:t>
            </a: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2.	</a:t>
            </a:r>
            <a:r>
              <a:rPr lang="en-US" sz="2800">
                <a:solidFill>
                  <a:srgbClr val="000000"/>
                </a:solidFill>
              </a:rPr>
              <a:t>Heat is the movement of thermal energy from a hotter object to a cooler object.</a:t>
            </a: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3.	</a:t>
            </a:r>
            <a:r>
              <a:rPr lang="en-US" sz="2800">
                <a:solidFill>
                  <a:srgbClr val="000000"/>
                </a:solidFill>
              </a:rPr>
              <a:t>It takes a large amount of energy to significantly change the temperature of an object with a low specific heat.</a:t>
            </a:r>
          </a:p>
        </p:txBody>
      </p:sp>
      <p:sp>
        <p:nvSpPr>
          <p:cNvPr id="210949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4564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4" name="Picture 6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61645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291147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4.	</a:t>
            </a:r>
            <a:r>
              <a:rPr lang="en-US" sz="2800">
                <a:solidFill>
                  <a:srgbClr val="000000"/>
                </a:solidFill>
              </a:rPr>
              <a:t>The thermal energy of an object can never be increased or decreased.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5.	</a:t>
            </a:r>
            <a:r>
              <a:rPr lang="en-US" sz="2800">
                <a:solidFill>
                  <a:srgbClr val="000000"/>
                </a:solidFill>
              </a:rPr>
              <a:t>Car engines create energy.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6.	</a:t>
            </a:r>
            <a:r>
              <a:rPr lang="en-US" sz="2800">
                <a:solidFill>
                  <a:srgbClr val="000000"/>
                </a:solidFill>
              </a:rPr>
              <a:t>Refrigerators cool food by moving thermal energy from inside the refrigerator to the outside.</a:t>
            </a:r>
          </a:p>
        </p:txBody>
      </p:sp>
      <p:sp>
        <p:nvSpPr>
          <p:cNvPr id="616453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0770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573338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3276600"/>
            <a:ext cx="6645275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How are temperature and kinetic energy related?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How do heat and thermal energy differ?</a:t>
            </a: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68802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Thermal Energy, Temperature, and Heat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8043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52431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Potential energy is stored energy due to the interaction between two objects</a:t>
            </a:r>
            <a:r>
              <a:rPr 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dirty="0" smtClean="0"/>
              <a:t>Kinetic energy is the energy objects have due to motion.</a:t>
            </a:r>
          </a:p>
          <a:p>
            <a:pPr lvl="1">
              <a:buClr>
                <a:srgbClr val="E40004"/>
              </a:buClr>
            </a:pPr>
            <a:r>
              <a:rPr lang="en-US" dirty="0" smtClean="0"/>
              <a:t>Equation:</a:t>
            </a:r>
            <a:endParaRPr lang="en-US" dirty="0"/>
          </a:p>
          <a:p>
            <a:pPr>
              <a:buClr>
                <a:srgbClr val="E40004"/>
              </a:buClr>
            </a:pPr>
            <a:r>
              <a:rPr lang="en-US" dirty="0"/>
              <a:t>The potential energy plus the kinetic energy of an object is the mechanical energy of the object.</a:t>
            </a:r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Kinetic and Potential Energy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2313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Kinetic Theory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33067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All matter made of small particles</a:t>
            </a:r>
          </a:p>
          <a:p>
            <a:pPr eaLnBrk="1" hangingPunct="1"/>
            <a:r>
              <a:rPr lang="en-US" sz="3200" dirty="0" smtClean="0"/>
              <a:t>Particles of matter in motion</a:t>
            </a:r>
          </a:p>
          <a:p>
            <a:pPr eaLnBrk="1" hangingPunct="1"/>
            <a:r>
              <a:rPr lang="en-US" sz="3200" dirty="0" smtClean="0"/>
              <a:t>Collisions between particles transmit energy</a:t>
            </a:r>
          </a:p>
          <a:p>
            <a:pPr eaLnBrk="1" hangingPunct="1"/>
            <a:r>
              <a:rPr lang="en-US" sz="3200" dirty="0" smtClean="0"/>
              <a:t>Faster motion has more kinetic energy</a:t>
            </a:r>
          </a:p>
          <a:p>
            <a:pPr eaLnBrk="1" hangingPunct="1"/>
            <a:r>
              <a:rPr lang="en-US" sz="3200" dirty="0" smtClean="0"/>
              <a:t>Temperature </a:t>
            </a:r>
            <a:r>
              <a:rPr lang="en-US" sz="3200" dirty="0" smtClean="0"/>
              <a:t>is average kinetic energy of the particles of a substance</a:t>
            </a:r>
          </a:p>
          <a:p>
            <a:pPr eaLnBrk="1" hangingPunct="1"/>
            <a:r>
              <a:rPr lang="en-US" sz="3200" dirty="0" smtClean="0"/>
              <a:t>SI units for temperature are Kelvins (K)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33800" y="415102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Kinetic Theory of Matter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1-2</a:t>
            </a:r>
          </a:p>
        </p:txBody>
      </p:sp>
      <p:sp>
        <p:nvSpPr>
          <p:cNvPr id="9267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046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The greater the average distance between particles, the greater the potential energy of the particles.</a:t>
            </a:r>
          </a:p>
          <a:p>
            <a:pPr>
              <a:buClr>
                <a:srgbClr val="E40004"/>
              </a:buClr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thermal_energy.wav"/>
                </a:hlinkClick>
              </a:rPr>
              <a:t>Thermal energy</a:t>
            </a:r>
            <a:r>
              <a:rPr lang="en-US" dirty="0"/>
              <a:t> is the sum of the kinetic energy and the potential energy of the </a:t>
            </a:r>
            <a:r>
              <a:rPr lang="en-US" dirty="0">
                <a:solidFill>
                  <a:srgbClr val="FF0000"/>
                </a:solidFill>
              </a:rPr>
              <a:t>particles</a:t>
            </a:r>
            <a:r>
              <a:rPr lang="en-US" dirty="0"/>
              <a:t> that make up a material.</a:t>
            </a:r>
            <a:endParaRPr lang="en-US" sz="3600" dirty="0"/>
          </a:p>
        </p:txBody>
      </p:sp>
      <p:sp>
        <p:nvSpPr>
          <p:cNvPr id="92672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thermal energy?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9855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sp>
        <p:nvSpPr>
          <p:cNvPr id="684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142192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b="1" dirty="0" smtClean="0">
                <a:solidFill>
                  <a:srgbClr val="0069B6"/>
                </a:solidFill>
                <a:hlinkClick r:id="" action="ppaction://noaction">
                  <a:snd r:embed="rId4" name="temperature.wav"/>
                </a:hlinkClick>
              </a:rPr>
              <a:t>Temperature</a:t>
            </a:r>
            <a:r>
              <a:rPr lang="en-US" dirty="0" smtClean="0"/>
              <a:t> </a:t>
            </a:r>
            <a:r>
              <a:rPr lang="en-US" dirty="0"/>
              <a:t>represents the average kinetic energy of the particles that make up a material. </a:t>
            </a:r>
          </a:p>
        </p:txBody>
      </p:sp>
      <p:sp>
        <p:nvSpPr>
          <p:cNvPr id="6840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What is temperature?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15875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/>
      <p:bldP spid="6840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477</Words>
  <Application>Microsoft Office PowerPoint</Application>
  <PresentationFormat>On-screen Show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9_Default Design</vt:lpstr>
      <vt:lpstr>11_Default Design</vt:lpstr>
      <vt:lpstr>1_Default Design</vt:lpstr>
      <vt:lpstr>Chapter Menu</vt:lpstr>
      <vt:lpstr>Chapter Introduction</vt:lpstr>
      <vt:lpstr>Chapter Introduction</vt:lpstr>
      <vt:lpstr>Chapter Introduction</vt:lpstr>
      <vt:lpstr>Lesson 1 Reading Guide - KC</vt:lpstr>
      <vt:lpstr>Lesson 1-1</vt:lpstr>
      <vt:lpstr>Kinetic Theory of Matter</vt:lpstr>
      <vt:lpstr>Lesson 1-2</vt:lpstr>
      <vt:lpstr>Lesson 1-3</vt:lpstr>
      <vt:lpstr>Lesson 1-3</vt:lpstr>
      <vt:lpstr>Lesson 1-3</vt:lpstr>
      <vt:lpstr>Lesson 1-4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1</cp:revision>
  <dcterms:created xsi:type="dcterms:W3CDTF">2013-11-04T15:38:43Z</dcterms:created>
  <dcterms:modified xsi:type="dcterms:W3CDTF">2013-11-04T15:45:26Z</dcterms:modified>
</cp:coreProperties>
</file>