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handoutMasterIdLst>
    <p:handoutMasterId r:id="rId26"/>
  </p:handoutMasterIdLst>
  <p:sldIdLst>
    <p:sldId id="257" r:id="rId4"/>
    <p:sldId id="258" r:id="rId5"/>
    <p:sldId id="283" r:id="rId6"/>
    <p:sldId id="267" r:id="rId7"/>
    <p:sldId id="260" r:id="rId8"/>
    <p:sldId id="261" r:id="rId9"/>
    <p:sldId id="263" r:id="rId10"/>
    <p:sldId id="264" r:id="rId11"/>
    <p:sldId id="265" r:id="rId12"/>
    <p:sldId id="271" r:id="rId13"/>
    <p:sldId id="272" r:id="rId14"/>
    <p:sldId id="274" r:id="rId15"/>
    <p:sldId id="275" r:id="rId16"/>
    <p:sldId id="284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3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62C18-7E71-488B-8C83-8017259B9C1B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10FF8-7A82-4C6E-8982-6203B2780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13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2A76D-B397-4D0A-8615-DAF68FFD524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CF0F4-B076-4787-98A1-78C9B2FB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3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36D9E-DA0F-4552-A5F3-ED81D5F41F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5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3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5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149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45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92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296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4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6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679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9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1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61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5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572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6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6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6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52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361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37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64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9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0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2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11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39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7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slide" Target="../slides/slide1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/>
          <a:stretch>
            <a:fillRect/>
          </a:stretch>
        </p:blipFill>
        <p:spPr bwMode="hidden">
          <a:xfrm>
            <a:off x="0" y="0"/>
            <a:ext cx="4343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5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2551" name="upper_right" descr="11MSS Lesson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3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7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9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/>
          <a:stretch>
            <a:fillRect/>
          </a:stretch>
        </p:blipFill>
        <p:spPr bwMode="hidden">
          <a:xfrm>
            <a:off x="0" y="0"/>
            <a:ext cx="4343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1" name="Picture 43" descr="11MSS_Headers-C35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5614" name="upper_right" descr="11MSS Lesson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/>
          <a:stretch>
            <a:fillRect/>
          </a:stretch>
        </p:blipFill>
        <p:spPr bwMode="hidden">
          <a:xfrm>
            <a:off x="0" y="0"/>
            <a:ext cx="4343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11MSS_Headers-C35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6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slide" Target="slide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8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1.jpeg"/><Relationship Id="rId5" Type="http://schemas.openxmlformats.org/officeDocument/2006/relationships/hyperlink" Target="354_links/conduction.avi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/>
              <a:t>Chapter Menu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/>
          <a:stretch>
            <a:fillRect/>
          </a:stretch>
        </p:blipFill>
        <p:spPr bwMode="hidden">
          <a:xfrm>
            <a:off x="0" y="0"/>
            <a:ext cx="4343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5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54-13A-MSS12-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0320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200150" y="1409700"/>
            <a:ext cx="4838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  <a:tab pos="2057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hlinkClick r:id="rId15" action="ppaction://hlinksldjump"/>
              </a:rPr>
              <a:t>Chapter Introduction</a:t>
            </a:r>
            <a:endParaRPr lang="en-US" sz="28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hlinkClick r:id="rId16" action="ppaction://hlinksldjump"/>
              </a:rPr>
              <a:t>Lesson 1</a:t>
            </a:r>
            <a:r>
              <a:rPr lang="en-US" sz="2800">
                <a:solidFill>
                  <a:srgbClr val="000000"/>
                </a:solidFill>
              </a:rPr>
              <a:t>	Thermal Energy,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	Temperature,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	and Heat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sz="2800">
                <a:solidFill>
                  <a:srgbClr val="000000"/>
                </a:solidFill>
              </a:rPr>
              <a:t>	Thermal Energy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	Transfers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sz="2800">
                <a:solidFill>
                  <a:srgbClr val="808080"/>
                </a:solidFill>
              </a:rPr>
              <a:t>	</a:t>
            </a:r>
            <a:r>
              <a:rPr lang="en-US" sz="2800">
                <a:solidFill>
                  <a:srgbClr val="000000"/>
                </a:solidFill>
              </a:rPr>
              <a:t>Using Thermal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	Energy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sz="2800" b="1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70274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2-5</a:t>
            </a:r>
          </a:p>
        </p:txBody>
      </p:sp>
      <p:sp>
        <p:nvSpPr>
          <p:cNvPr id="80691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2038350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convection_2.wav"/>
                </a:hlinkClick>
              </a:rPr>
              <a:t>Convection</a:t>
            </a:r>
            <a:r>
              <a:rPr lang="en-US"/>
              <a:t> is the transfer of thermal energy by the movement of particles from one part of a material to another.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Convection only occurs in fluids.</a:t>
            </a:r>
          </a:p>
        </p:txBody>
      </p:sp>
      <p:sp>
        <p:nvSpPr>
          <p:cNvPr id="80691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Convection</a:t>
            </a:r>
          </a:p>
        </p:txBody>
      </p:sp>
      <p:sp>
        <p:nvSpPr>
          <p:cNvPr id="806917" name="Text Box 5"/>
          <p:cNvSpPr txBox="1">
            <a:spLocks noChangeArrowheads="1"/>
          </p:cNvSpPr>
          <p:nvPr/>
        </p:nvSpPr>
        <p:spPr bwMode="auto">
          <a:xfrm>
            <a:off x="1714500" y="4217988"/>
            <a:ext cx="59055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convection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0000"/>
                </a:solidFill>
              </a:rPr>
              <a:t>from Greek </a:t>
            </a:r>
            <a:r>
              <a:rPr lang="en-US" sz="3200" i="1">
                <a:solidFill>
                  <a:srgbClr val="000000"/>
                </a:solidFill>
              </a:rPr>
              <a:t>convectionem</a:t>
            </a:r>
            <a:r>
              <a:rPr lang="en-US" sz="3200">
                <a:solidFill>
                  <a:srgbClr val="000000"/>
                </a:solidFill>
              </a:rPr>
              <a:t>, means “the act of carrying”</a:t>
            </a:r>
          </a:p>
        </p:txBody>
      </p:sp>
      <p:grpSp>
        <p:nvGrpSpPr>
          <p:cNvPr id="806918" name="Group 6"/>
          <p:cNvGrpSpPr>
            <a:grpSpLocks/>
          </p:cNvGrpSpPr>
          <p:nvPr/>
        </p:nvGrpSpPr>
        <p:grpSpPr bwMode="auto">
          <a:xfrm>
            <a:off x="966788" y="3470275"/>
            <a:ext cx="7186612" cy="2663825"/>
            <a:chOff x="495" y="887"/>
            <a:chExt cx="4527" cy="1678"/>
          </a:xfrm>
        </p:grpSpPr>
        <p:sp>
          <p:nvSpPr>
            <p:cNvPr id="806919" name="Rectangle 7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06920" name="Rectangle 8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06921" name="Picture 9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690478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5" grpId="0" build="p"/>
      <p:bldP spid="806916" grpId="0"/>
      <p:bldP spid="8069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2-5</a:t>
            </a:r>
          </a:p>
        </p:txBody>
      </p:sp>
      <p:pic>
        <p:nvPicPr>
          <p:cNvPr id="807942" name="Picture 6" descr="C03-19A-8741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717675"/>
            <a:ext cx="5681662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7945" name="Picture 9" descr="C03-19A-8741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1" r="52245"/>
          <a:stretch>
            <a:fillRect/>
          </a:stretch>
        </p:blipFill>
        <p:spPr bwMode="auto">
          <a:xfrm>
            <a:off x="1171575" y="4438650"/>
            <a:ext cx="3113088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7947" name="Picture 11" descr="C03-19A-8741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57" b="42067"/>
          <a:stretch>
            <a:fillRect/>
          </a:stretch>
        </p:blipFill>
        <p:spPr bwMode="auto">
          <a:xfrm>
            <a:off x="1762125" y="1301750"/>
            <a:ext cx="2943225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7948" name="Picture 12" descr="C03-19A-8741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2" t="26817" b="11540"/>
          <a:stretch>
            <a:fillRect/>
          </a:stretch>
        </p:blipFill>
        <p:spPr bwMode="auto">
          <a:xfrm>
            <a:off x="5305425" y="2738438"/>
            <a:ext cx="2895600" cy="32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795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0772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This cycle of cooler water sinking and forcing warmer water upward is an example of convection.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5735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2-5</a:t>
            </a:r>
          </a:p>
        </p:txBody>
      </p:sp>
      <p:sp>
        <p:nvSpPr>
          <p:cNvPr id="936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04698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The movement of fluids in a cycle because of convection is a </a:t>
            </a: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convection_current.wav"/>
                </a:hlinkClick>
              </a:rPr>
              <a:t>convection current</a:t>
            </a:r>
            <a:r>
              <a:rPr lang="en-US" dirty="0"/>
              <a:t>.</a:t>
            </a:r>
          </a:p>
          <a:p>
            <a:pPr>
              <a:buClr>
                <a:srgbClr val="E40004"/>
              </a:buClr>
            </a:pPr>
            <a:r>
              <a:rPr lang="en-US" dirty="0"/>
              <a:t>Convection currents circulate the water in Earth’s </a:t>
            </a:r>
            <a:r>
              <a:rPr lang="en-US" dirty="0" smtClean="0"/>
              <a:t>mantle, atmosphere </a:t>
            </a:r>
            <a:r>
              <a:rPr lang="en-US" dirty="0"/>
              <a:t>and </a:t>
            </a:r>
            <a:r>
              <a:rPr lang="en-US" dirty="0" smtClean="0"/>
              <a:t>bodies </a:t>
            </a:r>
            <a:r>
              <a:rPr lang="en-US" dirty="0"/>
              <a:t>of water.</a:t>
            </a:r>
          </a:p>
        </p:txBody>
      </p:sp>
      <p:sp>
        <p:nvSpPr>
          <p:cNvPr id="93696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Convection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3294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2-5</a:t>
            </a:r>
          </a:p>
        </p:txBody>
      </p:sp>
      <p:pic>
        <p:nvPicPr>
          <p:cNvPr id="808965" name="Picture 5" descr="C354-09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 b="16266"/>
          <a:stretch>
            <a:fillRect/>
          </a:stretch>
        </p:blipFill>
        <p:spPr bwMode="auto">
          <a:xfrm>
            <a:off x="533400" y="1301750"/>
            <a:ext cx="6638925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68" name="Picture 8" descr="C354-09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81" r="69009" b="1450"/>
          <a:stretch>
            <a:fillRect/>
          </a:stretch>
        </p:blipFill>
        <p:spPr bwMode="auto">
          <a:xfrm>
            <a:off x="6553200" y="2989263"/>
            <a:ext cx="2057400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69" name="Picture 9" descr="C354-09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7" t="83681" r="34863" b="1450"/>
          <a:stretch>
            <a:fillRect/>
          </a:stretch>
        </p:blipFill>
        <p:spPr bwMode="auto">
          <a:xfrm>
            <a:off x="6553200" y="3924300"/>
            <a:ext cx="1971675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70" name="Picture 10" descr="C354-09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6" t="83681" b="1450"/>
          <a:stretch>
            <a:fillRect/>
          </a:stretch>
        </p:blipFill>
        <p:spPr bwMode="auto">
          <a:xfrm>
            <a:off x="6543675" y="4876800"/>
            <a:ext cx="2095500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71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E40022"/>
                </a:solidFill>
              </a:rPr>
              <a:t>Convection Currents in Earth’s Atmosphere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397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2-4</a:t>
            </a:r>
          </a:p>
        </p:txBody>
      </p:sp>
      <p:sp>
        <p:nvSpPr>
          <p:cNvPr id="80384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962525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thermal_contraction.wav"/>
                </a:hlinkClick>
              </a:rPr>
              <a:t>Thermal contraction</a:t>
            </a:r>
            <a:r>
              <a:rPr lang="en-US"/>
              <a:t> is a decrease in a material’s volume when its temperature decreases. 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thermal_expansion.wav"/>
                </a:hlinkClick>
              </a:rPr>
              <a:t>Thermal expansion</a:t>
            </a:r>
            <a:r>
              <a:rPr lang="en-US"/>
              <a:t> is an increase in a material’s volume when its temperature increases.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/>
              <a:t>Thermal expansion and contraction are most noticeable in gases, less noticeable in liquids, and the least noticeable in solids.</a:t>
            </a:r>
          </a:p>
        </p:txBody>
      </p:sp>
      <p:sp>
        <p:nvSpPr>
          <p:cNvPr id="803844" name="title"/>
          <p:cNvSpPr txBox="1">
            <a:spLocks noChangeArrowheads="1"/>
          </p:cNvSpPr>
          <p:nvPr/>
        </p:nvSpPr>
        <p:spPr bwMode="auto">
          <a:xfrm>
            <a:off x="617538" y="541338"/>
            <a:ext cx="8297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Thermal Expansion and Contraction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62342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/>
      <p:bldP spid="8038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62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2 - VS</a:t>
            </a:r>
          </a:p>
        </p:txBody>
      </p:sp>
      <p:sp>
        <p:nvSpPr>
          <p:cNvPr id="813061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When a material has a low specific heat, transferring a small amount of energy to the material increases its temperature 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significantly.</a:t>
            </a:r>
          </a:p>
        </p:txBody>
      </p:sp>
      <p:pic>
        <p:nvPicPr>
          <p:cNvPr id="813064" name="Picture 8" descr="C354-08A-MSS12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30416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334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306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086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4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2 - VS</a:t>
            </a:r>
          </a:p>
        </p:txBody>
      </p:sp>
      <p:sp>
        <p:nvSpPr>
          <p:cNvPr id="814084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Thermal energy can be transferred through radiation, conduction, or convection.</a:t>
            </a:r>
          </a:p>
        </p:txBody>
      </p:sp>
      <p:pic>
        <p:nvPicPr>
          <p:cNvPr id="814088" name="Picture 8" descr="C03-19A-8741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373313"/>
            <a:ext cx="4191000" cy="33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90022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408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10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2 - VS</a:t>
            </a:r>
          </a:p>
        </p:txBody>
      </p:sp>
      <p:sp>
        <p:nvSpPr>
          <p:cNvPr id="815108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When a material is heated, the thermal energy of the material increases and the material expands.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1788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510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– LR1</a:t>
            </a:r>
          </a:p>
        </p:txBody>
      </p:sp>
      <p:pic>
        <p:nvPicPr>
          <p:cNvPr id="816131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2" name="oval"/>
          <p:cNvSpPr>
            <a:spLocks noChangeArrowheads="1"/>
          </p:cNvSpPr>
          <p:nvPr/>
        </p:nvSpPr>
        <p:spPr bwMode="auto">
          <a:xfrm>
            <a:off x="1104900" y="43338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16133" name="Answers"/>
          <p:cNvSpPr>
            <a:spLocks noChangeArrowheads="1"/>
          </p:cNvSpPr>
          <p:nvPr/>
        </p:nvSpPr>
        <p:spPr bwMode="auto">
          <a:xfrm>
            <a:off x="1143000" y="31083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convection current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specific heat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thermal conductor 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thermal insulator </a:t>
            </a:r>
          </a:p>
        </p:txBody>
      </p:sp>
      <p:sp>
        <p:nvSpPr>
          <p:cNvPr id="81613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Which term refers to a material through which thermal energy flows easily?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7788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613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 animBg="1"/>
      <p:bldP spid="81613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– LR2</a:t>
            </a:r>
          </a:p>
        </p:txBody>
      </p:sp>
      <p:pic>
        <p:nvPicPr>
          <p:cNvPr id="81715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6" name="oval"/>
          <p:cNvSpPr>
            <a:spLocks noChangeArrowheads="1"/>
          </p:cNvSpPr>
          <p:nvPr/>
        </p:nvSpPr>
        <p:spPr bwMode="auto">
          <a:xfrm>
            <a:off x="1095375" y="37052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17157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conduction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thermal expansion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thermal conductor 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thermal contraction </a:t>
            </a:r>
          </a:p>
        </p:txBody>
      </p:sp>
      <p:sp>
        <p:nvSpPr>
          <p:cNvPr id="817158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Which describes an increase in </a:t>
            </a:r>
            <a:br>
              <a:rPr lang="en-US" sz="3200" b="1">
                <a:solidFill>
                  <a:srgbClr val="E40022"/>
                </a:solidFill>
              </a:rPr>
            </a:br>
            <a:r>
              <a:rPr lang="en-US" sz="3200" b="1">
                <a:solidFill>
                  <a:srgbClr val="E40022"/>
                </a:solidFill>
              </a:rPr>
              <a:t>a material’s volume when its temperature increases?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35100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15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  <p:bldP spid="81715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4" name="background" descr="11MS-LessonMen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Reading Guide - KC</a:t>
            </a:r>
          </a:p>
        </p:txBody>
      </p:sp>
      <p:pic>
        <p:nvPicPr>
          <p:cNvPr id="792580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1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is the effect of having a small specific heat?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happens to a material when it is heated?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In what ways can thermal energy be transferred?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792582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3" name="Title"/>
          <p:cNvSpPr>
            <a:spLocks noChangeArrowheads="1"/>
          </p:cNvSpPr>
          <p:nvPr/>
        </p:nvSpPr>
        <p:spPr bwMode="auto">
          <a:xfrm>
            <a:off x="1044575" y="1376363"/>
            <a:ext cx="6880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</a:rPr>
              <a:t>Thermal Energy Transfers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36582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 build="p" autoUpdateAnimBg="0"/>
      <p:bldP spid="79258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– LR3</a:t>
            </a:r>
          </a:p>
        </p:txBody>
      </p:sp>
      <p:pic>
        <p:nvPicPr>
          <p:cNvPr id="81817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8180" name="Oval 4"/>
          <p:cNvSpPr>
            <a:spLocks noChangeArrowheads="1"/>
          </p:cNvSpPr>
          <p:nvPr/>
        </p:nvSpPr>
        <p:spPr bwMode="auto">
          <a:xfrm>
            <a:off x="1104900" y="33432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18181" name="Answers"/>
          <p:cNvSpPr>
            <a:spLocks noChangeArrowheads="1"/>
          </p:cNvSpPr>
          <p:nvPr/>
        </p:nvSpPr>
        <p:spPr bwMode="auto">
          <a:xfrm>
            <a:off x="1143000" y="338455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</a:rPr>
              <a:t>convection</a:t>
            </a: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</a:rPr>
              <a:t>conduction</a:t>
            </a: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</a:rPr>
              <a:t>thermal contraction </a:t>
            </a: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thermal expansion</a:t>
            </a:r>
          </a:p>
        </p:txBody>
      </p:sp>
      <p:sp>
        <p:nvSpPr>
          <p:cNvPr id="818182" name="Question"/>
          <p:cNvSpPr txBox="1">
            <a:spLocks noChangeArrowheads="1"/>
          </p:cNvSpPr>
          <p:nvPr/>
        </p:nvSpPr>
        <p:spPr bwMode="auto">
          <a:xfrm>
            <a:off x="1143000" y="1371600"/>
            <a:ext cx="6781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What term describes the transfer of thermal energy by the movement of particles from one part of a material to another?</a:t>
            </a:r>
            <a:endParaRPr lang="en-US" sz="320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0891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818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0" grpId="0" animBg="1"/>
      <p:bldP spid="81818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2 - Now</a:t>
            </a:r>
          </a:p>
        </p:txBody>
      </p:sp>
      <p:pic>
        <p:nvPicPr>
          <p:cNvPr id="819203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4" name="Picture 4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12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11873B"/>
                </a:solidFill>
              </a:rPr>
              <a:t>3.	</a:t>
            </a:r>
            <a:r>
              <a:rPr lang="en-US" sz="2800">
                <a:solidFill>
                  <a:srgbClr val="000000"/>
                </a:solidFill>
              </a:rPr>
              <a:t>It takes a large amount of energy to significantly change the temperature of an object with a low specific heat.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11873B"/>
                </a:solidFill>
              </a:rPr>
              <a:t>4.	</a:t>
            </a:r>
            <a:r>
              <a:rPr lang="en-US" sz="2800">
                <a:solidFill>
                  <a:srgbClr val="000000"/>
                </a:solidFill>
              </a:rPr>
              <a:t>The thermal energy of an object can never be increased or decreased.</a:t>
            </a:r>
          </a:p>
        </p:txBody>
      </p:sp>
      <p:sp>
        <p:nvSpPr>
          <p:cNvPr id="819213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2080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977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Specific Heat Capacity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40105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Compares how easily the kinetic energy of particles is changed for different materials</a:t>
            </a:r>
          </a:p>
          <a:p>
            <a:pPr eaLnBrk="1" hangingPunct="1"/>
            <a:r>
              <a:rPr lang="en-US" dirty="0" smtClean="0"/>
              <a:t>Smaller specific heat -- easier to change the temperature</a:t>
            </a:r>
          </a:p>
          <a:p>
            <a:pPr eaLnBrk="1" hangingPunct="1"/>
            <a:r>
              <a:rPr lang="en-US" dirty="0" smtClean="0"/>
              <a:t>Symbol is c</a:t>
            </a:r>
          </a:p>
          <a:p>
            <a:pPr eaLnBrk="1" hangingPunct="1"/>
            <a:r>
              <a:rPr lang="en-US" dirty="0" smtClean="0"/>
              <a:t>Definition:</a:t>
            </a:r>
          </a:p>
          <a:p>
            <a:pPr lvl="1" eaLnBrk="1" hangingPunct="1"/>
            <a:r>
              <a:rPr lang="en-US" dirty="0" smtClean="0"/>
              <a:t>Amount of heat needed to raise the temperature of 1 kg of a material 1</a:t>
            </a:r>
            <a:r>
              <a:rPr lang="en-US" baseline="30000" dirty="0" smtClean="0"/>
              <a:t>o</a:t>
            </a:r>
            <a:r>
              <a:rPr lang="en-US" dirty="0" smtClean="0"/>
              <a:t>C or 1K</a:t>
            </a:r>
          </a:p>
        </p:txBody>
      </p:sp>
    </p:spTree>
    <p:extLst>
      <p:ext uri="{BB962C8B-B14F-4D97-AF65-F5344CB8AC3E}">
        <p14:creationId xmlns:p14="http://schemas.microsoft.com/office/powerpoint/2010/main" val="376423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820" name="Picture 4" descr="C354-08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89075"/>
            <a:ext cx="5762625" cy="47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8028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924800" cy="3381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sz="3000"/>
              <a:t>In a hot car, the temperature of thermal conductors, such as the safety-belt buckles, increases more </a:t>
            </a:r>
            <a:br>
              <a:rPr lang="en-US" sz="3000"/>
            </a:br>
            <a:r>
              <a:rPr lang="en-US" sz="3000"/>
              <a:t>quickly than the </a:t>
            </a:r>
            <a:br>
              <a:rPr lang="en-US" sz="3000"/>
            </a:br>
            <a:r>
              <a:rPr lang="en-US" sz="3000"/>
              <a:t>temperature of </a:t>
            </a:r>
            <a:br>
              <a:rPr lang="en-US" sz="3000"/>
            </a:br>
            <a:r>
              <a:rPr lang="en-US" sz="3000"/>
              <a:t>thermal insulators, </a:t>
            </a:r>
            <a:br>
              <a:rPr lang="en-US" sz="3000"/>
            </a:br>
            <a:r>
              <a:rPr lang="en-US" sz="3000"/>
              <a:t>such as the </a:t>
            </a:r>
            <a:br>
              <a:rPr lang="en-US" sz="3000"/>
            </a:br>
            <a:r>
              <a:rPr lang="en-US" sz="3000"/>
              <a:t>seat material.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9120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2-1</a:t>
            </a:r>
          </a:p>
        </p:txBody>
      </p:sp>
      <p:sp>
        <p:nvSpPr>
          <p:cNvPr id="7946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1591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Thermal energy is transferred in three ways.</a:t>
            </a:r>
          </a:p>
          <a:p>
            <a:pPr lvl="1">
              <a:buClr>
                <a:srgbClr val="E40004"/>
              </a:buClr>
              <a:buFontTx/>
              <a:buChar char="•"/>
            </a:pPr>
            <a:r>
              <a:rPr lang="en-US" sz="3200"/>
              <a:t>by radiation</a:t>
            </a:r>
          </a:p>
          <a:p>
            <a:pPr lvl="1">
              <a:buClr>
                <a:srgbClr val="E40004"/>
              </a:buClr>
              <a:buFontTx/>
              <a:buChar char="•"/>
            </a:pPr>
            <a:r>
              <a:rPr lang="en-US" sz="3200"/>
              <a:t>by conduction</a:t>
            </a:r>
          </a:p>
          <a:p>
            <a:pPr lvl="1">
              <a:buClr>
                <a:srgbClr val="E40004"/>
              </a:buClr>
              <a:buFontTx/>
              <a:buChar char="•"/>
            </a:pPr>
            <a:r>
              <a:rPr lang="en-US" sz="3200"/>
              <a:t>by convection</a:t>
            </a:r>
          </a:p>
        </p:txBody>
      </p:sp>
      <p:sp>
        <p:nvSpPr>
          <p:cNvPr id="79462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How is thermal energy transferred?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2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  <p:bldP spid="7946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7976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The transfer of thermal energy from one material to another by electromagnetic waves is called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radiation.wav"/>
                </a:hlinkClick>
              </a:rPr>
              <a:t>radiation</a:t>
            </a:r>
            <a:r>
              <a:rPr lang="en-US"/>
              <a:t>.</a:t>
            </a:r>
          </a:p>
          <a:p>
            <a:pPr>
              <a:buClr>
                <a:srgbClr val="E40004"/>
              </a:buClr>
            </a:pPr>
            <a:r>
              <a:rPr lang="en-US"/>
              <a:t>Radiation is the only way thermal energy can travel from the Sun to Earth, because space is a vacuum.</a:t>
            </a:r>
          </a:p>
          <a:p>
            <a:pPr>
              <a:buClr>
                <a:srgbClr val="E40004"/>
              </a:buClr>
            </a:pPr>
            <a:r>
              <a:rPr lang="en-US"/>
              <a:t>Radiation also transfers thermal energy through solids, liquids, and gases.</a:t>
            </a:r>
          </a:p>
        </p:txBody>
      </p:sp>
      <p:sp>
        <p:nvSpPr>
          <p:cNvPr id="79770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Radiation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8095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build="p"/>
      <p:bldP spid="7977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8007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619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When particles with different kinetic energies collide, the particles with higher kinetic energy transfer energy to particles with lower kinetic energy.</a:t>
            </a:r>
          </a:p>
          <a:p>
            <a:pPr>
              <a:buClr>
                <a:srgbClr val="E40004"/>
              </a:buClr>
            </a:pPr>
            <a:r>
              <a:rPr lang="en-US"/>
              <a:t>The transfer of thermal energy between materials by the collisions of particles is called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conduction.wav"/>
                </a:hlinkClick>
              </a:rPr>
              <a:t>conduction</a:t>
            </a:r>
            <a:r>
              <a:rPr lang="en-US"/>
              <a:t>.</a:t>
            </a:r>
          </a:p>
          <a:p>
            <a:pPr>
              <a:buClr>
                <a:srgbClr val="E40004"/>
              </a:buClr>
            </a:pPr>
            <a:r>
              <a:rPr lang="en-US"/>
              <a:t>Conduction continues until the thermal energy of all particles in contact is equal.</a:t>
            </a:r>
          </a:p>
        </p:txBody>
      </p:sp>
      <p:sp>
        <p:nvSpPr>
          <p:cNvPr id="80077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Conduction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25323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93286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43025"/>
            <a:ext cx="4648200" cy="47656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The hot air transfers thermal energy to, </a:t>
            </a:r>
            <a:br>
              <a:rPr lang="en-US"/>
            </a:br>
            <a:r>
              <a:rPr lang="en-US"/>
              <a:t>or heats, the cool lemonade by conduction. </a:t>
            </a:r>
          </a:p>
          <a:p>
            <a:pPr>
              <a:buClr>
                <a:srgbClr val="E40004"/>
              </a:buClr>
            </a:pPr>
            <a:r>
              <a:rPr lang="en-US"/>
              <a:t>Eventually the kinetic thermal energy and temperature of the air and the lemonade will be equal.</a:t>
            </a:r>
          </a:p>
        </p:txBody>
      </p:sp>
      <p:sp>
        <p:nvSpPr>
          <p:cNvPr id="93286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Conduction 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32869" name="Picture 5" descr="C354-07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219200"/>
            <a:ext cx="289083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872" name="Picture 8" descr="11MS-get_animated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791200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42602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3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8017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thermal_conductor.wav"/>
                </a:hlinkClick>
              </a:rPr>
              <a:t>thermal conductor</a:t>
            </a:r>
            <a:r>
              <a:rPr lang="en-US"/>
              <a:t> is a material through which thermal energy flows easily.</a:t>
            </a:r>
          </a:p>
          <a:p>
            <a:pPr>
              <a:buClr>
                <a:srgbClr val="E40004"/>
              </a:buClr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thermal_insulator.wav"/>
                </a:hlinkClick>
              </a:rPr>
              <a:t>thermal insulator</a:t>
            </a:r>
            <a:r>
              <a:rPr lang="en-US"/>
              <a:t> is a material through which thermal energy does not flow easily.</a:t>
            </a:r>
          </a:p>
        </p:txBody>
      </p:sp>
      <p:sp>
        <p:nvSpPr>
          <p:cNvPr id="80179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Conduction 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9867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588</Words>
  <Application>Microsoft Office PowerPoint</Application>
  <PresentationFormat>On-screen Show (4:3)</PresentationFormat>
  <Paragraphs>91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9_Default Design</vt:lpstr>
      <vt:lpstr>2_Default Design</vt:lpstr>
      <vt:lpstr>3_Default Design</vt:lpstr>
      <vt:lpstr>Chapter Menu</vt:lpstr>
      <vt:lpstr>Lesson 2 Reading Guide - KC</vt:lpstr>
      <vt:lpstr>Specific Heat Capacity</vt:lpstr>
      <vt:lpstr>Lesson 2-3</vt:lpstr>
      <vt:lpstr>Lesson 2-1</vt:lpstr>
      <vt:lpstr>Lesson 2-2</vt:lpstr>
      <vt:lpstr>Lesson 2-3</vt:lpstr>
      <vt:lpstr>Lesson 2-3</vt:lpstr>
      <vt:lpstr>Lesson 2-3</vt:lpstr>
      <vt:lpstr>Lesson 2-5</vt:lpstr>
      <vt:lpstr>Lesson 2-5</vt:lpstr>
      <vt:lpstr>Lesson 2-5</vt:lpstr>
      <vt:lpstr>Lesson 2-5</vt:lpstr>
      <vt:lpstr>Lesson 2-4</vt:lpstr>
      <vt:lpstr>Lesson 2 - VS</vt:lpstr>
      <vt:lpstr>Lesson 2 - VS</vt:lpstr>
      <vt:lpstr>Lesson 2 - VS</vt:lpstr>
      <vt:lpstr>Lesson 2 – LR1</vt:lpstr>
      <vt:lpstr>Lesson 2 – LR2</vt:lpstr>
      <vt:lpstr>Lesson 2 – LR3</vt:lpstr>
      <vt:lpstr>Lesson 2 -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Elizabeth Greenman</dc:creator>
  <cp:lastModifiedBy>Elizabeth Greenman</cp:lastModifiedBy>
  <cp:revision>4</cp:revision>
  <cp:lastPrinted>2013-11-06T14:35:31Z</cp:lastPrinted>
  <dcterms:created xsi:type="dcterms:W3CDTF">2013-11-04T15:45:55Z</dcterms:created>
  <dcterms:modified xsi:type="dcterms:W3CDTF">2013-11-07T17:04:25Z</dcterms:modified>
</cp:coreProperties>
</file>