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ppt/theme/themeOverride21.xml" ContentType="application/vnd.openxmlformats-officedocument.themeOverride+xml"/>
  <Override PartName="/ppt/tags/tag21.xml" ContentType="application/vnd.openxmlformats-officedocument.presentationml.tags+xml"/>
  <Override PartName="/ppt/theme/themeOverride22.xml" ContentType="application/vnd.openxmlformats-officedocument.themeOverride+xml"/>
  <Override PartName="/ppt/tags/tag22.xml" ContentType="application/vnd.openxmlformats-officedocument.presentationml.tags+xml"/>
  <Override PartName="/ppt/theme/themeOverride23.xml" ContentType="application/vnd.openxmlformats-officedocument.themeOverride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7" r:id="rId3"/>
    <p:sldId id="263" r:id="rId4"/>
    <p:sldId id="265" r:id="rId5"/>
    <p:sldId id="266" r:id="rId6"/>
    <p:sldId id="267" r:id="rId7"/>
    <p:sldId id="268" r:id="rId8"/>
    <p:sldId id="269" r:id="rId9"/>
    <p:sldId id="272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37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49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08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4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843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8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20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4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92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59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251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03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2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132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9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12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10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62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39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9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3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8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3" name="Picture 45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4" name="Picture 46" descr="11MSS_Headers-C33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25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slide" Target="slide1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1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hemeOverride" Target="../theme/themeOverride2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6" name="Picture 22" descr="11MSS_Headers-C33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7" name="Picture 23" descr="C332-13A-MSS12-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1"/>
          <a:stretch>
            <a:fillRect/>
          </a:stretch>
        </p:blipFill>
        <p:spPr bwMode="auto">
          <a:xfrm>
            <a:off x="5829300" y="1981200"/>
            <a:ext cx="2209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543050"/>
            <a:ext cx="6667500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rId15" action="ppaction://hlinksldjump"/>
              </a:rPr>
              <a:t>Chapter Introduction</a:t>
            </a:r>
            <a:endParaRPr lang="en-US" altLang="en-US" sz="26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rId16" action="ppaction://hlinksldjump"/>
              </a:rPr>
              <a:t>Lesson 1</a:t>
            </a:r>
            <a:r>
              <a:rPr lang="en-US" altLang="en-US" sz="2600">
                <a:solidFill>
                  <a:srgbClr val="000000"/>
                </a:solidFill>
              </a:rPr>
              <a:t>	Electrons and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Energy Levels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600">
                <a:solidFill>
                  <a:srgbClr val="000000"/>
                </a:solidFill>
              </a:rPr>
              <a:t>	Compounds,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Chemical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Formulas, and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Covalent Bonds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600">
                <a:solidFill>
                  <a:srgbClr val="808080"/>
                </a:solidFill>
              </a:rPr>
              <a:t>	</a:t>
            </a:r>
            <a:r>
              <a:rPr lang="en-US" altLang="en-US" sz="2600">
                <a:solidFill>
                  <a:srgbClr val="000000"/>
                </a:solidFill>
              </a:rPr>
              <a:t>Ionic and Metallic Bonds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600" b="1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39762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286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4194175"/>
            <a:ext cx="7924800" cy="18446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number of valence electrons in each atom of an element can help determine the type and number of bonds that an atom can form. </a:t>
            </a:r>
          </a:p>
        </p:txBody>
      </p:sp>
      <p:sp>
        <p:nvSpPr>
          <p:cNvPr id="93286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Atoms Bond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932869" name="Text Box 5"/>
          <p:cNvSpPr txBox="1">
            <a:spLocks noChangeArrowheads="1"/>
          </p:cNvSpPr>
          <p:nvPr/>
        </p:nvSpPr>
        <p:spPr bwMode="auto">
          <a:xfrm>
            <a:off x="1562100" y="1985963"/>
            <a:ext cx="5905500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valence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Latin </a:t>
            </a:r>
            <a:r>
              <a:rPr lang="en-US" altLang="en-US" sz="3200" i="1">
                <a:solidFill>
                  <a:srgbClr val="000000"/>
                </a:solidFill>
              </a:rPr>
              <a:t>valentia</a:t>
            </a:r>
            <a:r>
              <a:rPr lang="en-US" altLang="en-US" sz="3200">
                <a:solidFill>
                  <a:srgbClr val="000000"/>
                </a:solidFill>
              </a:rPr>
              <a:t>, means “strength, capacity”</a:t>
            </a:r>
          </a:p>
        </p:txBody>
      </p:sp>
      <p:grpSp>
        <p:nvGrpSpPr>
          <p:cNvPr id="932870" name="Group 6"/>
          <p:cNvGrpSpPr>
            <a:grpSpLocks/>
          </p:cNvGrpSpPr>
          <p:nvPr/>
        </p:nvGrpSpPr>
        <p:grpSpPr bwMode="auto">
          <a:xfrm>
            <a:off x="785813" y="1219200"/>
            <a:ext cx="7186612" cy="2663825"/>
            <a:chOff x="495" y="887"/>
            <a:chExt cx="4527" cy="1678"/>
          </a:xfrm>
        </p:grpSpPr>
        <p:sp>
          <p:nvSpPr>
            <p:cNvPr id="932871" name="Rectangle 7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932872" name="Rectangle 8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932873" name="Picture 9" descr="WordOrigin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2118244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67" grpId="0" build="p"/>
      <p:bldP spid="9328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02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776413"/>
            <a:ext cx="6400800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3021" name="Picture 13" descr="C332-04A-MSS1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776413"/>
            <a:ext cx="6400800" cy="45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24" name="Picture 16" descr="C332-04A-MSS1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9" t="80588" r="22073"/>
          <a:stretch>
            <a:fillRect/>
          </a:stretch>
        </p:blipFill>
        <p:spPr bwMode="auto">
          <a:xfrm>
            <a:off x="3352800" y="5434013"/>
            <a:ext cx="2971800" cy="88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23" name="Picture 15" descr="C332-04A-MSS1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1" b="76495"/>
          <a:stretch>
            <a:fillRect/>
          </a:stretch>
        </p:blipFill>
        <p:spPr bwMode="auto">
          <a:xfrm>
            <a:off x="5410200" y="1776413"/>
            <a:ext cx="23272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3020" name="Picture 12" descr="C332-04A-MSS1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88" b="78174"/>
          <a:stretch>
            <a:fillRect/>
          </a:stretch>
        </p:blipFill>
        <p:spPr bwMode="auto">
          <a:xfrm>
            <a:off x="1336675" y="1776413"/>
            <a:ext cx="270192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301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8001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periodic table can tell you how many valence electrons an atom has.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9129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3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8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8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0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389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2828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In 1916 an American chemist named Gilbert Lewis developed the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electron_dot_diagram.wav"/>
                </a:hlinkClick>
              </a:rPr>
              <a:t>electron dot diagram</a:t>
            </a:r>
            <a:r>
              <a:rPr lang="en-US" altLang="en-US"/>
              <a:t>, a model that represents valence electrons in an atom as dots around the element’s chemical symbol. </a:t>
            </a:r>
          </a:p>
        </p:txBody>
      </p:sp>
      <p:sp>
        <p:nvSpPr>
          <p:cNvPr id="93389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Atoms Bond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36154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3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1-3</a:t>
            </a:r>
          </a:p>
        </p:txBody>
      </p:sp>
      <p:pic>
        <p:nvPicPr>
          <p:cNvPr id="684038" name="Picture 6" descr="C332-0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42"/>
          <a:stretch>
            <a:fillRect/>
          </a:stretch>
        </p:blipFill>
        <p:spPr bwMode="auto">
          <a:xfrm>
            <a:off x="498475" y="609600"/>
            <a:ext cx="8077200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1" name="Picture 9" descr="C332-0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1" b="70753"/>
          <a:stretch>
            <a:fillRect/>
          </a:stretch>
        </p:blipFill>
        <p:spPr bwMode="auto">
          <a:xfrm>
            <a:off x="498475" y="1562100"/>
            <a:ext cx="8077200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2" name="Picture 10" descr="C332-0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8" b="52274"/>
          <a:stretch>
            <a:fillRect/>
          </a:stretch>
        </p:blipFill>
        <p:spPr bwMode="auto">
          <a:xfrm>
            <a:off x="498475" y="2162175"/>
            <a:ext cx="8077200" cy="10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3" name="Picture 11" descr="C332-0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69" b="37489"/>
          <a:stretch>
            <a:fillRect/>
          </a:stretch>
        </p:blipFill>
        <p:spPr bwMode="auto">
          <a:xfrm>
            <a:off x="498475" y="3162300"/>
            <a:ext cx="8077200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4" name="Picture 12" descr="C332-0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54" b="25873"/>
          <a:stretch>
            <a:fillRect/>
          </a:stretch>
        </p:blipFill>
        <p:spPr bwMode="auto">
          <a:xfrm>
            <a:off x="498475" y="3962400"/>
            <a:ext cx="8077200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4045" name="Picture 13" descr="C332-05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6"/>
          <a:stretch>
            <a:fillRect/>
          </a:stretch>
        </p:blipFill>
        <p:spPr bwMode="auto">
          <a:xfrm>
            <a:off x="498475" y="4648200"/>
            <a:ext cx="8077200" cy="13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87310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491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Atoms with eight valence electrons are chemically stable and do not easily react with other atoms.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Atoms that have between one and seven valence electrons are reactive or chemically unstable and easily bond with other atoms to form chemically stable compounds.</a:t>
            </a:r>
          </a:p>
        </p:txBody>
      </p:sp>
      <p:sp>
        <p:nvSpPr>
          <p:cNvPr id="93491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Atoms Bond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16451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798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785652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The elements in group 18 are called noble gases.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With the exception of helium, noble gases have eight valence electrons and are chemically stable</a:t>
            </a:r>
            <a:r>
              <a:rPr lang="en-US" alt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All noble gases have a FULL valence shell</a:t>
            </a:r>
            <a:endParaRPr lang="en-US" altLang="en-US" dirty="0"/>
          </a:p>
        </p:txBody>
      </p:sp>
      <p:sp>
        <p:nvSpPr>
          <p:cNvPr id="93798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Atoms Bond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19755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5942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8001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Atoms gain, lose, or share valence electrons and become chemically stable.</a:t>
            </a:r>
          </a:p>
        </p:txBody>
      </p:sp>
      <p:pic>
        <p:nvPicPr>
          <p:cNvPr id="935943" name="Picture 7" descr="C332-06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83"/>
          <a:stretch>
            <a:fillRect/>
          </a:stretch>
        </p:blipFill>
        <p:spPr bwMode="auto">
          <a:xfrm>
            <a:off x="685800" y="2174875"/>
            <a:ext cx="2667000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945" name="Picture 9" descr="C332-06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1" r="37198"/>
          <a:stretch>
            <a:fillRect/>
          </a:stretch>
        </p:blipFill>
        <p:spPr bwMode="auto">
          <a:xfrm>
            <a:off x="3276600" y="2174875"/>
            <a:ext cx="2362200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5946" name="Picture 10" descr="C332-06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68"/>
          <a:stretch>
            <a:fillRect/>
          </a:stretch>
        </p:blipFill>
        <p:spPr bwMode="auto">
          <a:xfrm>
            <a:off x="5715000" y="2174875"/>
            <a:ext cx="2857500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39387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4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39052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Electrons are less strongly attracted to a nucleus the farther they are from it, similar to the way a magnet attracts a paper clip.</a:t>
            </a:r>
          </a:p>
        </p:txBody>
      </p:sp>
      <p:pic>
        <p:nvPicPr>
          <p:cNvPr id="149517" name="Picture 13" descr="C332-03A-MSS12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0" t="63632" r="2016" b="12126"/>
          <a:stretch>
            <a:fillRect/>
          </a:stretch>
        </p:blipFill>
        <p:spPr bwMode="auto">
          <a:xfrm>
            <a:off x="5334000" y="1905000"/>
            <a:ext cx="2532063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40895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7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629765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3676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Electrons in atoms are in energy levels around the nucleus. Valence electrons are involved in chemical bonding.</a:t>
            </a:r>
          </a:p>
        </p:txBody>
      </p:sp>
      <p:pic>
        <p:nvPicPr>
          <p:cNvPr id="629768" name="Picture 8" descr="C332-03A-MSS12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1295400"/>
            <a:ext cx="24272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8964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791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0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VS</a:t>
            </a:r>
          </a:p>
        </p:txBody>
      </p:sp>
      <p:sp>
        <p:nvSpPr>
          <p:cNvPr id="630788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37528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All noble gases, except He, have four pairs of dots in their electron dot diagrams. Noble gases are chemically stable.</a:t>
            </a:r>
          </a:p>
        </p:txBody>
      </p:sp>
      <p:pic>
        <p:nvPicPr>
          <p:cNvPr id="630792" name="Picture 8" descr="C332-05A-MSS12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63700"/>
            <a:ext cx="27178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22870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07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is an electron’s energy related to its distance from the nucleus?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Why do atoms gain, lose, or share electrons?</a:t>
            </a: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70326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Electrons and Energy Levels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72531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294" name="oval"/>
          <p:cNvSpPr>
            <a:spLocks noChangeArrowheads="1"/>
          </p:cNvSpPr>
          <p:nvPr/>
        </p:nvSpPr>
        <p:spPr bwMode="auto">
          <a:xfrm>
            <a:off x="1104900" y="34099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8296" name="Answers"/>
          <p:cNvSpPr>
            <a:spLocks noChangeArrowheads="1"/>
          </p:cNvSpPr>
          <p:nvPr/>
        </p:nvSpPr>
        <p:spPr bwMode="auto">
          <a:xfrm>
            <a:off x="1143000" y="28289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the left side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right side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the middle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all of the above</a:t>
            </a:r>
          </a:p>
        </p:txBody>
      </p:sp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Where on the periodic table are nonmetals located?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09514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4" grpId="0" animBg="1"/>
      <p:bldP spid="26829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104900" y="49911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electron dot diagram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periodic table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neutron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energy levels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refers to areas of space in which electrons move around the nucleus?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6933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104900" y="43719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metalloids				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valence electrons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noble gases</a:t>
            </a:r>
            <a:endParaRPr lang="en-US" altLang="en-US" b="1">
              <a:solidFill>
                <a:srgbClr val="11873B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metals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All of the elements in group 18 are called what?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66510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2740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1.</a:t>
            </a:r>
            <a:r>
              <a:rPr lang="en-US" altLang="en-US" sz="2800"/>
              <a:t>	Elements rarely exist in pure form. Instead, combinations of elements make up most of the matter around you.</a:t>
            </a:r>
          </a:p>
          <a:p>
            <a:pPr marL="457200" indent="-457200">
              <a:buFontTx/>
              <a:buNone/>
            </a:pPr>
            <a:r>
              <a:rPr lang="en-US" altLang="en-US" sz="2800" b="1">
                <a:solidFill>
                  <a:srgbClr val="11873B"/>
                </a:solidFill>
              </a:rPr>
              <a:t>2.</a:t>
            </a:r>
            <a:r>
              <a:rPr lang="en-US" altLang="en-US" sz="2800"/>
              <a:t>	Chemical bonds that form between atoms involve electrons.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2400" b="1">
                <a:solidFill>
                  <a:srgbClr val="E40022"/>
                </a:solidFill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8809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Elements on the periodic table are organized in periods (rows) and groups (columns).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The periodic table lists elements in order of atomic number, which increases from left to right as you move across a period.</a:t>
            </a:r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Periodic Table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55612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839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28650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three main regions of elements on the periodic table classify elements as metals, nonmetals, or metalloids. </a:t>
            </a:r>
          </a:p>
        </p:txBody>
      </p:sp>
      <p:pic>
        <p:nvPicPr>
          <p:cNvPr id="839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286000"/>
            <a:ext cx="80391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328753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1-1</a:t>
            </a:r>
          </a:p>
        </p:txBody>
      </p:sp>
      <p:sp>
        <p:nvSpPr>
          <p:cNvPr id="620549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The Periodic Table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62055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342453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 smtClean="0"/>
              <a:t>Elements </a:t>
            </a:r>
            <a:r>
              <a:rPr lang="en-US" altLang="en-US" dirty="0"/>
              <a:t>on the left side of the table are metals.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Nonmetals are on the right side of the table.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Metalloids form the narrow stair-step region between metals and nonmetals.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6251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0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0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5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60379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chemical_bond.wav"/>
                </a:hlinkClick>
              </a:rPr>
              <a:t>chemical bond</a:t>
            </a:r>
            <a:r>
              <a:rPr lang="en-US" altLang="en-US" dirty="0"/>
              <a:t> is a force that holds two or more atoms together in a compound.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Bonding involves outer shell (valence) electrons</a:t>
            </a:r>
            <a:endParaRPr lang="en-US" altLang="en-US" dirty="0"/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Atoms Bond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6675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68198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88975"/>
            <a:ext cx="3257550" cy="31591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Protons and neutrons are in an atom’s nucleus. Electrons move around the nucleus.</a:t>
            </a:r>
          </a:p>
        </p:txBody>
      </p:sp>
      <p:pic>
        <p:nvPicPr>
          <p:cNvPr id="681990" name="Picture 6" descr="C332-02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"/>
          <a:stretch>
            <a:fillRect/>
          </a:stretch>
        </p:blipFill>
        <p:spPr bwMode="auto">
          <a:xfrm>
            <a:off x="4284663" y="809625"/>
            <a:ext cx="4325937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45186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3082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Electron Energy Levels</a:t>
            </a:r>
            <a:endParaRPr lang="en-US" altLang="en-US" sz="1600" b="1">
              <a:solidFill>
                <a:srgbClr val="E40022"/>
              </a:solidFill>
            </a:endParaRPr>
          </a:p>
        </p:txBody>
      </p:sp>
      <p:pic>
        <p:nvPicPr>
          <p:cNvPr id="930828" name="Picture 12" descr="C332-0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95400"/>
            <a:ext cx="815340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29" name="Picture 13" descr="C332-03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95400"/>
            <a:ext cx="8153400" cy="469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30" name="Picture 14" descr="C332-03A-MSS1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0" b="44846"/>
          <a:stretch>
            <a:fillRect/>
          </a:stretch>
        </p:blipFill>
        <p:spPr bwMode="auto">
          <a:xfrm>
            <a:off x="3276600" y="1295400"/>
            <a:ext cx="53054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832" name="Picture 16" descr="C332-03A-MSS1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0" t="56776"/>
          <a:stretch>
            <a:fillRect/>
          </a:stretch>
        </p:blipFill>
        <p:spPr bwMode="auto">
          <a:xfrm>
            <a:off x="3429000" y="3962400"/>
            <a:ext cx="5153025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95223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3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30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30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1-2</a:t>
            </a:r>
          </a:p>
        </p:txBody>
      </p:sp>
      <p:sp>
        <p:nvSpPr>
          <p:cNvPr id="929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The attraction between the positive nucleus of one atom and the negative electrons of another atom is what creates a chemical bond.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valence_electron.wav"/>
                </a:hlinkClick>
              </a:rPr>
              <a:t>valence electron</a:t>
            </a:r>
            <a:r>
              <a:rPr lang="en-US" altLang="en-US"/>
              <a:t> is an outermost electron of an atom that participates in chemical bonding.</a:t>
            </a:r>
          </a:p>
        </p:txBody>
      </p:sp>
      <p:sp>
        <p:nvSpPr>
          <p:cNvPr id="9297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Atoms Bond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42690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3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599</Words>
  <Application>Microsoft Office PowerPoint</Application>
  <PresentationFormat>On-screen Show (4:3)</PresentationFormat>
  <Paragraphs>83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9_Default Design</vt:lpstr>
      <vt:lpstr>1_Default Design</vt:lpstr>
      <vt:lpstr>Chapter Menu</vt:lpstr>
      <vt:lpstr>Lesson 1 Reading Guide - KC</vt:lpstr>
      <vt:lpstr>Lesson 1-1</vt:lpstr>
      <vt:lpstr>Lesson 1-1</vt:lpstr>
      <vt:lpstr>Lesson 1-1</vt:lpstr>
      <vt:lpstr>Lesson 1-2</vt:lpstr>
      <vt:lpstr>Lesson 1-2</vt:lpstr>
      <vt:lpstr>Lesson 1-2</vt:lpstr>
      <vt:lpstr>Lesson 1-2</vt:lpstr>
      <vt:lpstr>Lesson 1-2</vt:lpstr>
      <vt:lpstr>Lesson 1-2</vt:lpstr>
      <vt:lpstr>Lesson 1-2</vt:lpstr>
      <vt:lpstr>Lesson 1-3</vt:lpstr>
      <vt:lpstr>Lesson 1-2</vt:lpstr>
      <vt:lpstr>Lesson 1-2</vt:lpstr>
      <vt:lpstr>Lesson 1-2</vt:lpstr>
      <vt:lpstr>Lesson 1 - VS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1</cp:revision>
  <dcterms:created xsi:type="dcterms:W3CDTF">2013-12-08T21:26:18Z</dcterms:created>
  <dcterms:modified xsi:type="dcterms:W3CDTF">2013-12-08T21:31:23Z</dcterms:modified>
</cp:coreProperties>
</file>