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ppt/theme/themeOverride18.xml" ContentType="application/vnd.openxmlformats-officedocument.themeOverride+xml"/>
  <Override PartName="/ppt/tags/tag18.xml" ContentType="application/vnd.openxmlformats-officedocument.presentationml.tags+xml"/>
  <Override PartName="/ppt/theme/themeOverride19.xml" ContentType="application/vnd.openxmlformats-officedocument.themeOverride+xml"/>
  <Override PartName="/ppt/tags/tag19.xml" ContentType="application/vnd.openxmlformats-officedocument.presentationml.tags+xml"/>
  <Override PartName="/ppt/theme/themeOverride20.xml" ContentType="application/vnd.openxmlformats-officedocument.themeOverr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60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4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7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24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4688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5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20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686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94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263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7040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19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13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6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3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959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46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7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02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76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98787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62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28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18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9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50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56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05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65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20" Type="http://schemas.openxmlformats.org/officeDocument/2006/relationships/slide" Target="../slides/slide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32.xml"/><Relationship Id="rId19" Type="http://schemas.openxmlformats.org/officeDocument/2006/relationships/slide" Target="../slides/slide1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2.pn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3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8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32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9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32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50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6" Type="http://schemas.openxmlformats.org/officeDocument/2006/relationships/slide" Target="slide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5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0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 altLang="en-US"/>
              <a:t>Chapter Menu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/>
          <a:stretch>
            <a:fillRect/>
          </a:stretch>
        </p:blipFill>
        <p:spPr bwMode="hidden">
          <a:xfrm>
            <a:off x="0" y="0"/>
            <a:ext cx="63246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6" name="Picture 22" descr="11MSS_Headers-C33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7" name="Picture 23" descr="C332-13A-MSS12-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81"/>
          <a:stretch>
            <a:fillRect/>
          </a:stretch>
        </p:blipFill>
        <p:spPr bwMode="auto">
          <a:xfrm>
            <a:off x="5829300" y="1981200"/>
            <a:ext cx="2209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6667500" cy="402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5" action="ppaction://hlinksldjump"/>
              </a:rPr>
              <a:t>Chapter Introduction</a:t>
            </a:r>
            <a:endParaRPr lang="en-US" altLang="en-US" sz="2600" b="1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rId16" action="ppaction://hlinksldjump"/>
              </a:rPr>
              <a:t>Lesson 1</a:t>
            </a:r>
            <a:r>
              <a:rPr lang="en-US" altLang="en-US" sz="2600">
                <a:solidFill>
                  <a:srgbClr val="000000"/>
                </a:solidFill>
              </a:rPr>
              <a:t>	Electrons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Energy Levels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0000"/>
                </a:solidFill>
                <a:hlinkClick r:id="" action="ppaction://noaction"/>
              </a:rPr>
              <a:t>Lesson 2</a:t>
            </a:r>
            <a:r>
              <a:rPr lang="en-US" altLang="en-US" sz="2600">
                <a:solidFill>
                  <a:srgbClr val="000000"/>
                </a:solidFill>
              </a:rPr>
              <a:t>	Compounds,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Chemical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Formulas, and </a:t>
            </a:r>
            <a:br>
              <a:rPr lang="en-US" altLang="en-US" sz="2600">
                <a:solidFill>
                  <a:srgbClr val="000000"/>
                </a:solidFill>
              </a:rPr>
            </a:br>
            <a:r>
              <a:rPr lang="en-US" altLang="en-US" sz="2600">
                <a:solidFill>
                  <a:srgbClr val="000000"/>
                </a:solidFill>
              </a:rPr>
              <a:t>	Covalent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808080"/>
                </a:solidFill>
                <a:hlinkClick r:id="" action="ppaction://noaction"/>
              </a:rPr>
              <a:t>Lesson 3</a:t>
            </a:r>
            <a:r>
              <a:rPr lang="en-US" altLang="en-US" sz="2600">
                <a:solidFill>
                  <a:srgbClr val="808080"/>
                </a:solidFill>
              </a:rPr>
              <a:t>	</a:t>
            </a:r>
            <a:r>
              <a:rPr lang="en-US" altLang="en-US" sz="2600">
                <a:solidFill>
                  <a:srgbClr val="000000"/>
                </a:solidFill>
              </a:rPr>
              <a:t>Ionic and Metallic Bonds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600" b="1">
                <a:solidFill>
                  <a:srgbClr val="0069B6"/>
                </a:solidFill>
                <a:hlinkClick r:id="" action="ppaction://noaction"/>
              </a:rPr>
              <a:t>Chapter Wrap-Up</a:t>
            </a:r>
            <a:endParaRPr lang="en-US" altLang="en-US" sz="2600" b="1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8522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2823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  <p:sp>
        <p:nvSpPr>
          <p:cNvPr id="802824" name="Text Box 8"/>
          <p:cNvSpPr txBox="1">
            <a:spLocks noChangeArrowheads="1"/>
          </p:cNvSpPr>
          <p:nvPr/>
        </p:nvSpPr>
        <p:spPr bwMode="auto">
          <a:xfrm>
            <a:off x="1562100" y="2909888"/>
            <a:ext cx="5905500" cy="125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>
                <a:solidFill>
                  <a:srgbClr val="11873B"/>
                </a:solidFill>
              </a:rPr>
              <a:t>polar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>
                <a:solidFill>
                  <a:srgbClr val="000000"/>
                </a:solidFill>
              </a:rPr>
              <a:t>from Latin </a:t>
            </a:r>
            <a:r>
              <a:rPr lang="en-US" altLang="en-US" sz="3200" i="1">
                <a:solidFill>
                  <a:srgbClr val="000000"/>
                </a:solidFill>
              </a:rPr>
              <a:t>polus</a:t>
            </a:r>
            <a:r>
              <a:rPr lang="en-US" altLang="en-US" sz="3200">
                <a:solidFill>
                  <a:srgbClr val="000000"/>
                </a:solidFill>
              </a:rPr>
              <a:t>, means “pole”</a:t>
            </a:r>
          </a:p>
        </p:txBody>
      </p:sp>
      <p:grpSp>
        <p:nvGrpSpPr>
          <p:cNvPr id="802825" name="Group 9"/>
          <p:cNvGrpSpPr>
            <a:grpSpLocks/>
          </p:cNvGrpSpPr>
          <p:nvPr/>
        </p:nvGrpSpPr>
        <p:grpSpPr bwMode="auto">
          <a:xfrm>
            <a:off x="785813" y="2057400"/>
            <a:ext cx="7186612" cy="2663825"/>
            <a:chOff x="495" y="887"/>
            <a:chExt cx="4527" cy="1678"/>
          </a:xfrm>
        </p:grpSpPr>
        <p:sp>
          <p:nvSpPr>
            <p:cNvPr id="802826" name="Rectangle 10"/>
            <p:cNvSpPr>
              <a:spLocks noChangeArrowheads="1"/>
            </p:cNvSpPr>
            <p:nvPr/>
          </p:nvSpPr>
          <p:spPr bwMode="auto">
            <a:xfrm>
              <a:off x="495" y="1080"/>
              <a:ext cx="4527" cy="1485"/>
            </a:xfrm>
            <a:prstGeom prst="rect">
              <a:avLst/>
            </a:prstGeom>
            <a:noFill/>
            <a:ln w="57150" algn="ctr">
              <a:solidFill>
                <a:srgbClr val="11873B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sp>
          <p:nvSpPr>
            <p:cNvPr id="802827" name="Rectangle 11"/>
            <p:cNvSpPr>
              <a:spLocks noChangeArrowheads="1"/>
            </p:cNvSpPr>
            <p:nvPr/>
          </p:nvSpPr>
          <p:spPr bwMode="auto">
            <a:xfrm>
              <a:off x="667" y="966"/>
              <a:ext cx="1847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en-US" sz="3200">
                <a:solidFill>
                  <a:srgbClr val="E40022"/>
                </a:solidFill>
              </a:endParaRPr>
            </a:p>
          </p:txBody>
        </p:sp>
        <p:pic>
          <p:nvPicPr>
            <p:cNvPr id="802828" name="Picture 12" descr="WordOrigin_hea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077"/>
            <a:stretch>
              <a:fillRect/>
            </a:stretch>
          </p:blipFill>
          <p:spPr bwMode="auto">
            <a:xfrm>
              <a:off x="603" y="887"/>
              <a:ext cx="2025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2"/>
    </p:custDataLst>
    <p:extLst>
      <p:ext uri="{BB962C8B-B14F-4D97-AF65-F5344CB8AC3E}">
        <p14:creationId xmlns:p14="http://schemas.microsoft.com/office/powerpoint/2010/main" val="394441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3846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Atoms of a polar molecule share their valence electrons unequally. </a:t>
            </a:r>
          </a:p>
        </p:txBody>
      </p:sp>
      <p:pic>
        <p:nvPicPr>
          <p:cNvPr id="803848" name="Picture 8" descr="C332-1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52"/>
          <a:stretch>
            <a:fillRect/>
          </a:stretch>
        </p:blipFill>
        <p:spPr bwMode="auto">
          <a:xfrm>
            <a:off x="1447800" y="1752600"/>
            <a:ext cx="3684588" cy="442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3847" name="Picture 7" descr="C332-11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r="43782" b="36842"/>
          <a:stretch>
            <a:fillRect/>
          </a:stretch>
        </p:blipFill>
        <p:spPr bwMode="auto">
          <a:xfrm>
            <a:off x="3200400" y="1803400"/>
            <a:ext cx="4670425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76983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0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4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9482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Atoms of a nonpolar molecule share their valence electrons equally.</a:t>
            </a:r>
          </a:p>
        </p:txBody>
      </p:sp>
      <p:pic>
        <p:nvPicPr>
          <p:cNvPr id="948228" name="Picture 4" descr="C332-11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9"/>
          <a:stretch>
            <a:fillRect/>
          </a:stretch>
        </p:blipFill>
        <p:spPr bwMode="auto">
          <a:xfrm>
            <a:off x="1600200" y="1820863"/>
            <a:ext cx="5878513" cy="442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8230" name="Picture 6" descr="C332-11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8" b="46704"/>
          <a:stretch>
            <a:fillRect/>
          </a:stretch>
        </p:blipFill>
        <p:spPr bwMode="auto">
          <a:xfrm>
            <a:off x="3132138" y="1816100"/>
            <a:ext cx="4360862" cy="23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4786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4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90186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hemical_formula.wav"/>
                </a:hlinkClick>
              </a:rPr>
              <a:t>chemical formula</a:t>
            </a:r>
            <a:r>
              <a:rPr lang="en-US" altLang="en-US" dirty="0"/>
              <a:t> is a group of chemical symbols and numbers that represent the elements and the number of atoms of each element that make up a compound.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A chemical formula describes the types of atoms in a compound or a </a:t>
            </a:r>
            <a:r>
              <a:rPr lang="en-US" altLang="en-US" dirty="0" smtClean="0"/>
              <a:t>molecule</a:t>
            </a:r>
            <a:endParaRPr lang="en-US" altLang="en-US" dirty="0"/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7042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2-4</a:t>
            </a:r>
          </a:p>
        </p:txBody>
      </p:sp>
      <p:sp>
        <p:nvSpPr>
          <p:cNvPr id="80487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Chemical formulas and molecular models provide information about molecules.</a:t>
            </a:r>
          </a:p>
        </p:txBody>
      </p:sp>
      <p:pic>
        <p:nvPicPr>
          <p:cNvPr id="804872" name="Picture 8" descr="C332-08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62150"/>
            <a:ext cx="82296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4871" name="Picture 7" descr="C332-08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33" r="72685"/>
          <a:stretch>
            <a:fillRect/>
          </a:stretch>
        </p:blipFill>
        <p:spPr bwMode="auto">
          <a:xfrm>
            <a:off x="419100" y="4343400"/>
            <a:ext cx="224790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4874" name="Picture 10" descr="C332-08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1" t="64407" r="44908"/>
          <a:stretch>
            <a:fillRect/>
          </a:stretch>
        </p:blipFill>
        <p:spPr bwMode="auto">
          <a:xfrm>
            <a:off x="2695575" y="4495800"/>
            <a:ext cx="22574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4875" name="Picture 11" descr="C332-08A-MSS12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/>
          <a:stretch>
            <a:fillRect/>
          </a:stretch>
        </p:blipFill>
        <p:spPr bwMode="auto">
          <a:xfrm>
            <a:off x="3124200" y="1962150"/>
            <a:ext cx="55245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0624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4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4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0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8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62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3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3061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64960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chemical formula is one way to show the elements that make up a compound.</a:t>
            </a:r>
          </a:p>
        </p:txBody>
      </p:sp>
      <p:pic>
        <p:nvPicPr>
          <p:cNvPr id="813064" name="Picture 8" descr="C332-08A-MSS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0" t="46973" r="65279" b="27846"/>
          <a:stretch>
            <a:fillRect/>
          </a:stretch>
        </p:blipFill>
        <p:spPr bwMode="auto">
          <a:xfrm>
            <a:off x="3124200" y="3200400"/>
            <a:ext cx="27432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4499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306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6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4084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52425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A covalent bond forms when atoms share valence electrons. The smallest particle </a:t>
            </a:r>
            <a:br>
              <a:rPr lang="en-US" altLang="en-US" sz="2800">
                <a:solidFill>
                  <a:srgbClr val="000000"/>
                </a:solidFill>
              </a:rPr>
            </a:br>
            <a:r>
              <a:rPr lang="en-US" altLang="en-US" sz="2800">
                <a:solidFill>
                  <a:srgbClr val="000000"/>
                </a:solidFill>
              </a:rPr>
              <a:t>of a covalent compound is a molecule.</a:t>
            </a:r>
          </a:p>
        </p:txBody>
      </p:sp>
      <p:pic>
        <p:nvPicPr>
          <p:cNvPr id="814087" name="Picture 7" descr="C332-11A-MSS12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984375"/>
            <a:ext cx="3035300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1533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408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5110" name="Picture 6" descr="11MS-VisSumm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5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2 - VS</a:t>
            </a:r>
          </a:p>
        </p:txBody>
      </p:sp>
      <p:sp>
        <p:nvSpPr>
          <p:cNvPr id="815108" name="txt_box"/>
          <p:cNvSpPr txBox="1">
            <a:spLocks noChangeArrowheads="1"/>
          </p:cNvSpPr>
          <p:nvPr/>
        </p:nvSpPr>
        <p:spPr bwMode="auto">
          <a:xfrm>
            <a:off x="1276350" y="1387475"/>
            <a:ext cx="32512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Water is a polar molecule because the oxygen and hydrogen atoms unequally share electrons.</a:t>
            </a:r>
          </a:p>
        </p:txBody>
      </p:sp>
      <p:pic>
        <p:nvPicPr>
          <p:cNvPr id="815111" name="Picture 7" descr="C332-11A-MSS12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609725"/>
            <a:ext cx="28892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05633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5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LR1</a:t>
            </a:r>
          </a:p>
        </p:txBody>
      </p:sp>
      <p:pic>
        <p:nvPicPr>
          <p:cNvPr id="816131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6132" name="oval"/>
          <p:cNvSpPr>
            <a:spLocks noChangeArrowheads="1"/>
          </p:cNvSpPr>
          <p:nvPr/>
        </p:nvSpPr>
        <p:spPr bwMode="auto">
          <a:xfrm>
            <a:off x="1114425" y="435292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6133" name="Answers"/>
          <p:cNvSpPr>
            <a:spLocks noChangeArrowheads="1"/>
          </p:cNvSpPr>
          <p:nvPr/>
        </p:nvSpPr>
        <p:spPr bwMode="auto">
          <a:xfrm>
            <a:off x="1143000" y="3136900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covalent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chemical formula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compound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polar molecule</a:t>
            </a:r>
          </a:p>
        </p:txBody>
      </p:sp>
      <p:sp>
        <p:nvSpPr>
          <p:cNvPr id="816134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Which term refers to chemical combinations of different types </a:t>
            </a:r>
            <a:br>
              <a:rPr lang="en-US" altLang="en-US" sz="3200" b="1">
                <a:solidFill>
                  <a:srgbClr val="E40022"/>
                </a:solidFill>
              </a:rPr>
            </a:br>
            <a:r>
              <a:rPr lang="en-US" altLang="en-US" sz="3200" b="1">
                <a:solidFill>
                  <a:srgbClr val="E40022"/>
                </a:solidFill>
              </a:rPr>
              <a:t>of atoms?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18579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613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6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6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6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6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6132" grpId="0" animBg="1"/>
      <p:bldP spid="81613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LR2</a:t>
            </a:r>
          </a:p>
        </p:txBody>
      </p:sp>
      <p:pic>
        <p:nvPicPr>
          <p:cNvPr id="817155" name="background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7156" name="oval"/>
          <p:cNvSpPr>
            <a:spLocks noChangeArrowheads="1"/>
          </p:cNvSpPr>
          <p:nvPr/>
        </p:nvSpPr>
        <p:spPr bwMode="auto">
          <a:xfrm>
            <a:off x="1104900" y="3105150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7157" name="Answers"/>
          <p:cNvSpPr>
            <a:spLocks noChangeArrowheads="1"/>
          </p:cNvSpPr>
          <p:nvPr/>
        </p:nvSpPr>
        <p:spPr bwMode="auto">
          <a:xfrm>
            <a:off x="1143000" y="3133725"/>
            <a:ext cx="6781800" cy="25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A.	</a:t>
            </a:r>
            <a:r>
              <a:rPr lang="en-US" altLang="en-US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single covalent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B.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double covalent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C.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triple covalent bond</a:t>
            </a:r>
            <a:endParaRPr lang="en-US" altLang="en-US">
              <a:solidFill>
                <a:srgbClr val="000000"/>
              </a:solidFill>
            </a:endParaRP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b="1">
                <a:solidFill>
                  <a:srgbClr val="11873B"/>
                </a:solidFill>
              </a:rPr>
              <a:t>D.	</a:t>
            </a:r>
            <a:r>
              <a:rPr lang="en-US" altLang="en-US">
                <a:solidFill>
                  <a:srgbClr val="000000"/>
                </a:solidFill>
                <a:cs typeface="Times New Roman" pitchFamily="18" charset="0"/>
              </a:rPr>
              <a:t>none of these</a:t>
            </a:r>
          </a:p>
        </p:txBody>
      </p:sp>
      <p:sp>
        <p:nvSpPr>
          <p:cNvPr id="817158" name="Question"/>
          <p:cNvSpPr txBox="1">
            <a:spLocks noChangeArrowheads="1"/>
          </p:cNvSpPr>
          <p:nvPr/>
        </p:nvSpPr>
        <p:spPr bwMode="auto">
          <a:xfrm>
            <a:off x="1143000" y="1524000"/>
            <a:ext cx="67818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E40022"/>
                </a:solidFill>
              </a:rPr>
              <a:t>When two atoms share one pair of valence electrons, which of the following exists?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8861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715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7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7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71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56" grpId="0" animBg="1"/>
      <p:bldP spid="8171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509838"/>
            <a:ext cx="3309938" cy="51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3213100"/>
            <a:ext cx="6645275" cy="254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How do elements differ from the compounds they form?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What are some common properties of a covalent compound?</a:t>
            </a:r>
          </a:p>
          <a:p>
            <a:pPr fontAlgn="base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E40022"/>
              </a:buClr>
              <a:buFontTx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Why is water a polar compound?</a:t>
            </a: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695642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600" b="1">
                <a:solidFill>
                  <a:srgbClr val="11873B"/>
                </a:solidFill>
              </a:rPr>
              <a:t>Compounds, Chemical Formulas, and Covalent Bonds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6219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 – LR3</a:t>
            </a:r>
          </a:p>
        </p:txBody>
      </p:sp>
      <p:pic>
        <p:nvPicPr>
          <p:cNvPr id="818179" name="Picture 3" descr="11MS-LessonRe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8180" name="Oval 4"/>
          <p:cNvSpPr>
            <a:spLocks noChangeArrowheads="1"/>
          </p:cNvSpPr>
          <p:nvPr/>
        </p:nvSpPr>
        <p:spPr bwMode="auto">
          <a:xfrm>
            <a:off x="1076325" y="3952875"/>
            <a:ext cx="609600" cy="609600"/>
          </a:xfrm>
          <a:prstGeom prst="ellipse">
            <a:avLst/>
          </a:prstGeom>
          <a:solidFill>
            <a:srgbClr val="FFFF99"/>
          </a:solidFill>
          <a:ln w="53975">
            <a:solidFill>
              <a:srgbClr val="E4002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n-US" altLang="en-US" sz="3200">
              <a:solidFill>
                <a:srgbClr val="E40022"/>
              </a:solidFill>
            </a:endParaRPr>
          </a:p>
        </p:txBody>
      </p:sp>
      <p:sp>
        <p:nvSpPr>
          <p:cNvPr id="818181" name="Answers"/>
          <p:cNvSpPr>
            <a:spLocks noChangeArrowheads="1"/>
          </p:cNvSpPr>
          <p:nvPr/>
        </p:nvSpPr>
        <p:spPr bwMode="auto">
          <a:xfrm>
            <a:off x="1143000" y="3416300"/>
            <a:ext cx="67818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28650" indent="-62865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02870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3716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A.	</a:t>
            </a:r>
            <a:r>
              <a:rPr lang="en-US" altLang="en-US" sz="3000">
                <a:solidFill>
                  <a:srgbClr val="000000"/>
                </a:solidFill>
              </a:rPr>
              <a:t>covalent bond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B.	</a:t>
            </a:r>
            <a:r>
              <a:rPr lang="en-US" altLang="en-US" sz="3000">
                <a:solidFill>
                  <a:srgbClr val="000000"/>
                </a:solidFill>
              </a:rPr>
              <a:t>polar molecule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C.	</a:t>
            </a:r>
            <a:r>
              <a:rPr lang="en-US" altLang="en-US" sz="3000">
                <a:solidFill>
                  <a:srgbClr val="000000"/>
                </a:solidFill>
              </a:rPr>
              <a:t>nonpolar molecule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r>
              <a:rPr lang="en-US" altLang="en-US" sz="3000" b="1">
                <a:solidFill>
                  <a:srgbClr val="11873B"/>
                </a:solidFill>
              </a:rPr>
              <a:t>D.	</a:t>
            </a:r>
            <a:r>
              <a:rPr lang="en-US" altLang="en-US" sz="300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covalent compound</a:t>
            </a:r>
          </a:p>
        </p:txBody>
      </p:sp>
      <p:sp>
        <p:nvSpPr>
          <p:cNvPr id="818182" name="Question"/>
          <p:cNvSpPr txBox="1">
            <a:spLocks noChangeArrowheads="1"/>
          </p:cNvSpPr>
          <p:nvPr/>
        </p:nvSpPr>
        <p:spPr bwMode="auto">
          <a:xfrm>
            <a:off x="1143000" y="1546225"/>
            <a:ext cx="67818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E40022"/>
                </a:solidFill>
              </a:rPr>
              <a:t>Which term refers to a molecule that has a partial positive end and a partial negative end because of unequal sharing of electrons?</a:t>
            </a:r>
            <a:endParaRPr lang="en-US" altLang="en-US" sz="3000">
              <a:solidFill>
                <a:srgbClr val="E40022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1316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818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8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8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8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8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8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8180" grpId="0" animBg="1"/>
      <p:bldP spid="81818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924800" cy="18446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Compounds are chemical combinations of different types of atoms.</a:t>
            </a:r>
          </a:p>
          <a:p>
            <a:pPr>
              <a:buClr>
                <a:srgbClr val="E40004"/>
              </a:buClr>
            </a:pPr>
            <a:r>
              <a:rPr lang="en-US" altLang="en-US" dirty="0"/>
              <a:t>Chemical bonds join atoms together.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From Elements to Compounds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4044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52431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 dirty="0"/>
              <a:t>A </a:t>
            </a:r>
            <a:r>
              <a:rPr lang="en-US" altLang="en-US" b="1" dirty="0">
                <a:solidFill>
                  <a:srgbClr val="0069B6"/>
                </a:solidFill>
                <a:hlinkClick r:id="" action="ppaction://noaction">
                  <a:snd r:embed="rId4" name="covalent_bond.wav"/>
                </a:hlinkClick>
              </a:rPr>
              <a:t>covalent bond</a:t>
            </a:r>
            <a:r>
              <a:rPr lang="en-US" altLang="en-US" dirty="0"/>
              <a:t> is a chemical bond formed when two atoms share one or more pairs of valence electrons</a:t>
            </a:r>
            <a:r>
              <a:rPr lang="en-US" altLang="en-US" dirty="0" smtClean="0"/>
              <a:t>.</a:t>
            </a:r>
          </a:p>
          <a:p>
            <a:pPr lvl="1">
              <a:buClr>
                <a:srgbClr val="E40004"/>
              </a:buClr>
            </a:pPr>
            <a:r>
              <a:rPr lang="en-US" altLang="en-US" dirty="0" smtClean="0"/>
              <a:t>Normally this is two (or more) nonmetals</a:t>
            </a:r>
            <a:endParaRPr lang="en-US" altLang="en-US" dirty="0"/>
          </a:p>
          <a:p>
            <a:pPr>
              <a:buClr>
                <a:srgbClr val="E40004"/>
              </a:buClr>
            </a:pPr>
            <a:r>
              <a:rPr lang="en-US" altLang="en-US" dirty="0"/>
              <a:t>A compound formed from many covalent bonds is called a covalent compound</a:t>
            </a:r>
            <a:r>
              <a:rPr lang="en-US" altLang="en-US" dirty="0" smtClean="0"/>
              <a:t>.</a:t>
            </a:r>
          </a:p>
          <a:p>
            <a:pPr>
              <a:buClr>
                <a:srgbClr val="E40004"/>
              </a:buClr>
            </a:pPr>
            <a:r>
              <a:rPr lang="en-US" altLang="en-US" dirty="0" smtClean="0"/>
              <a:t>The smallest part of this compound is a molecule.</a:t>
            </a:r>
            <a:endParaRPr lang="en-US" altLang="en-US" dirty="0"/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8145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Bonds—Electron Sharing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6391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pic>
        <p:nvPicPr>
          <p:cNvPr id="798728" name="Picture 8" descr="C332-09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262188"/>
            <a:ext cx="8229600" cy="269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27" name="Picture 7" descr="C332-09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4" r="76158"/>
          <a:stretch>
            <a:fillRect/>
          </a:stretch>
        </p:blipFill>
        <p:spPr bwMode="auto">
          <a:xfrm>
            <a:off x="400050" y="3505200"/>
            <a:ext cx="19621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31" name="Picture 11" descr="C332-09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48849" r="47685"/>
          <a:stretch>
            <a:fillRect/>
          </a:stretch>
        </p:blipFill>
        <p:spPr bwMode="auto">
          <a:xfrm>
            <a:off x="2371725" y="3576638"/>
            <a:ext cx="2333625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732" name="Picture 12" descr="C332-09A-MSS12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31" t="47433"/>
          <a:stretch>
            <a:fillRect/>
          </a:stretch>
        </p:blipFill>
        <p:spPr bwMode="auto">
          <a:xfrm>
            <a:off x="4714875" y="3538538"/>
            <a:ext cx="3914775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3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Atoms with less than eight valence electrons become chemically stable by forming a chemical bond.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8397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940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46196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single covalent bond exists </a:t>
            </a:r>
            <a:br>
              <a:rPr lang="en-US" altLang="en-US"/>
            </a:br>
            <a:r>
              <a:rPr lang="en-US" altLang="en-US"/>
              <a:t>when two atoms share one pair of valence electrons.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double covalent bond exists when </a:t>
            </a:r>
            <a:br>
              <a:rPr lang="en-US" altLang="en-US"/>
            </a:br>
            <a:r>
              <a:rPr lang="en-US" altLang="en-US"/>
              <a:t>two atoms share two pairs of valence electrons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triple covalent bond exists when two atoms share three pairs of valence electrons.</a:t>
            </a:r>
          </a:p>
        </p:txBody>
      </p:sp>
      <p:sp>
        <p:nvSpPr>
          <p:cNvPr id="940037" name="title"/>
          <p:cNvSpPr txBox="1">
            <a:spLocks noChangeArrowheads="1"/>
          </p:cNvSpPr>
          <p:nvPr/>
        </p:nvSpPr>
        <p:spPr bwMode="auto">
          <a:xfrm>
            <a:off x="617538" y="541338"/>
            <a:ext cx="814546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91515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Bonds—Electron Sharing</a:t>
            </a:r>
            <a:br>
              <a:rPr lang="en-US" altLang="en-US" sz="3600" b="1">
                <a:solidFill>
                  <a:srgbClr val="E40022"/>
                </a:solidFill>
              </a:rPr>
            </a:br>
            <a:r>
              <a:rPr lang="en-US" altLang="en-US" sz="1600" b="1">
                <a:solidFill>
                  <a:srgbClr val="E40022"/>
                </a:solidFill>
              </a:rPr>
              <a:t>	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7109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2-2</a:t>
            </a:r>
          </a:p>
        </p:txBody>
      </p:sp>
      <p:sp>
        <p:nvSpPr>
          <p:cNvPr id="79974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555625"/>
            <a:ext cx="8001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 altLang="en-US"/>
              <a:t>The more valence electrons that two atoms share, the stronger the covalent bond is between the atoms.</a:t>
            </a:r>
          </a:p>
        </p:txBody>
      </p:sp>
      <p:pic>
        <p:nvPicPr>
          <p:cNvPr id="799750" name="Picture 6" descr="C332-10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86"/>
          <a:stretch>
            <a:fillRect/>
          </a:stretch>
        </p:blipFill>
        <p:spPr bwMode="auto">
          <a:xfrm>
            <a:off x="657225" y="2286000"/>
            <a:ext cx="80010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52" name="Picture 8" descr="C332-10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4" b="30965"/>
          <a:stretch>
            <a:fillRect/>
          </a:stretch>
        </p:blipFill>
        <p:spPr bwMode="auto">
          <a:xfrm>
            <a:off x="657225" y="3427413"/>
            <a:ext cx="8001000" cy="14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9753" name="Picture 9" descr="C332-10A-MSS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66"/>
          <a:stretch>
            <a:fillRect/>
          </a:stretch>
        </p:blipFill>
        <p:spPr bwMode="auto">
          <a:xfrm>
            <a:off x="657225" y="4953000"/>
            <a:ext cx="8001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6386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7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247775"/>
            <a:ext cx="7924800" cy="358867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 dirty="0" smtClean="0"/>
              <a:t>Covalent </a:t>
            </a:r>
            <a:r>
              <a:rPr lang="en-US" altLang="en-US" dirty="0"/>
              <a:t>compounds usually have low melting points and low boiling points.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 dirty="0"/>
              <a:t>They are usually gases or liquids at room </a:t>
            </a:r>
            <a:r>
              <a:rPr lang="en-US" altLang="en-US" dirty="0" smtClean="0"/>
              <a:t>temperature.</a:t>
            </a:r>
            <a:endParaRPr lang="en-US" altLang="en-US" dirty="0"/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 altLang="en-US" dirty="0"/>
              <a:t>Covalent compounds are poor conductors of thermal energy and electricity.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Compounds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51608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Lesson 2-3</a:t>
            </a:r>
          </a:p>
        </p:txBody>
      </p:sp>
      <p:sp>
        <p:nvSpPr>
          <p:cNvPr id="94105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34512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altLang="en-US"/>
              <a:t>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4" name="molecule.wav"/>
                </a:hlinkClick>
              </a:rPr>
              <a:t>molecule</a:t>
            </a:r>
            <a:r>
              <a:rPr lang="en-US" altLang="en-US"/>
              <a:t> is a group of atoms held together by covalent bonding that acts as an independent unit.</a:t>
            </a:r>
          </a:p>
          <a:p>
            <a:pPr>
              <a:buClr>
                <a:srgbClr val="E40004"/>
              </a:buClr>
            </a:pPr>
            <a:r>
              <a:rPr lang="en-US" altLang="en-US"/>
              <a:t>A molecule that has a partial positive end and a partial negative end because of unequal sharing of electrons is a </a:t>
            </a:r>
            <a:r>
              <a:rPr lang="en-US" altLang="en-US" b="1">
                <a:solidFill>
                  <a:srgbClr val="0069B6"/>
                </a:solidFill>
                <a:hlinkClick r:id="" action="ppaction://noaction">
                  <a:snd r:embed="rId5" name="polar_molecule.wav"/>
                </a:hlinkClick>
              </a:rPr>
              <a:t>polar molecule</a:t>
            </a:r>
            <a:r>
              <a:rPr lang="en-US" altLang="en-US"/>
              <a:t>.</a:t>
            </a:r>
          </a:p>
        </p:txBody>
      </p:sp>
      <p:sp>
        <p:nvSpPr>
          <p:cNvPr id="941060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E40022"/>
                </a:solidFill>
              </a:rPr>
              <a:t>Covalent Compounds</a:t>
            </a:r>
            <a:r>
              <a:rPr lang="en-US" altLang="en-US" sz="2800" b="1">
                <a:solidFill>
                  <a:srgbClr val="E40022"/>
                </a:solidFill>
              </a:rPr>
              <a:t> </a:t>
            </a:r>
            <a:r>
              <a:rPr lang="en-US" alt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9346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1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1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8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9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0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489</Words>
  <Application>Microsoft Office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9_Default Design</vt:lpstr>
      <vt:lpstr>2_Default Design</vt:lpstr>
      <vt:lpstr>3_Default Design</vt:lpstr>
      <vt:lpstr>Chapter Menu</vt:lpstr>
      <vt:lpstr>Lesson 2 Reading Guide - KC</vt:lpstr>
      <vt:lpstr>Lesson 2-1</vt:lpstr>
      <vt:lpstr>Lesson 2-2</vt:lpstr>
      <vt:lpstr>Lesson 2-2</vt:lpstr>
      <vt:lpstr>Lesson 2-2</vt:lpstr>
      <vt:lpstr>Lesson 2-2</vt:lpstr>
      <vt:lpstr>Lesson 2-3</vt:lpstr>
      <vt:lpstr>Lesson 2-3</vt:lpstr>
      <vt:lpstr>Lesson 2-3</vt:lpstr>
      <vt:lpstr>Lesson 2-4</vt:lpstr>
      <vt:lpstr>Lesson 2-4</vt:lpstr>
      <vt:lpstr>Lesson 2-3</vt:lpstr>
      <vt:lpstr>Lesson 2-4</vt:lpstr>
      <vt:lpstr>Lesson 2 - VS</vt:lpstr>
      <vt:lpstr>Lesson 2 - VS</vt:lpstr>
      <vt:lpstr>Lesson 2 - VS</vt:lpstr>
      <vt:lpstr>Lesson 2 – LR1</vt:lpstr>
      <vt:lpstr>Lesson 2 – LR2</vt:lpstr>
      <vt:lpstr>Lesson 2 – LR3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Beth</dc:creator>
  <cp:lastModifiedBy>Beth</cp:lastModifiedBy>
  <cp:revision>1</cp:revision>
  <dcterms:created xsi:type="dcterms:W3CDTF">2013-12-08T21:36:29Z</dcterms:created>
  <dcterms:modified xsi:type="dcterms:W3CDTF">2013-12-08T21:41:40Z</dcterms:modified>
</cp:coreProperties>
</file>