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0" r:id="rId4"/>
    <p:sldId id="257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06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0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6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40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54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84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10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6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57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4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348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53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1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1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3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931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243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84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54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77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3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62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11MSS_Headers-C33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33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5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6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slide" Target="slide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1.jpeg"/><Relationship Id="rId5" Type="http://schemas.openxmlformats.org/officeDocument/2006/relationships/hyperlink" Target="332_links/332.3_interactive_table.swf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5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jpeg"/><Relationship Id="rId5" Type="http://schemas.openxmlformats.org/officeDocument/2006/relationships/hyperlink" Target="332_links/ionic_bonding.avi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1.jpeg"/><Relationship Id="rId5" Type="http://schemas.openxmlformats.org/officeDocument/2006/relationships/hyperlink" Target="332_links/nacl_bonding.avi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6" name="Picture 22" descr="11MSS_Headers-C3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7" name="Picture 23" descr="C332-13A-MSS12-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1"/>
          <a:stretch>
            <a:fillRect/>
          </a:stretch>
        </p:blipFill>
        <p:spPr bwMode="auto">
          <a:xfrm>
            <a:off x="5829300" y="1981200"/>
            <a:ext cx="2209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543050"/>
            <a:ext cx="6667500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rId15" action="ppaction://hlinksldjump"/>
              </a:rPr>
              <a:t>Chapter Introduction</a:t>
            </a:r>
            <a:endParaRPr lang="en-US" altLang="en-US" sz="26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rId16" action="ppaction://hlinksldjump"/>
              </a:rPr>
              <a:t>Lesson 1</a:t>
            </a:r>
            <a:r>
              <a:rPr lang="en-US" altLang="en-US" sz="2600">
                <a:solidFill>
                  <a:srgbClr val="000000"/>
                </a:solidFill>
              </a:rPr>
              <a:t>	Electrons and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Energy Levels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600">
                <a:solidFill>
                  <a:srgbClr val="000000"/>
                </a:solidFill>
              </a:rPr>
              <a:t>	Compounds,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Chemical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Formulas, and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Covalent Bonds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600">
                <a:solidFill>
                  <a:srgbClr val="808080"/>
                </a:solidFill>
              </a:rPr>
              <a:t>	</a:t>
            </a:r>
            <a:r>
              <a:rPr lang="en-US" altLang="en-US" sz="2600">
                <a:solidFill>
                  <a:srgbClr val="000000"/>
                </a:solidFill>
              </a:rPr>
              <a:t>Ionic and Metallic Bonds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600" b="1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921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84787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77724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Valence electrons are free to move among all the aluminum (Al) ions.</a:t>
            </a:r>
          </a:p>
        </p:txBody>
      </p:sp>
      <p:pic>
        <p:nvPicPr>
          <p:cNvPr id="847879" name="Picture 7" descr="C332-1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62175"/>
            <a:ext cx="68770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280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946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Metals are good conductors of thermal energy and electricity.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Metals are shiny because the valence electrons at the surface of a metal interact with light.</a:t>
            </a:r>
          </a:p>
        </p:txBody>
      </p:sp>
      <p:sp>
        <p:nvSpPr>
          <p:cNvPr id="946180" name="title"/>
          <p:cNvSpPr txBox="1">
            <a:spLocks noChangeArrowheads="1"/>
          </p:cNvSpPr>
          <p:nvPr/>
        </p:nvSpPr>
        <p:spPr bwMode="auto">
          <a:xfrm>
            <a:off x="617538" y="541338"/>
            <a:ext cx="8240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Metallic Bonds—Electron Pooling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0644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pic>
        <p:nvPicPr>
          <p:cNvPr id="848901" name="Picture 5" descr="C332-1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2"/>
          <a:stretch>
            <a:fillRect/>
          </a:stretch>
        </p:blipFill>
        <p:spPr bwMode="auto">
          <a:xfrm>
            <a:off x="695325" y="584200"/>
            <a:ext cx="7685088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903" name="Picture 7" descr="C332-1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8" b="31270"/>
          <a:stretch>
            <a:fillRect/>
          </a:stretch>
        </p:blipFill>
        <p:spPr bwMode="auto">
          <a:xfrm>
            <a:off x="695325" y="3660775"/>
            <a:ext cx="7685088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94580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pic>
        <p:nvPicPr>
          <p:cNvPr id="947203" name="Picture 3" descr="C332-1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4"/>
          <a:stretch>
            <a:fillRect/>
          </a:stretch>
        </p:blipFill>
        <p:spPr bwMode="auto">
          <a:xfrm>
            <a:off x="695325" y="584200"/>
            <a:ext cx="7685088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204" name="Picture 4" descr="C332-1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0"/>
          <a:stretch>
            <a:fillRect/>
          </a:stretch>
        </p:blipFill>
        <p:spPr bwMode="auto">
          <a:xfrm>
            <a:off x="695325" y="1285875"/>
            <a:ext cx="7685088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206" name="Picture 6" descr="11MS-get_animated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897563"/>
            <a:ext cx="205740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3259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6069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35941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Metal atoms lose electrons and nonmetal atoms gain electrons and form stable compounds. An atom that has gained or lost an electron is an ion.</a:t>
            </a:r>
          </a:p>
        </p:txBody>
      </p:sp>
      <p:pic>
        <p:nvPicPr>
          <p:cNvPr id="856071" name="Picture 7" descr="C332-13A-MSS12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724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17934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4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7092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800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An ionic bond forms between positively and negatively charged ions.</a:t>
            </a:r>
          </a:p>
        </p:txBody>
      </p:sp>
      <p:pic>
        <p:nvPicPr>
          <p:cNvPr id="857095" name="Picture 7" descr="C332-14A-MSS12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921000"/>
            <a:ext cx="28448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99388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8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8116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32512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metallic bond forms when many metal atoms share their pooled valence electrons.</a:t>
            </a:r>
          </a:p>
        </p:txBody>
      </p:sp>
      <p:pic>
        <p:nvPicPr>
          <p:cNvPr id="858119" name="Picture 7" descr="C332-15A-MSS12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6388"/>
            <a:ext cx="3238500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6168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LR1</a:t>
            </a:r>
          </a:p>
        </p:txBody>
      </p:sp>
      <p:pic>
        <p:nvPicPr>
          <p:cNvPr id="859139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0" name="oval"/>
          <p:cNvSpPr>
            <a:spLocks noChangeArrowheads="1"/>
          </p:cNvSpPr>
          <p:nvPr/>
        </p:nvSpPr>
        <p:spPr bwMode="auto">
          <a:xfrm>
            <a:off x="1104900" y="44196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59141" name="Answers"/>
          <p:cNvSpPr>
            <a:spLocks noChangeArrowheads="1"/>
          </p:cNvSpPr>
          <p:nvPr/>
        </p:nvSpPr>
        <p:spPr bwMode="auto">
          <a:xfrm>
            <a:off x="1143000" y="3200400"/>
            <a:ext cx="678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A.</a:t>
            </a:r>
            <a:r>
              <a:rPr lang="en-US" altLang="en-US" sz="3000">
                <a:solidFill>
                  <a:srgbClr val="11873B"/>
                </a:solidFill>
              </a:rPr>
              <a:t>	</a:t>
            </a:r>
            <a:r>
              <a:rPr lang="en-US" altLang="en-US" sz="30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covalent compound</a:t>
            </a:r>
            <a:endParaRPr lang="en-US" altLang="en-US" sz="3000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B.	</a:t>
            </a:r>
            <a:r>
              <a:rPr lang="en-US" altLang="en-US" sz="3000">
                <a:solidFill>
                  <a:srgbClr val="000000"/>
                </a:solidFill>
                <a:cs typeface="Times New Roman" pitchFamily="18" charset="0"/>
              </a:rPr>
              <a:t>proton</a:t>
            </a:r>
            <a:endParaRPr lang="en-US" altLang="en-US" sz="3000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C.	</a:t>
            </a:r>
            <a:r>
              <a:rPr lang="en-US" altLang="en-US" sz="3000">
                <a:solidFill>
                  <a:srgbClr val="000000"/>
                </a:solidFill>
                <a:cs typeface="Times New Roman" pitchFamily="18" charset="0"/>
              </a:rPr>
              <a:t>ion</a:t>
            </a:r>
            <a:endParaRPr lang="en-US" altLang="en-US" sz="3000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D.	</a:t>
            </a:r>
            <a:r>
              <a:rPr lang="en-US" altLang="en-US" sz="3000">
                <a:solidFill>
                  <a:srgbClr val="000000"/>
                </a:solidFill>
                <a:cs typeface="Times New Roman" pitchFamily="18" charset="0"/>
              </a:rPr>
              <a:t>molecule</a:t>
            </a:r>
          </a:p>
        </p:txBody>
      </p:sp>
      <p:sp>
        <p:nvSpPr>
          <p:cNvPr id="859142" name="Question"/>
          <p:cNvSpPr txBox="1">
            <a:spLocks noChangeArrowheads="1"/>
          </p:cNvSpPr>
          <p:nvPr/>
        </p:nvSpPr>
        <p:spPr bwMode="auto">
          <a:xfrm>
            <a:off x="1143000" y="1447800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E40022"/>
                </a:solidFill>
              </a:rPr>
              <a:t>Which of these describes an atom that is no longer electrically neutral because it has lost or gained valence electrons 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493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0" grpId="0" animBg="1"/>
      <p:bldP spid="85914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LR2</a:t>
            </a:r>
          </a:p>
        </p:txBody>
      </p:sp>
      <p:pic>
        <p:nvPicPr>
          <p:cNvPr id="86016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4" name="oval"/>
          <p:cNvSpPr>
            <a:spLocks noChangeArrowheads="1"/>
          </p:cNvSpPr>
          <p:nvPr/>
        </p:nvSpPr>
        <p:spPr bwMode="auto">
          <a:xfrm>
            <a:off x="1104900" y="36576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0165" name="Answers"/>
          <p:cNvSpPr>
            <a:spLocks noChangeArrowheads="1"/>
          </p:cNvSpPr>
          <p:nvPr/>
        </p:nvSpPr>
        <p:spPr bwMode="auto">
          <a:xfrm>
            <a:off x="1143000" y="302895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ionic bond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metallic bond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covalent compound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ionic compound</a:t>
            </a:r>
          </a:p>
        </p:txBody>
      </p:sp>
      <p:sp>
        <p:nvSpPr>
          <p:cNvPr id="86016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What is a bond formed when many metal atoms share their pooled valence electrons?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311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/>
      <p:bldP spid="86016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LR3</a:t>
            </a:r>
          </a:p>
        </p:txBody>
      </p:sp>
      <p:pic>
        <p:nvPicPr>
          <p:cNvPr id="861187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88" name="Oval 4"/>
          <p:cNvSpPr>
            <a:spLocks noChangeArrowheads="1"/>
          </p:cNvSpPr>
          <p:nvPr/>
        </p:nvSpPr>
        <p:spPr bwMode="auto">
          <a:xfrm>
            <a:off x="1123950" y="44196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1189" name="Answers"/>
          <p:cNvSpPr>
            <a:spLocks noChangeArrowheads="1"/>
          </p:cNvSpPr>
          <p:nvPr/>
        </p:nvSpPr>
        <p:spPr bwMode="auto">
          <a:xfrm>
            <a:off x="1143000" y="310515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valence electrons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covalent compound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ionic compound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none of these</a:t>
            </a:r>
          </a:p>
        </p:txBody>
      </p:sp>
      <p:sp>
        <p:nvSpPr>
          <p:cNvPr id="861190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An ionic bond is the attraction between positively and negatively charged ions in which of these?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5721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 animBg="1"/>
      <p:bldP spid="86118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2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Reading Guide - KC</a:t>
            </a:r>
          </a:p>
        </p:txBody>
      </p:sp>
      <p:pic>
        <p:nvPicPr>
          <p:cNvPr id="835588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9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is an ionic compound?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metallic bonds differ from covalent and ionic bonds?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35590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Ionic and Metallic Bonds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4231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build="p" autoUpdateAnimBg="0"/>
      <p:bldP spid="83559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Now</a:t>
            </a:r>
          </a:p>
        </p:txBody>
      </p:sp>
      <p:pic>
        <p:nvPicPr>
          <p:cNvPr id="8622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2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5.	</a:t>
            </a:r>
            <a:r>
              <a:rPr lang="en-US" altLang="en-US" sz="2800">
                <a:solidFill>
                  <a:srgbClr val="000000"/>
                </a:solidFill>
              </a:rPr>
              <a:t>Losing valence electrons can make some atoms more chemically stable.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6.	</a:t>
            </a:r>
            <a:r>
              <a:rPr lang="en-US" altLang="en-US" sz="2800">
                <a:solidFill>
                  <a:srgbClr val="000000"/>
                </a:solidFill>
              </a:rPr>
              <a:t>Metals are good electrical conductors because they tend to hold onto their valence electrons very tightly.</a:t>
            </a:r>
          </a:p>
        </p:txBody>
      </p:sp>
      <p:sp>
        <p:nvSpPr>
          <p:cNvPr id="862221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8114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dirty="0"/>
              <a:t>An </a:t>
            </a:r>
            <a:r>
              <a:rPr lang="en-US" altLang="en-US" b="1" dirty="0" smtClean="0">
                <a:solidFill>
                  <a:srgbClr val="0069B6"/>
                </a:solidFill>
                <a:hlinkClick r:id="" action="ppaction://noaction">
                  <a:snd r:embed="rId4" name="ion.wav"/>
                </a:hlinkClick>
              </a:rPr>
              <a:t>ion</a:t>
            </a:r>
            <a:r>
              <a:rPr lang="en-US" altLang="en-US" b="1" dirty="0" smtClean="0">
                <a:solidFill>
                  <a:srgbClr val="0069B6"/>
                </a:solidFill>
              </a:rPr>
              <a:t> </a:t>
            </a:r>
            <a:r>
              <a:rPr lang="en-US" altLang="en-US" dirty="0" smtClean="0"/>
              <a:t>is </a:t>
            </a:r>
            <a:r>
              <a:rPr lang="en-US" altLang="en-US" dirty="0"/>
              <a:t>an atom that is no longer electrically neutral because it has lost or gained valence electrons.</a:t>
            </a:r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Understanding Ions</a:t>
            </a: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1466850" y="4094163"/>
            <a:ext cx="613410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Greek </a:t>
            </a:r>
            <a:r>
              <a:rPr lang="en-US" altLang="en-US" sz="3200" i="1">
                <a:solidFill>
                  <a:srgbClr val="000000"/>
                </a:solidFill>
              </a:rPr>
              <a:t>ienai</a:t>
            </a:r>
            <a:r>
              <a:rPr lang="en-US" altLang="en-US" sz="3200">
                <a:solidFill>
                  <a:srgbClr val="000000"/>
                </a:solidFill>
              </a:rPr>
              <a:t>, means “to go”</a:t>
            </a:r>
          </a:p>
        </p:txBody>
      </p:sp>
      <p:grpSp>
        <p:nvGrpSpPr>
          <p:cNvPr id="837638" name="Group 6"/>
          <p:cNvGrpSpPr>
            <a:grpSpLocks/>
          </p:cNvGrpSpPr>
          <p:nvPr/>
        </p:nvGrpSpPr>
        <p:grpSpPr bwMode="auto">
          <a:xfrm>
            <a:off x="785813" y="3203575"/>
            <a:ext cx="7186612" cy="2663825"/>
            <a:chOff x="495" y="887"/>
            <a:chExt cx="4527" cy="1678"/>
          </a:xfrm>
        </p:grpSpPr>
        <p:sp>
          <p:nvSpPr>
            <p:cNvPr id="837639" name="Rectangle 7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37640" name="Rectangle 8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37641" name="Picture 9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09399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  <p:bldP spid="8376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86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342453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Losing </a:t>
            </a:r>
            <a:r>
              <a:rPr lang="en-US" altLang="en-US" dirty="0"/>
              <a:t>or gaining an electron changes the overall charge of an atom.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Atoms that lose valence electrons become ions with a positive charge.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Metal </a:t>
            </a:r>
            <a:r>
              <a:rPr lang="en-US" altLang="en-US" dirty="0" smtClean="0"/>
              <a:t>atoms tend to lose valence electrons.</a:t>
            </a:r>
            <a:endParaRPr lang="en-US" altLang="en-US" dirty="0"/>
          </a:p>
        </p:txBody>
      </p:sp>
      <p:sp>
        <p:nvSpPr>
          <p:cNvPr id="83866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Understanding Ions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785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968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8001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Sodium atoms have a tendency to lose a valence electron. Chlorine atoms have a tendency to gain a valence electron.</a:t>
            </a:r>
          </a:p>
        </p:txBody>
      </p:sp>
      <p:pic>
        <p:nvPicPr>
          <p:cNvPr id="839686" name="Picture 6" descr="C332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2" b="51770"/>
          <a:stretch>
            <a:fillRect/>
          </a:stretch>
        </p:blipFill>
        <p:spPr bwMode="auto">
          <a:xfrm>
            <a:off x="828675" y="2209800"/>
            <a:ext cx="2981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688" name="Picture 8" descr="C332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9" b="51770"/>
          <a:stretch>
            <a:fillRect/>
          </a:stretch>
        </p:blipFill>
        <p:spPr bwMode="auto">
          <a:xfrm>
            <a:off x="4114800" y="2209800"/>
            <a:ext cx="44862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689" name="Picture 9" descr="C332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8" r="59682"/>
          <a:stretch>
            <a:fillRect/>
          </a:stretch>
        </p:blipFill>
        <p:spPr bwMode="auto">
          <a:xfrm>
            <a:off x="828675" y="4038600"/>
            <a:ext cx="31337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690" name="Picture 10" descr="C332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9" t="48230"/>
          <a:stretch>
            <a:fillRect/>
          </a:stretch>
        </p:blipFill>
        <p:spPr bwMode="auto">
          <a:xfrm>
            <a:off x="4114800" y="3962400"/>
            <a:ext cx="44862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691" name="Picture 11" descr="11MS-get_animated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9436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3612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When forming a compound, the nonmetal atoms gain the electrons lost by the metal atoms.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attraction between positively and negatively charged ions in an ionic compound is an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ionic_bond.wav"/>
                </a:hlinkClick>
              </a:rPr>
              <a:t>ionic bond</a:t>
            </a:r>
            <a:r>
              <a:rPr lang="en-US" altLang="en-US"/>
              <a:t>.</a:t>
            </a:r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8145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Ionic Bonds—Electron Transferring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752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1734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77724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 dirty="0"/>
              <a:t>An ionic bond forms between </a:t>
            </a:r>
            <a:r>
              <a:rPr lang="en-US" altLang="en-US" dirty="0" smtClean="0"/>
              <a:t>Na+ </a:t>
            </a:r>
            <a:r>
              <a:rPr lang="en-US" altLang="en-US" dirty="0"/>
              <a:t>and </a:t>
            </a:r>
            <a:r>
              <a:rPr lang="en-US" altLang="en-US" dirty="0" err="1" smtClean="0"/>
              <a:t>Cl</a:t>
            </a:r>
            <a:r>
              <a:rPr lang="en-US" altLang="en-US" dirty="0" smtClean="0"/>
              <a:t>- </a:t>
            </a:r>
            <a:r>
              <a:rPr lang="en-US" altLang="en-US" dirty="0"/>
              <a:t>when an Na atom transfers an electron to a </a:t>
            </a:r>
            <a:r>
              <a:rPr lang="en-US" altLang="en-US" dirty="0" err="1"/>
              <a:t>Cl</a:t>
            </a:r>
            <a:r>
              <a:rPr lang="en-US" altLang="en-US" dirty="0"/>
              <a:t> atom. </a:t>
            </a:r>
          </a:p>
        </p:txBody>
      </p:sp>
      <p:pic>
        <p:nvPicPr>
          <p:cNvPr id="841735" name="Picture 7" descr="C332-14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6"/>
          <a:stretch>
            <a:fillRect/>
          </a:stretch>
        </p:blipFill>
        <p:spPr bwMode="auto">
          <a:xfrm>
            <a:off x="685800" y="2438400"/>
            <a:ext cx="374332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738" name="Picture 10" descr="C332-14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3"/>
          <a:stretch>
            <a:fillRect/>
          </a:stretch>
        </p:blipFill>
        <p:spPr bwMode="auto">
          <a:xfrm>
            <a:off x="4410075" y="2438400"/>
            <a:ext cx="416242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739" name="Picture 11" descr="11MS-get_animated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7912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0645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4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37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9018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Individual ions in an ionic compound are strongly attracted to each </a:t>
            </a:r>
            <a:r>
              <a:rPr lang="en-US" altLang="en-US" dirty="0" smtClean="0"/>
              <a:t>other (opposites attract).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 smtClean="0"/>
              <a:t>When </a:t>
            </a:r>
            <a:r>
              <a:rPr lang="en-US" altLang="en-US" dirty="0"/>
              <a:t>nonmetal ions bond to metal ions in an ionic compound there is a large collection of oppositely charged ions and no molecules.</a:t>
            </a:r>
          </a:p>
        </p:txBody>
      </p:sp>
      <p:sp>
        <p:nvSpPr>
          <p:cNvPr id="8437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Ionic Compounds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6579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8468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metallic_bond.wav"/>
                </a:hlinkClick>
              </a:rPr>
              <a:t>metallic bond</a:t>
            </a:r>
            <a:r>
              <a:rPr lang="en-US" altLang="en-US"/>
              <a:t> is a bond formed when many metal atoms share their pooled valence electrons.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Valence electrons in metals are not bonded to one atom.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Instead, a “sea of electrons” surrounds the positive ions.</a:t>
            </a:r>
          </a:p>
        </p:txBody>
      </p:sp>
      <p:sp>
        <p:nvSpPr>
          <p:cNvPr id="84685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Metallic Bonds—Electron Pooling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1839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build="p"/>
      <p:bldP spid="8468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486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4_Default Design</vt:lpstr>
      <vt:lpstr>5_Default Design</vt:lpstr>
      <vt:lpstr>9_Default Design</vt:lpstr>
      <vt:lpstr>Chapter Menu</vt:lpstr>
      <vt:lpstr>Lesson 3 Reading Guide - KC</vt:lpstr>
      <vt:lpstr>Lesson 3-1</vt:lpstr>
      <vt:lpstr>Lesson 3-1</vt:lpstr>
      <vt:lpstr>Lesson 3-1</vt:lpstr>
      <vt:lpstr>Lesson 3-2</vt:lpstr>
      <vt:lpstr>Lesson 3-2</vt:lpstr>
      <vt:lpstr>Lesson 3-3</vt:lpstr>
      <vt:lpstr>Lesson 3-4</vt:lpstr>
      <vt:lpstr>Lesson 3-4</vt:lpstr>
      <vt:lpstr>Lesson 3-4</vt:lpstr>
      <vt:lpstr>Lesson 3-4</vt:lpstr>
      <vt:lpstr>Lesson 3-4</vt:lpstr>
      <vt:lpstr>Lesson 3 - VS</vt:lpstr>
      <vt:lpstr>Lesson 3 - VS</vt:lpstr>
      <vt:lpstr>Lesson 3 - VS</vt:lpstr>
      <vt:lpstr>Lesson 3 – LR1</vt:lpstr>
      <vt:lpstr>Lesson 3 – LR2</vt:lpstr>
      <vt:lpstr>Lesson 3 – LR3</vt:lpstr>
      <vt:lpstr>Lesson 3 -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1</cp:revision>
  <dcterms:created xsi:type="dcterms:W3CDTF">2013-12-08T21:46:25Z</dcterms:created>
  <dcterms:modified xsi:type="dcterms:W3CDTF">2013-12-08T21:49:47Z</dcterms:modified>
</cp:coreProperties>
</file>