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Override1.xml" ContentType="application/vnd.openxmlformats-officedocument.themeOverrid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heme/themeOverride4.xml" ContentType="application/vnd.openxmlformats-officedocument.themeOverr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heme/themeOverride5.xml" ContentType="application/vnd.openxmlformats-officedocument.themeOverr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heme/themeOverride6.xml" ContentType="application/vnd.openxmlformats-officedocument.themeOverr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heme/themeOverride7.xml" ContentType="application/vnd.openxmlformats-officedocument.themeOverr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heme/themeOverride8.xml" ContentType="application/vnd.openxmlformats-officedocument.themeOverr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heme/themeOverride9.xml" ContentType="application/vnd.openxmlformats-officedocument.themeOverr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heme/themeOverride10.xml" ContentType="application/vnd.openxmlformats-officedocument.themeOverr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theme/themeOverride11.xml" ContentType="application/vnd.openxmlformats-officedocument.themeOverride+xml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theme/themeOverride12.xml" ContentType="application/vnd.openxmlformats-officedocument.themeOverride+xml"/>
  <Override PartName="/ppt/tags/tag12.xml" ContentType="application/vnd.openxmlformats-officedocument.presentationml.tags+xml"/>
  <Override PartName="/ppt/notesSlides/notesSlide12.xml" ContentType="application/vnd.openxmlformats-officedocument.presentationml.notesSlide+xml"/>
  <Override PartName="/ppt/theme/themeOverride13.xml" ContentType="application/vnd.openxmlformats-officedocument.themeOverride+xml"/>
  <Override PartName="/ppt/tags/tag13.xml" ContentType="application/vnd.openxmlformats-officedocument.presentationml.tags+xml"/>
  <Override PartName="/ppt/notesSlides/notesSlide13.xml" ContentType="application/vnd.openxmlformats-officedocument.presentationml.notesSlide+xml"/>
  <Override PartName="/ppt/theme/themeOverride14.xml" ContentType="application/vnd.openxmlformats-officedocument.themeOverride+xml"/>
  <Override PartName="/ppt/tags/tag14.xml" ContentType="application/vnd.openxmlformats-officedocument.presentationml.tags+xml"/>
  <Override PartName="/ppt/notesSlides/notesSlide14.xml" ContentType="application/vnd.openxmlformats-officedocument.presentationml.notesSlide+xml"/>
  <Override PartName="/ppt/theme/themeOverride15.xml" ContentType="application/vnd.openxmlformats-officedocument.themeOverride+xml"/>
  <Override PartName="/ppt/tags/tag15.xml" ContentType="application/vnd.openxmlformats-officedocument.presentationml.tags+xml"/>
  <Override PartName="/ppt/notesSlides/notesSlide15.xml" ContentType="application/vnd.openxmlformats-officedocument.presentationml.notesSlide+xml"/>
  <Override PartName="/ppt/theme/themeOverride16.xml" ContentType="application/vnd.openxmlformats-officedocument.themeOverride+xml"/>
  <Override PartName="/ppt/tags/tag16.xml" ContentType="application/vnd.openxmlformats-officedocument.presentationml.tags+xml"/>
  <Override PartName="/ppt/notesSlides/notesSlide16.xml" ContentType="application/vnd.openxmlformats-officedocument.presentationml.notesSlide+xml"/>
  <Override PartName="/ppt/theme/themeOverride17.xml" ContentType="application/vnd.openxmlformats-officedocument.themeOverride+xml"/>
  <Override PartName="/ppt/tags/tag17.xml" ContentType="application/vnd.openxmlformats-officedocument.presentationml.tags+xml"/>
  <Override PartName="/ppt/notesSlides/notesSlide17.xml" ContentType="application/vnd.openxmlformats-officedocument.presentationml.notesSlide+xml"/>
  <Override PartName="/ppt/theme/themeOverride18.xml" ContentType="application/vnd.openxmlformats-officedocument.themeOverride+xml"/>
  <Override PartName="/ppt/tags/tag18.xml" ContentType="application/vnd.openxmlformats-officedocument.presentationml.tags+xml"/>
  <Override PartName="/ppt/notesSlides/notesSlide18.xml" ContentType="application/vnd.openxmlformats-officedocument.presentationml.notesSlide+xml"/>
  <Override PartName="/ppt/theme/themeOverride19.xml" ContentType="application/vnd.openxmlformats-officedocument.themeOverride+xml"/>
  <Override PartName="/ppt/tags/tag19.xml" ContentType="application/vnd.openxmlformats-officedocument.presentationml.tags+xml"/>
  <Override PartName="/ppt/notesSlides/notesSlide19.xml" ContentType="application/vnd.openxmlformats-officedocument.presentationml.notesSlide+xml"/>
  <Override PartName="/ppt/theme/themeOverride20.xml" ContentType="application/vnd.openxmlformats-officedocument.themeOverride+xml"/>
  <Override PartName="/ppt/tags/tag20.xml" ContentType="application/vnd.openxmlformats-officedocument.presentationml.tags+xml"/>
  <Override PartName="/ppt/notesSlides/notesSlide20.xml" ContentType="application/vnd.openxmlformats-officedocument.presentationml.notesSlide+xml"/>
  <Override PartName="/ppt/theme/themeOverride21.xml" ContentType="application/vnd.openxmlformats-officedocument.themeOverride+xml"/>
  <Override PartName="/ppt/tags/tag21.xml" ContentType="application/vnd.openxmlformats-officedocument.presentationml.tags+xml"/>
  <Override PartName="/ppt/notesSlides/notesSlide21.xml" ContentType="application/vnd.openxmlformats-officedocument.presentationml.notesSlide+xml"/>
  <Override PartName="/ppt/theme/themeOverride22.xml" ContentType="application/vnd.openxmlformats-officedocument.themeOverride+xml"/>
  <Override PartName="/ppt/tags/tag22.xml" ContentType="application/vnd.openxmlformats-officedocument.presentationml.tags+xml"/>
  <Override PartName="/ppt/notesSlides/notesSlide22.xml" ContentType="application/vnd.openxmlformats-officedocument.presentationml.notesSlide+xml"/>
  <Override PartName="/ppt/theme/themeOverride23.xml" ContentType="application/vnd.openxmlformats-officedocument.themeOverride+xml"/>
  <Override PartName="/ppt/tags/tag23.xml" ContentType="application/vnd.openxmlformats-officedocument.presentationml.tags+xml"/>
  <Override PartName="/ppt/notesSlides/notesSlide23.xml" ContentType="application/vnd.openxmlformats-officedocument.presentationml.notesSlide+xml"/>
  <Override PartName="/ppt/theme/themeOverride24.xml" ContentType="application/vnd.openxmlformats-officedocument.themeOverride+xml"/>
  <Override PartName="/ppt/tags/tag24.xml" ContentType="application/vnd.openxmlformats-officedocument.presentationml.tags+xml"/>
  <Override PartName="/ppt/notesSlides/notesSlide24.xml" ContentType="application/vnd.openxmlformats-officedocument.presentationml.notesSlide+xml"/>
  <Override PartName="/ppt/theme/themeOverride25.xml" ContentType="application/vnd.openxmlformats-officedocument.themeOverride+xml"/>
  <Override PartName="/ppt/tags/tag25.xml" ContentType="application/vnd.openxmlformats-officedocument.presentationml.tags+xml"/>
  <Override PartName="/ppt/notesSlides/notesSlide25.xml" ContentType="application/vnd.openxmlformats-officedocument.presentationml.notesSlide+xml"/>
  <Override PartName="/ppt/theme/themeOverride26.xml" ContentType="application/vnd.openxmlformats-officedocument.themeOverride+xml"/>
  <Override PartName="/ppt/tags/tag26.xml" ContentType="application/vnd.openxmlformats-officedocument.presentationml.tags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</p:sldMasterIdLst>
  <p:notesMasterIdLst>
    <p:notesMasterId r:id="rId33"/>
  </p:notesMasterIdLst>
  <p:sldIdLst>
    <p:sldId id="257" r:id="rId5"/>
    <p:sldId id="260" r:id="rId6"/>
    <p:sldId id="261" r:id="rId7"/>
    <p:sldId id="264" r:id="rId8"/>
    <p:sldId id="265" r:id="rId9"/>
    <p:sldId id="266" r:id="rId10"/>
    <p:sldId id="268" r:id="rId11"/>
    <p:sldId id="269" r:id="rId12"/>
    <p:sldId id="271" r:id="rId13"/>
    <p:sldId id="272" r:id="rId14"/>
    <p:sldId id="273" r:id="rId15"/>
    <p:sldId id="274" r:id="rId16"/>
    <p:sldId id="276" r:id="rId17"/>
    <p:sldId id="277" r:id="rId18"/>
    <p:sldId id="278" r:id="rId19"/>
    <p:sldId id="279" r:id="rId20"/>
    <p:sldId id="281" r:id="rId21"/>
    <p:sldId id="282" r:id="rId22"/>
    <p:sldId id="283" r:id="rId23"/>
    <p:sldId id="294" r:id="rId24"/>
    <p:sldId id="295" r:id="rId25"/>
    <p:sldId id="287" r:id="rId26"/>
    <p:sldId id="288" r:id="rId27"/>
    <p:sldId id="289" r:id="rId28"/>
    <p:sldId id="290" r:id="rId29"/>
    <p:sldId id="291" r:id="rId30"/>
    <p:sldId id="292" r:id="rId31"/>
    <p:sldId id="293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52009A-19FE-42A0-B442-1BC8337CE736}" type="datetimeFigureOut">
              <a:rPr lang="en-US" smtClean="0"/>
              <a:t>1/10/2014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47A7FA-E4FD-47BB-966F-FA7C97012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573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BC56A3-49E7-410A-9D90-4FC63515EE49}" type="slidenum">
              <a:rPr lang="en-US"/>
              <a:pPr/>
              <a:t>1</a:t>
            </a:fld>
            <a:endParaRPr lang="en-US"/>
          </a:p>
        </p:txBody>
      </p:sp>
      <p:sp>
        <p:nvSpPr>
          <p:cNvPr id="100045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0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5B55A5-4409-4BD5-946B-613CFDE4072D}" type="slidenum">
              <a:rPr lang="en-US"/>
              <a:pPr/>
              <a:t>10</a:t>
            </a:fld>
            <a:endParaRPr lang="en-US"/>
          </a:p>
        </p:txBody>
      </p:sp>
      <p:sp>
        <p:nvSpPr>
          <p:cNvPr id="101581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5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431757-A715-4B6A-8173-920893E45DCE}" type="slidenum">
              <a:rPr lang="en-US"/>
              <a:pPr/>
              <a:t>11</a:t>
            </a:fld>
            <a:endParaRPr lang="en-US"/>
          </a:p>
        </p:txBody>
      </p:sp>
      <p:sp>
        <p:nvSpPr>
          <p:cNvPr id="101683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6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9BB9B0-00F7-4577-AF01-B82529A3CDD5}" type="slidenum">
              <a:rPr lang="en-US"/>
              <a:pPr/>
              <a:t>12</a:t>
            </a:fld>
            <a:endParaRPr lang="en-US"/>
          </a:p>
        </p:txBody>
      </p:sp>
      <p:sp>
        <p:nvSpPr>
          <p:cNvPr id="101785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7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9E87C9-5486-4256-B1BE-34DA1FB6DA0D}" type="slidenum">
              <a:rPr lang="en-US"/>
              <a:pPr/>
              <a:t>13</a:t>
            </a:fld>
            <a:endParaRPr lang="en-US"/>
          </a:p>
        </p:txBody>
      </p:sp>
      <p:sp>
        <p:nvSpPr>
          <p:cNvPr id="101990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9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992B7A-0620-4CEB-A844-6053D508C071}" type="slidenum">
              <a:rPr lang="en-US"/>
              <a:pPr/>
              <a:t>14</a:t>
            </a:fld>
            <a:endParaRPr lang="en-US"/>
          </a:p>
        </p:txBody>
      </p:sp>
      <p:sp>
        <p:nvSpPr>
          <p:cNvPr id="102093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0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E8338C-4282-4E48-BA7F-D479059AA283}" type="slidenum">
              <a:rPr lang="en-US"/>
              <a:pPr/>
              <a:t>15</a:t>
            </a:fld>
            <a:endParaRPr lang="en-US"/>
          </a:p>
        </p:txBody>
      </p:sp>
      <p:sp>
        <p:nvSpPr>
          <p:cNvPr id="102195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1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FCC774-6656-4D14-B41A-67F9BD0E707E}" type="slidenum">
              <a:rPr lang="en-US"/>
              <a:pPr/>
              <a:t>16</a:t>
            </a:fld>
            <a:endParaRPr lang="en-US"/>
          </a:p>
        </p:txBody>
      </p:sp>
      <p:sp>
        <p:nvSpPr>
          <p:cNvPr id="102297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2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7EC9DE-A09F-4489-AC95-533E0CC617B5}" type="slidenum">
              <a:rPr lang="en-US"/>
              <a:pPr/>
              <a:t>17</a:t>
            </a:fld>
            <a:endParaRPr lang="en-US"/>
          </a:p>
        </p:txBody>
      </p:sp>
      <p:sp>
        <p:nvSpPr>
          <p:cNvPr id="102502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5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6DC6AD-86BA-4FBB-8437-6ABF2622D1F8}" type="slidenum">
              <a:rPr lang="en-US"/>
              <a:pPr/>
              <a:t>18</a:t>
            </a:fld>
            <a:endParaRPr lang="en-US"/>
          </a:p>
        </p:txBody>
      </p:sp>
      <p:sp>
        <p:nvSpPr>
          <p:cNvPr id="102605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6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F8C14F-0815-4BB8-BB2C-00EE2B44BF19}" type="slidenum">
              <a:rPr lang="en-US"/>
              <a:pPr/>
              <a:t>19</a:t>
            </a:fld>
            <a:endParaRPr lang="en-US"/>
          </a:p>
        </p:txBody>
      </p:sp>
      <p:sp>
        <p:nvSpPr>
          <p:cNvPr id="102707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7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3F8CBF-F726-401E-8BA0-FD2F0265AC3A}" type="slidenum">
              <a:rPr lang="en-US"/>
              <a:pPr/>
              <a:t>2</a:t>
            </a:fld>
            <a:endParaRPr lang="en-US"/>
          </a:p>
        </p:txBody>
      </p:sp>
      <p:sp>
        <p:nvSpPr>
          <p:cNvPr id="100352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08D228-A835-44ED-A121-C5EC537262E2}" type="slidenum">
              <a:rPr lang="en-US"/>
              <a:pPr/>
              <a:t>22</a:t>
            </a:fld>
            <a:endParaRPr lang="en-US"/>
          </a:p>
        </p:txBody>
      </p:sp>
      <p:sp>
        <p:nvSpPr>
          <p:cNvPr id="103117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1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0EEBF7-F428-485C-AF6F-4000007BFF25}" type="slidenum">
              <a:rPr lang="en-US"/>
              <a:pPr/>
              <a:t>23</a:t>
            </a:fld>
            <a:endParaRPr lang="en-US"/>
          </a:p>
        </p:txBody>
      </p:sp>
      <p:sp>
        <p:nvSpPr>
          <p:cNvPr id="103219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2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9B322C-2675-4121-AFB4-4F27D152F603}" type="slidenum">
              <a:rPr lang="en-US"/>
              <a:pPr/>
              <a:t>24</a:t>
            </a:fld>
            <a:endParaRPr lang="en-US"/>
          </a:p>
        </p:txBody>
      </p:sp>
      <p:sp>
        <p:nvSpPr>
          <p:cNvPr id="103321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3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D5B935-90C9-44B4-BB93-4577A60BDEC8}" type="slidenum">
              <a:rPr lang="en-US"/>
              <a:pPr/>
              <a:t>25</a:t>
            </a:fld>
            <a:endParaRPr lang="en-US"/>
          </a:p>
        </p:txBody>
      </p:sp>
      <p:sp>
        <p:nvSpPr>
          <p:cNvPr id="103424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E40EA7-1096-42C7-8EE1-699FF049930F}" type="slidenum">
              <a:rPr lang="en-US"/>
              <a:pPr/>
              <a:t>26</a:t>
            </a:fld>
            <a:endParaRPr lang="en-US"/>
          </a:p>
        </p:txBody>
      </p:sp>
      <p:sp>
        <p:nvSpPr>
          <p:cNvPr id="103526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5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BC53C6-2102-447C-ADD4-694BB2FDD959}" type="slidenum">
              <a:rPr lang="en-US"/>
              <a:pPr/>
              <a:t>27</a:t>
            </a:fld>
            <a:endParaRPr lang="en-US"/>
          </a:p>
        </p:txBody>
      </p:sp>
      <p:sp>
        <p:nvSpPr>
          <p:cNvPr id="103629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6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A43B33-D08C-4E55-8B41-9E4C9C807E82}" type="slidenum">
              <a:rPr lang="en-US"/>
              <a:pPr/>
              <a:t>28</a:t>
            </a:fld>
            <a:endParaRPr lang="en-US"/>
          </a:p>
        </p:txBody>
      </p:sp>
      <p:sp>
        <p:nvSpPr>
          <p:cNvPr id="103731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7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B9110A-5253-4B9E-971D-AD81D925B38C}" type="slidenum">
              <a:rPr lang="en-US"/>
              <a:pPr/>
              <a:t>3</a:t>
            </a:fld>
            <a:endParaRPr lang="en-US"/>
          </a:p>
        </p:txBody>
      </p:sp>
      <p:sp>
        <p:nvSpPr>
          <p:cNvPr id="100454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4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8B2582-1FF4-4187-834A-E78BB837A6ED}" type="slidenum">
              <a:rPr lang="en-US"/>
              <a:pPr/>
              <a:t>4</a:t>
            </a:fld>
            <a:endParaRPr lang="en-US"/>
          </a:p>
        </p:txBody>
      </p:sp>
      <p:sp>
        <p:nvSpPr>
          <p:cNvPr id="100761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7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CBE6C2-D553-4230-AF2B-F45E6E72DB87}" type="slidenum">
              <a:rPr lang="en-US"/>
              <a:pPr/>
              <a:t>5</a:t>
            </a:fld>
            <a:endParaRPr lang="en-US"/>
          </a:p>
        </p:txBody>
      </p:sp>
      <p:sp>
        <p:nvSpPr>
          <p:cNvPr id="100864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8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30D21D-9370-41E2-8395-DC83745343FB}" type="slidenum">
              <a:rPr lang="en-US"/>
              <a:pPr/>
              <a:t>6</a:t>
            </a:fld>
            <a:endParaRPr lang="en-US"/>
          </a:p>
        </p:txBody>
      </p:sp>
      <p:sp>
        <p:nvSpPr>
          <p:cNvPr id="100966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9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BC620C-B079-46AD-B695-D190A917FA79}" type="slidenum">
              <a:rPr lang="en-US"/>
              <a:pPr/>
              <a:t>7</a:t>
            </a:fld>
            <a:endParaRPr lang="en-US"/>
          </a:p>
        </p:txBody>
      </p:sp>
      <p:sp>
        <p:nvSpPr>
          <p:cNvPr id="101171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1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D417A2-CE10-4828-9899-A3E2314D4D8D}" type="slidenum">
              <a:rPr lang="en-US"/>
              <a:pPr/>
              <a:t>8</a:t>
            </a:fld>
            <a:endParaRPr lang="en-US"/>
          </a:p>
        </p:txBody>
      </p:sp>
      <p:sp>
        <p:nvSpPr>
          <p:cNvPr id="101273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2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83A91F-F079-44B8-8503-2562EF95D0C7}" type="slidenum">
              <a:rPr lang="en-US"/>
              <a:pPr/>
              <a:t>9</a:t>
            </a:fld>
            <a:endParaRPr lang="en-US"/>
          </a:p>
        </p:txBody>
      </p:sp>
      <p:sp>
        <p:nvSpPr>
          <p:cNvPr id="101478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4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364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242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80238" y="1600200"/>
            <a:ext cx="2173287" cy="55546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370638" cy="55546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1196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9208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4212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752160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14450"/>
            <a:ext cx="4038600" cy="3763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14450"/>
            <a:ext cx="4038600" cy="3763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7288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493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7247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61995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792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5339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8269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2551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80238" y="1314450"/>
            <a:ext cx="2173287" cy="58404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314450"/>
            <a:ext cx="6370638" cy="58404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9669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6697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5833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724867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14450"/>
            <a:ext cx="4038600" cy="3763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14450"/>
            <a:ext cx="4038600" cy="3763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4577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3811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4752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6531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17475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735147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868710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0527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80238" y="1314450"/>
            <a:ext cx="2173287" cy="58404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314450"/>
            <a:ext cx="6370638" cy="58404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65260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90830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48882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9205962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14450"/>
            <a:ext cx="4038600" cy="3763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14450"/>
            <a:ext cx="4038600" cy="3763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47448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71454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002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6943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0416505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08532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2449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80238" y="1314450"/>
            <a:ext cx="2173287" cy="58404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314450"/>
            <a:ext cx="6370638" cy="58404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335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870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802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0145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4127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07429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8.png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5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20" Type="http://schemas.openxmlformats.org/officeDocument/2006/relationships/slide" Target="../slides/slide1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0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23" Type="http://schemas.openxmlformats.org/officeDocument/2006/relationships/image" Target="../media/image9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Relationship Id="rId22" Type="http://schemas.openxmlformats.org/officeDocument/2006/relationships/hyperlink" Target="http://connected.mcgraw-hill.com/" TargetMode="Externa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18" Type="http://schemas.openxmlformats.org/officeDocument/2006/relationships/image" Target="../media/image7.png"/><Relationship Id="rId3" Type="http://schemas.openxmlformats.org/officeDocument/2006/relationships/slideLayout" Target="../slideLayouts/slideLayout14.xml"/><Relationship Id="rId21" Type="http://schemas.openxmlformats.org/officeDocument/2006/relationships/hyperlink" Target="http://connected.mcgraw-hill.com/" TargetMode="Externa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5.png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image" Target="../media/image11.png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4.png"/><Relationship Id="rId23" Type="http://schemas.openxmlformats.org/officeDocument/2006/relationships/image" Target="../media/image10.png"/><Relationship Id="rId10" Type="http://schemas.openxmlformats.org/officeDocument/2006/relationships/slideLayout" Target="../slideLayouts/slideLayout21.xml"/><Relationship Id="rId19" Type="http://schemas.openxmlformats.org/officeDocument/2006/relationships/slide" Target="../slides/slide1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2.png"/><Relationship Id="rId22" Type="http://schemas.openxmlformats.org/officeDocument/2006/relationships/image" Target="../media/image9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25.xml"/><Relationship Id="rId21" Type="http://schemas.openxmlformats.org/officeDocument/2006/relationships/image" Target="../media/image8.png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17" Type="http://schemas.openxmlformats.org/officeDocument/2006/relationships/image" Target="../media/image5.png"/><Relationship Id="rId25" Type="http://schemas.openxmlformats.org/officeDocument/2006/relationships/image" Target="../media/image11.png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4.png"/><Relationship Id="rId20" Type="http://schemas.openxmlformats.org/officeDocument/2006/relationships/slide" Target="../slides/slide12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24" Type="http://schemas.openxmlformats.org/officeDocument/2006/relationships/image" Target="../media/image10.png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12.png"/><Relationship Id="rId23" Type="http://schemas.openxmlformats.org/officeDocument/2006/relationships/image" Target="../media/image9.png"/><Relationship Id="rId10" Type="http://schemas.openxmlformats.org/officeDocument/2006/relationships/slideLayout" Target="../slideLayouts/slideLayout32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Relationship Id="rId22" Type="http://schemas.openxmlformats.org/officeDocument/2006/relationships/hyperlink" Target="http://connected.mcgraw-hill.com/" TargetMode="Externa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png"/><Relationship Id="rId18" Type="http://schemas.openxmlformats.org/officeDocument/2006/relationships/image" Target="../media/image7.png"/><Relationship Id="rId3" Type="http://schemas.openxmlformats.org/officeDocument/2006/relationships/slideLayout" Target="../slideLayouts/slideLayout36.xml"/><Relationship Id="rId21" Type="http://schemas.openxmlformats.org/officeDocument/2006/relationships/hyperlink" Target="http://connected.mcgraw-hill.com/" TargetMode="Externa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35.xml"/><Relationship Id="rId16" Type="http://schemas.openxmlformats.org/officeDocument/2006/relationships/image" Target="../media/image5.png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24" Type="http://schemas.openxmlformats.org/officeDocument/2006/relationships/image" Target="../media/image11.png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4.png"/><Relationship Id="rId23" Type="http://schemas.openxmlformats.org/officeDocument/2006/relationships/image" Target="../media/image10.png"/><Relationship Id="rId10" Type="http://schemas.openxmlformats.org/officeDocument/2006/relationships/slideLayout" Target="../slideLayouts/slideLayout43.xml"/><Relationship Id="rId19" Type="http://schemas.openxmlformats.org/officeDocument/2006/relationships/slide" Target="../slides/slide12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3.png"/><Relationship Id="rId22" Type="http://schemas.openxmlformats.org/officeDocument/2006/relationships/image" Target="../media/image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11MSS_BlueGradient"/>
          <p:cNvPicPr>
            <a:picLocks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51" name="background" descr="11MSS_Interface_01a"/>
          <p:cNvPicPr>
            <a:picLocks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25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923925" y="6896100"/>
            <a:ext cx="8229600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53272" name="upper_right" descr="11MSS Lesson1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0"/>
            <a:ext cx="91440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75" name="tab" descr="11MSS_NavBar_800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44"/>
          <a:stretch>
            <a:fillRect/>
          </a:stretch>
        </p:blipFill>
        <p:spPr bwMode="auto">
          <a:xfrm>
            <a:off x="2887663" y="6100763"/>
            <a:ext cx="3836987" cy="75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76" name="tab" descr="11MSS_NavBar_800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98"/>
          <a:stretch>
            <a:fillRect/>
          </a:stretch>
        </p:blipFill>
        <p:spPr bwMode="auto">
          <a:xfrm>
            <a:off x="2354263" y="6100763"/>
            <a:ext cx="3113087" cy="75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77" name="back" descr="11MS--Nav_Back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700" y="6451600"/>
            <a:ext cx="48260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78" name="exit" descr="11MS-Nav_Exit">
            <a:hlinkClick r:id="" action="ppaction://hlinkshowjump?jump=endshow" highlightClick="1"/>
          </p:cNvPr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225" y="6451600"/>
            <a:ext cx="43815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79" name="forward" descr="11MS-Nav_Forward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6451600"/>
            <a:ext cx="48260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80" name="home" descr="11MS-Nav_Home">
            <a:hlinkClick r:id="rId20" action="ppaction://hlinksldjump" highlightClick="1"/>
          </p:cNvPr>
          <p:cNvPicPr>
            <a:picLocks noChangeAspect="1" noChangeArrowheads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963" y="6451600"/>
            <a:ext cx="43815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81" name="gc" descr="11MS-Nav_Online">
            <a:hlinkClick r:id="rId22" highlightClick="1"/>
          </p:cNvPr>
          <p:cNvPicPr>
            <a:picLocks noChangeAspect="1" noChangeArrowheads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063" y="6462713"/>
            <a:ext cx="1679575" cy="35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82" name="Picture 34" descr="11MSS Chapter_Tab_Large"/>
          <p:cNvPicPr>
            <a:picLocks noChangeAspect="1" noChangeArrowheads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1"/>
          <a:stretch>
            <a:fillRect/>
          </a:stretch>
        </p:blipFill>
        <p:spPr bwMode="hidden">
          <a:xfrm>
            <a:off x="0" y="0"/>
            <a:ext cx="70866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83" name="Picture 35" descr="11MSS_Headers-C334"/>
          <p:cNvPicPr>
            <a:picLocks noChangeAspect="1" noChangeArrowheads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0"/>
            <a:ext cx="91440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4985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+mj-lt"/>
          <a:ea typeface="+mj-ea"/>
          <a:cs typeface="+mj-cs"/>
        </a:defRPr>
      </a:lvl1pPr>
      <a:lvl2pPr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2pPr>
      <a:lvl3pPr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3pPr>
      <a:lvl4pPr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4pPr>
      <a:lvl5pPr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5pPr>
      <a:lvl6pPr marL="457200"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6pPr>
      <a:lvl7pPr marL="914400"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7pPr>
      <a:lvl8pPr marL="1371600"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8pPr>
      <a:lvl9pPr marL="1828800"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58" name="background" descr="11MSS_Interface_01a"/>
          <p:cNvPicPr>
            <a:picLocks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306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923925" y="6896100"/>
            <a:ext cx="8229600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7306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14450"/>
            <a:ext cx="8229600" cy="376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73078" name="upper_right" descr="11MSS ChapIntro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0"/>
            <a:ext cx="91440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3081" name="tab" descr="11MSS_NavBar_800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44"/>
          <a:stretch>
            <a:fillRect/>
          </a:stretch>
        </p:blipFill>
        <p:spPr bwMode="auto">
          <a:xfrm>
            <a:off x="2887663" y="6100763"/>
            <a:ext cx="3836987" cy="75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3082" name="tab" descr="11MSS_NavBar_800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98"/>
          <a:stretch>
            <a:fillRect/>
          </a:stretch>
        </p:blipFill>
        <p:spPr bwMode="auto">
          <a:xfrm>
            <a:off x="2354263" y="6100763"/>
            <a:ext cx="3113087" cy="75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3083" name="back" descr="11MS--Nav_Back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700" y="6451600"/>
            <a:ext cx="48260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3084" name="exit" descr="11MS-Nav_Exit">
            <a:hlinkClick r:id="" action="ppaction://hlinkshowjump?jump=endshow" highlightClick="1"/>
          </p:cNvPr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225" y="6451600"/>
            <a:ext cx="43815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3085" name="forward" descr="11MS-Nav_Forward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6451600"/>
            <a:ext cx="48260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3086" name="home" descr="11MS-Nav_Home">
            <a:hlinkClick r:id="rId19" action="ppaction://hlinksldjump" highlightClick="1"/>
          </p:cNvPr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963" y="6451600"/>
            <a:ext cx="43815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3087" name="gc" descr="11MS-Nav_Online">
            <a:hlinkClick r:id="rId21" highlightClick="1"/>
          </p:cNvPr>
          <p:cNvPicPr>
            <a:picLocks noChangeAspect="1" noChangeArrowheads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063" y="6462713"/>
            <a:ext cx="1679575" cy="35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3088" name="Picture 32" descr="11MSS Chapter_Tab_Large"/>
          <p:cNvPicPr>
            <a:picLocks noChangeAspect="1" noChangeArrowheads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1"/>
          <a:stretch>
            <a:fillRect/>
          </a:stretch>
        </p:blipFill>
        <p:spPr bwMode="hidden">
          <a:xfrm>
            <a:off x="0" y="0"/>
            <a:ext cx="70866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3089" name="Picture 33" descr="11MSS_Headers-C334"/>
          <p:cNvPicPr>
            <a:picLocks noChangeAspect="1" noChangeArrowheads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0"/>
            <a:ext cx="91440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667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2pPr>
      <a:lvl3pPr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3pPr>
      <a:lvl4pPr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4pPr>
      <a:lvl5pPr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lnSpc>
          <a:spcPct val="90000"/>
        </a:lnSpc>
        <a:spcBef>
          <a:spcPct val="30000"/>
        </a:spcBef>
        <a:spcAft>
          <a:spcPct val="3000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lnSpc>
          <a:spcPct val="90000"/>
        </a:lnSpc>
        <a:spcBef>
          <a:spcPct val="30000"/>
        </a:spcBef>
        <a:spcAft>
          <a:spcPct val="3000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789" name="Picture 13" descr="11MSS_BlueGradient"/>
          <p:cNvPicPr>
            <a:picLocks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3778" name="background" descr="11MSS_Interface_01a"/>
          <p:cNvPicPr>
            <a:picLocks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378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923925" y="6896100"/>
            <a:ext cx="8229600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378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14450"/>
            <a:ext cx="8229600" cy="376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203788" name="upper_right" descr="11MSS ChapIntro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0"/>
            <a:ext cx="91440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3798" name="tab" descr="11MSS_NavBar_800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44"/>
          <a:stretch>
            <a:fillRect/>
          </a:stretch>
        </p:blipFill>
        <p:spPr bwMode="auto">
          <a:xfrm>
            <a:off x="2887663" y="6100763"/>
            <a:ext cx="3836987" cy="75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3799" name="tab" descr="11MSS_NavBar_800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98"/>
          <a:stretch>
            <a:fillRect/>
          </a:stretch>
        </p:blipFill>
        <p:spPr bwMode="auto">
          <a:xfrm>
            <a:off x="2354263" y="6100763"/>
            <a:ext cx="3113087" cy="75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3800" name="back" descr="11MS--Nav_Back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700" y="6451600"/>
            <a:ext cx="48260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3801" name="exit" descr="11MS-Nav_Exit">
            <a:hlinkClick r:id="" action="ppaction://hlinkshowjump?jump=endshow" highlightClick="1"/>
          </p:cNvPr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225" y="6451600"/>
            <a:ext cx="43815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3802" name="forward" descr="11MS-Nav_Forward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6451600"/>
            <a:ext cx="48260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3803" name="home" descr="11MS-Nav_Home">
            <a:hlinkClick r:id="rId20" action="ppaction://hlinksldjump" highlightClick="1"/>
          </p:cNvPr>
          <p:cNvPicPr>
            <a:picLocks noChangeAspect="1" noChangeArrowheads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963" y="6451600"/>
            <a:ext cx="43815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3804" name="gc" descr="11MS-Nav_Online">
            <a:hlinkClick r:id="rId22" highlightClick="1"/>
          </p:cNvPr>
          <p:cNvPicPr>
            <a:picLocks noChangeAspect="1" noChangeArrowheads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063" y="6462713"/>
            <a:ext cx="1679575" cy="35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3805" name="Picture 29" descr="11MSS Chapter_Tab_Large"/>
          <p:cNvPicPr>
            <a:picLocks noChangeAspect="1" noChangeArrowheads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1"/>
          <a:stretch>
            <a:fillRect/>
          </a:stretch>
        </p:blipFill>
        <p:spPr bwMode="hidden">
          <a:xfrm>
            <a:off x="0" y="0"/>
            <a:ext cx="70866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3806" name="Picture 30" descr="11MSS_Headers-C334"/>
          <p:cNvPicPr>
            <a:picLocks noChangeAspect="1" noChangeArrowheads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0"/>
            <a:ext cx="91440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3620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2pPr>
      <a:lvl3pPr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3pPr>
      <a:lvl4pPr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4pPr>
      <a:lvl5pPr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lnSpc>
          <a:spcPct val="90000"/>
        </a:lnSpc>
        <a:spcBef>
          <a:spcPct val="30000"/>
        </a:spcBef>
        <a:spcAft>
          <a:spcPct val="3000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lnSpc>
          <a:spcPct val="90000"/>
        </a:lnSpc>
        <a:spcBef>
          <a:spcPct val="30000"/>
        </a:spcBef>
        <a:spcAft>
          <a:spcPct val="3000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85" name="background" descr="11MSS_Interface_01a"/>
          <p:cNvPicPr>
            <a:picLocks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923925" y="6896100"/>
            <a:ext cx="8229600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14450"/>
            <a:ext cx="8229600" cy="376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7191" name="upper_right" descr="11MSS Lesson1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0"/>
            <a:ext cx="91440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04" name="tab" descr="11MSS_NavBar_800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44"/>
          <a:stretch>
            <a:fillRect/>
          </a:stretch>
        </p:blipFill>
        <p:spPr bwMode="auto">
          <a:xfrm>
            <a:off x="2887663" y="6100763"/>
            <a:ext cx="3836987" cy="75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05" name="tab" descr="11MSS_NavBar_800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98"/>
          <a:stretch>
            <a:fillRect/>
          </a:stretch>
        </p:blipFill>
        <p:spPr bwMode="auto">
          <a:xfrm>
            <a:off x="2354263" y="6100763"/>
            <a:ext cx="3113087" cy="75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06" name="back" descr="11MS--Nav_Back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700" y="6451600"/>
            <a:ext cx="48260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07" name="exit" descr="11MS-Nav_Exit">
            <a:hlinkClick r:id="" action="ppaction://hlinkshowjump?jump=endshow" highlightClick="1"/>
          </p:cNvPr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225" y="6451600"/>
            <a:ext cx="43815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08" name="forward" descr="11MS-Nav_Forward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6451600"/>
            <a:ext cx="48260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09" name="home" descr="11MS-Nav_Home">
            <a:hlinkClick r:id="rId19" action="ppaction://hlinksldjump" highlightClick="1"/>
          </p:cNvPr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963" y="6451600"/>
            <a:ext cx="43815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10" name="gc" descr="11MS-Nav_Online">
            <a:hlinkClick r:id="rId21" highlightClick="1"/>
          </p:cNvPr>
          <p:cNvPicPr>
            <a:picLocks noChangeAspect="1" noChangeArrowheads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063" y="6462713"/>
            <a:ext cx="1679575" cy="35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11" name="Picture 43" descr="11MSS Chapter_Tab_Large"/>
          <p:cNvPicPr>
            <a:picLocks noChangeAspect="1" noChangeArrowheads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1"/>
          <a:stretch>
            <a:fillRect/>
          </a:stretch>
        </p:blipFill>
        <p:spPr bwMode="hidden">
          <a:xfrm>
            <a:off x="0" y="0"/>
            <a:ext cx="70866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12" name="Picture 44" descr="11MSS_Headers-C334"/>
          <p:cNvPicPr>
            <a:picLocks noChangeAspect="1" noChangeArrowheads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0"/>
            <a:ext cx="91440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8291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+mj-lt"/>
          <a:ea typeface="+mj-ea"/>
          <a:cs typeface="+mj-cs"/>
        </a:defRPr>
      </a:lvl1pPr>
      <a:lvl2pPr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2pPr>
      <a:lvl3pPr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3pPr>
      <a:lvl4pPr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4pPr>
      <a:lvl5pPr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5pPr>
      <a:lvl6pPr marL="457200"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6pPr>
      <a:lvl7pPr marL="914400"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7pPr>
      <a:lvl8pPr marL="1371600"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8pPr>
      <a:lvl9pPr marL="1828800"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lnSpc>
          <a:spcPct val="90000"/>
        </a:lnSpc>
        <a:spcBef>
          <a:spcPct val="30000"/>
        </a:spcBef>
        <a:spcAft>
          <a:spcPct val="3000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lnSpc>
          <a:spcPct val="90000"/>
        </a:lnSpc>
        <a:spcBef>
          <a:spcPct val="30000"/>
        </a:spcBef>
        <a:spcAft>
          <a:spcPct val="3000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image" Target="../media/image4.png"/><Relationship Id="rId18" Type="http://schemas.openxmlformats.org/officeDocument/2006/relationships/image" Target="../media/image15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png"/><Relationship Id="rId12" Type="http://schemas.openxmlformats.org/officeDocument/2006/relationships/image" Target="../media/image14.png"/><Relationship Id="rId17" Type="http://schemas.openxmlformats.org/officeDocument/2006/relationships/image" Target="../media/image11.png"/><Relationship Id="rId2" Type="http://schemas.openxmlformats.org/officeDocument/2006/relationships/tags" Target="../tags/tag1.xml"/><Relationship Id="rId16" Type="http://schemas.openxmlformats.org/officeDocument/2006/relationships/image" Target="../media/image9.png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2.png"/><Relationship Id="rId11" Type="http://schemas.openxmlformats.org/officeDocument/2006/relationships/image" Target="../media/image10.png"/><Relationship Id="rId5" Type="http://schemas.openxmlformats.org/officeDocument/2006/relationships/image" Target="../media/image1.jpeg"/><Relationship Id="rId15" Type="http://schemas.openxmlformats.org/officeDocument/2006/relationships/hyperlink" Target="http://connected.mcgraw-hill.com/" TargetMode="External"/><Relationship Id="rId10" Type="http://schemas.openxmlformats.org/officeDocument/2006/relationships/slide" Target="slide20.xml"/><Relationship Id="rId4" Type="http://schemas.openxmlformats.org/officeDocument/2006/relationships/notesSlide" Target="../notesSlides/notesSlide1.xml"/><Relationship Id="rId9" Type="http://schemas.openxmlformats.org/officeDocument/2006/relationships/slide" Target="slide7.xml"/><Relationship Id="rId1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tags" Target="../tags/tag10.xml"/><Relationship Id="rId1" Type="http://schemas.openxmlformats.org/officeDocument/2006/relationships/themeOverride" Target="../theme/themeOverride10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tags" Target="../tags/tag11.xml"/><Relationship Id="rId1" Type="http://schemas.openxmlformats.org/officeDocument/2006/relationships/themeOverride" Target="../theme/themeOverride1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tags" Target="../tags/tag12.xml"/><Relationship Id="rId1" Type="http://schemas.openxmlformats.org/officeDocument/2006/relationships/themeOverride" Target="../theme/themeOverride12.xm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tags" Target="../tags/tag13.xml"/><Relationship Id="rId1" Type="http://schemas.openxmlformats.org/officeDocument/2006/relationships/themeOverride" Target="../theme/themeOverride13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tags" Target="../tags/tag14.xml"/><Relationship Id="rId1" Type="http://schemas.openxmlformats.org/officeDocument/2006/relationships/themeOverride" Target="../theme/themeOverride14.xml"/><Relationship Id="rId5" Type="http://schemas.openxmlformats.org/officeDocument/2006/relationships/image" Target="../media/image20.jpeg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tags" Target="../tags/tag15.xml"/><Relationship Id="rId1" Type="http://schemas.openxmlformats.org/officeDocument/2006/relationships/themeOverride" Target="../theme/themeOverride15.xml"/><Relationship Id="rId5" Type="http://schemas.openxmlformats.org/officeDocument/2006/relationships/audio" Target="../media/audio5.wav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tags" Target="../tags/tag16.xml"/><Relationship Id="rId1" Type="http://schemas.openxmlformats.org/officeDocument/2006/relationships/themeOverride" Target="../theme/themeOverride16.xml"/><Relationship Id="rId5" Type="http://schemas.openxmlformats.org/officeDocument/2006/relationships/image" Target="../media/image21.jpeg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tags" Target="../tags/tag17.xml"/><Relationship Id="rId1" Type="http://schemas.openxmlformats.org/officeDocument/2006/relationships/themeOverride" Target="../theme/themeOverride17.xml"/><Relationship Id="rId5" Type="http://schemas.openxmlformats.org/officeDocument/2006/relationships/image" Target="../media/image22.jpeg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tags" Target="../tags/tag18.xml"/><Relationship Id="rId1" Type="http://schemas.openxmlformats.org/officeDocument/2006/relationships/themeOverride" Target="../theme/themeOverride18.xml"/><Relationship Id="rId5" Type="http://schemas.openxmlformats.org/officeDocument/2006/relationships/image" Target="../media/image23.jpeg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tags" Target="../tags/tag19.xml"/><Relationship Id="rId1" Type="http://schemas.openxmlformats.org/officeDocument/2006/relationships/themeOverride" Target="../theme/themeOverride19.xml"/><Relationship Id="rId5" Type="http://schemas.openxmlformats.org/officeDocument/2006/relationships/audio" Target="../media/audio6.wav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tags" Target="../tags/tag2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0.xml"/><Relationship Id="rId1" Type="http://schemas.openxmlformats.org/officeDocument/2006/relationships/themeOverride" Target="../theme/themeOverride20.xml"/><Relationship Id="rId6" Type="http://schemas.openxmlformats.org/officeDocument/2006/relationships/image" Target="../media/image15.jpeg"/><Relationship Id="rId5" Type="http://schemas.openxmlformats.org/officeDocument/2006/relationships/image" Target="../media/image24.png"/><Relationship Id="rId4" Type="http://schemas.openxmlformats.org/officeDocument/2006/relationships/notesSlide" Target="../notesSlides/notesSlide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1.xml"/><Relationship Id="rId1" Type="http://schemas.openxmlformats.org/officeDocument/2006/relationships/themeOverride" Target="../theme/themeOverride2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notesSlide" Target="../notesSlides/notesSlide2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2.xml"/><Relationship Id="rId1" Type="http://schemas.openxmlformats.org/officeDocument/2006/relationships/themeOverride" Target="../theme/themeOverride22.xml"/><Relationship Id="rId6" Type="http://schemas.openxmlformats.org/officeDocument/2006/relationships/image" Target="../media/image26.jpeg"/><Relationship Id="rId5" Type="http://schemas.openxmlformats.org/officeDocument/2006/relationships/image" Target="../media/image24.png"/><Relationship Id="rId4" Type="http://schemas.openxmlformats.org/officeDocument/2006/relationships/notesSlide" Target="../notesSlides/notesSlide2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3.xml"/><Relationship Id="rId1" Type="http://schemas.openxmlformats.org/officeDocument/2006/relationships/themeOverride" Target="../theme/themeOverride23.xml"/><Relationship Id="rId5" Type="http://schemas.openxmlformats.org/officeDocument/2006/relationships/image" Target="../media/image27.png"/><Relationship Id="rId4" Type="http://schemas.openxmlformats.org/officeDocument/2006/relationships/notesSlide" Target="../notesSlides/notesSlide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4.xml"/><Relationship Id="rId1" Type="http://schemas.openxmlformats.org/officeDocument/2006/relationships/themeOverride" Target="../theme/themeOverride24.xml"/><Relationship Id="rId5" Type="http://schemas.openxmlformats.org/officeDocument/2006/relationships/image" Target="../media/image27.png"/><Relationship Id="rId4" Type="http://schemas.openxmlformats.org/officeDocument/2006/relationships/notesSlide" Target="../notesSlides/notesSlide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5.xml"/><Relationship Id="rId1" Type="http://schemas.openxmlformats.org/officeDocument/2006/relationships/themeOverride" Target="../theme/themeOverride25.xml"/><Relationship Id="rId5" Type="http://schemas.openxmlformats.org/officeDocument/2006/relationships/image" Target="../media/image27.png"/><Relationship Id="rId4" Type="http://schemas.openxmlformats.org/officeDocument/2006/relationships/notesSlide" Target="../notesSlides/notesSlide2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6.xml"/><Relationship Id="rId1" Type="http://schemas.openxmlformats.org/officeDocument/2006/relationships/themeOverride" Target="../theme/themeOverride26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notesSlide" Target="../notesSlides/notesSlide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tags" Target="../tags/tag3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tags" Target="../tags/tag4.xml"/><Relationship Id="rId1" Type="http://schemas.openxmlformats.org/officeDocument/2006/relationships/themeOverride" Target="../theme/themeOverride4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tags" Target="../tags/tag5.xml"/><Relationship Id="rId1" Type="http://schemas.openxmlformats.org/officeDocument/2006/relationships/themeOverride" Target="../theme/themeOverride5.xml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tags" Target="../tags/tag6.xml"/><Relationship Id="rId1" Type="http://schemas.openxmlformats.org/officeDocument/2006/relationships/themeOverride" Target="../theme/themeOverride6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tags" Target="../tags/tag7.xml"/><Relationship Id="rId1" Type="http://schemas.openxmlformats.org/officeDocument/2006/relationships/themeOverride" Target="../theme/themeOverride7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tags" Target="../tags/tag8.xml"/><Relationship Id="rId1" Type="http://schemas.openxmlformats.org/officeDocument/2006/relationships/themeOverride" Target="../theme/themeOverride8.xml"/><Relationship Id="rId5" Type="http://schemas.openxmlformats.org/officeDocument/2006/relationships/image" Target="../media/image17.jpe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tags" Target="../tags/tag9.xml"/><Relationship Id="rId1" Type="http://schemas.openxmlformats.org/officeDocument/2006/relationships/themeOverride" Target="../theme/themeOverride9.xml"/><Relationship Id="rId5" Type="http://schemas.openxmlformats.org/officeDocument/2006/relationships/audio" Target="../media/audio2.wav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7" name="Picture 3" descr="11MSS_BlueGradient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29" name="Picture 5" descr="11MSS_Interface_01a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30" name="menu_bkgrd" descr="11MS-ChapterMenu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107950"/>
            <a:ext cx="7704137" cy="601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6934200"/>
            <a:ext cx="8229600" cy="296863"/>
          </a:xfrm>
          <a:noFill/>
          <a:ln/>
        </p:spPr>
        <p:txBody>
          <a:bodyPr/>
          <a:lstStyle/>
          <a:p>
            <a:r>
              <a:rPr lang="en-US"/>
              <a:t>Chapter Menu</a:t>
            </a:r>
          </a:p>
        </p:txBody>
      </p:sp>
      <p:sp>
        <p:nvSpPr>
          <p:cNvPr id="52231" name="lessonmenutext"/>
          <p:cNvSpPr txBox="1">
            <a:spLocks noChangeArrowheads="1"/>
          </p:cNvSpPr>
          <p:nvPr/>
        </p:nvSpPr>
        <p:spPr bwMode="auto">
          <a:xfrm>
            <a:off x="1143000" y="1619250"/>
            <a:ext cx="5257800" cy="366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0"/>
              </a:spcBef>
              <a:tabLst>
                <a:tab pos="17716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tabLst>
                <a:tab pos="17716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tabLst>
                <a:tab pos="17716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tabLst>
                <a:tab pos="17716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tabLst>
                <a:tab pos="17716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7716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7716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7716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7716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600" b="1">
                <a:solidFill>
                  <a:srgbClr val="000000"/>
                </a:solidFill>
                <a:hlinkClick r:id="rId8" action="ppaction://hlinksldjump"/>
              </a:rPr>
              <a:t>Chapter Introduction</a:t>
            </a:r>
            <a:endParaRPr lang="en-US" sz="2600" b="1">
              <a:solidFill>
                <a:srgbClr val="000000"/>
              </a:solidFill>
            </a:endParaRP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600" b="1">
                <a:solidFill>
                  <a:srgbClr val="000000"/>
                </a:solidFill>
                <a:hlinkClick r:id="rId9" action="ppaction://hlinksldjump"/>
              </a:rPr>
              <a:t>Lesson 1</a:t>
            </a:r>
            <a:r>
              <a:rPr lang="en-US" sz="2600">
                <a:solidFill>
                  <a:srgbClr val="000000"/>
                </a:solidFill>
              </a:rPr>
              <a:t>	Understanding </a:t>
            </a:r>
            <a:br>
              <a:rPr lang="en-US" sz="2600">
                <a:solidFill>
                  <a:srgbClr val="000000"/>
                </a:solidFill>
              </a:rPr>
            </a:br>
            <a:r>
              <a:rPr lang="en-US" sz="2600">
                <a:solidFill>
                  <a:srgbClr val="000000"/>
                </a:solidFill>
              </a:rPr>
              <a:t>	Chemical Reactions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600" b="1">
                <a:solidFill>
                  <a:srgbClr val="000000"/>
                </a:solidFill>
                <a:hlinkClick r:id="" action="ppaction://noaction"/>
              </a:rPr>
              <a:t>Lesson 2</a:t>
            </a:r>
            <a:r>
              <a:rPr lang="en-US" sz="2600">
                <a:solidFill>
                  <a:srgbClr val="000000"/>
                </a:solidFill>
              </a:rPr>
              <a:t>	Types of </a:t>
            </a:r>
            <a:br>
              <a:rPr lang="en-US" sz="2600">
                <a:solidFill>
                  <a:srgbClr val="000000"/>
                </a:solidFill>
              </a:rPr>
            </a:br>
            <a:r>
              <a:rPr lang="en-US" sz="2600">
                <a:solidFill>
                  <a:srgbClr val="000000"/>
                </a:solidFill>
              </a:rPr>
              <a:t>	Chemical Reactions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600" b="1">
                <a:solidFill>
                  <a:srgbClr val="808080"/>
                </a:solidFill>
                <a:hlinkClick r:id="" action="ppaction://noaction"/>
              </a:rPr>
              <a:t>Lesson 3</a:t>
            </a:r>
            <a:r>
              <a:rPr lang="en-US" sz="2600">
                <a:solidFill>
                  <a:srgbClr val="808080"/>
                </a:solidFill>
              </a:rPr>
              <a:t>	</a:t>
            </a:r>
            <a:r>
              <a:rPr lang="en-US" sz="2600">
                <a:solidFill>
                  <a:srgbClr val="000000"/>
                </a:solidFill>
              </a:rPr>
              <a:t>Energy Changes and </a:t>
            </a:r>
            <a:br>
              <a:rPr lang="en-US" sz="2600">
                <a:solidFill>
                  <a:srgbClr val="000000"/>
                </a:solidFill>
              </a:rPr>
            </a:br>
            <a:r>
              <a:rPr lang="en-US" sz="2600">
                <a:solidFill>
                  <a:srgbClr val="000000"/>
                </a:solidFill>
              </a:rPr>
              <a:t>	Chemical Reactions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600" b="1">
                <a:solidFill>
                  <a:srgbClr val="0069B6"/>
                </a:solidFill>
                <a:hlinkClick r:id="rId10" action="ppaction://hlinksldjump"/>
              </a:rPr>
              <a:t>Chapter Wrap-Up</a:t>
            </a:r>
            <a:endParaRPr lang="en-US" sz="2600" b="1">
              <a:solidFill>
                <a:srgbClr val="0069B6"/>
              </a:solidFill>
            </a:endParaRPr>
          </a:p>
        </p:txBody>
      </p:sp>
      <p:pic>
        <p:nvPicPr>
          <p:cNvPr id="52239" name="Picture 15" descr="11MSS Chapter_Tab_Large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1"/>
          <a:stretch>
            <a:fillRect/>
          </a:stretch>
        </p:blipFill>
        <p:spPr bwMode="hidden">
          <a:xfrm>
            <a:off x="0" y="0"/>
            <a:ext cx="70866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40" name="Picture 16" descr="11MSS_NavBar_50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232"/>
          <a:stretch>
            <a:fillRect/>
          </a:stretch>
        </p:blipFill>
        <p:spPr bwMode="auto">
          <a:xfrm>
            <a:off x="1952625" y="6094413"/>
            <a:ext cx="2809875" cy="763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41" name="tab" descr="11MSS_NavBar_800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08"/>
          <a:stretch>
            <a:fillRect/>
          </a:stretch>
        </p:blipFill>
        <p:spPr bwMode="auto">
          <a:xfrm>
            <a:off x="3632200" y="6100763"/>
            <a:ext cx="2149475" cy="75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42" name="exit" descr="11MS-Nav_Exit">
            <a:hlinkClick r:id="" action="ppaction://hlinkshowjump?jump=endshow" highlightClick="1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988" y="6432550"/>
            <a:ext cx="43815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43" name="gc" descr="11MS-Nav_Online">
            <a:hlinkClick r:id="rId15" highlightClick="1"/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063" y="6443663"/>
            <a:ext cx="1679575" cy="35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44" name="Picture 20" descr="11MSS_Headers-C334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0"/>
            <a:ext cx="91440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47" name="Picture 23" descr="C334-01A-MSS12-A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00" t="56961" r="23125"/>
          <a:stretch>
            <a:fillRect/>
          </a:stretch>
        </p:blipFill>
        <p:spPr bwMode="auto">
          <a:xfrm>
            <a:off x="6248400" y="2259013"/>
            <a:ext cx="1666875" cy="235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8783085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>
    <p:zoom/>
    <p:sndAc>
      <p:endSnd/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Lesson 1-4</a:t>
            </a:r>
          </a:p>
        </p:txBody>
      </p:sp>
      <p:sp>
        <p:nvSpPr>
          <p:cNvPr id="688131" name="txt_box"/>
          <p:cNvSpPr>
            <a:spLocks noGrp="1" noChangeArrowheads="1"/>
          </p:cNvSpPr>
          <p:nvPr>
            <p:ph type="body" idx="1"/>
          </p:nvPr>
        </p:nvSpPr>
        <p:spPr>
          <a:xfrm>
            <a:off x="609600" y="1314450"/>
            <a:ext cx="7924800" cy="2574925"/>
          </a:xfrm>
          <a:noFill/>
          <a:ln/>
        </p:spPr>
        <p:txBody>
          <a:bodyPr>
            <a:spAutoFit/>
          </a:bodyPr>
          <a:lstStyle/>
          <a:p>
            <a:pPr>
              <a:buClr>
                <a:srgbClr val="E40004"/>
              </a:buClr>
            </a:pPr>
            <a:r>
              <a:rPr lang="en-US"/>
              <a:t>A subscript describes the number of atoms of an element  in a compound.</a:t>
            </a:r>
          </a:p>
          <a:p>
            <a:pPr>
              <a:buClr>
                <a:srgbClr val="E40004"/>
              </a:buClr>
            </a:pPr>
            <a:r>
              <a:rPr lang="en-US"/>
              <a:t>If an element’s symbol does not have a subscript, the compound contains only one atom of that element.</a:t>
            </a:r>
          </a:p>
        </p:txBody>
      </p:sp>
      <p:sp>
        <p:nvSpPr>
          <p:cNvPr id="688132" name="title"/>
          <p:cNvSpPr txBox="1">
            <a:spLocks noChangeArrowheads="1"/>
          </p:cNvSpPr>
          <p:nvPr/>
        </p:nvSpPr>
        <p:spPr bwMode="auto">
          <a:xfrm>
            <a:off x="617538" y="541338"/>
            <a:ext cx="80692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>
                <a:solidFill>
                  <a:srgbClr val="E40022"/>
                </a:solidFill>
              </a:rPr>
              <a:t>Chemical Equations</a:t>
            </a:r>
            <a:r>
              <a:rPr lang="en-US" sz="2800" b="1">
                <a:solidFill>
                  <a:srgbClr val="E40022"/>
                </a:solidFill>
              </a:rPr>
              <a:t> </a:t>
            </a:r>
            <a:r>
              <a:rPr lang="en-US" sz="1600" b="1">
                <a:solidFill>
                  <a:srgbClr val="E40022"/>
                </a:solidFill>
              </a:rPr>
              <a:t>(cont.)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8430411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8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8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813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Lesson 1-4</a:t>
            </a:r>
          </a:p>
        </p:txBody>
      </p:sp>
      <p:pic>
        <p:nvPicPr>
          <p:cNvPr id="689157" name="Picture 5" descr="C334-02A-MSS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089"/>
          <a:stretch>
            <a:fillRect/>
          </a:stretch>
        </p:blipFill>
        <p:spPr bwMode="auto">
          <a:xfrm>
            <a:off x="647700" y="609600"/>
            <a:ext cx="3821113" cy="3913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9158" name="Picture 6" descr="C334-02A-MSS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643"/>
          <a:stretch>
            <a:fillRect/>
          </a:stretch>
        </p:blipFill>
        <p:spPr bwMode="auto">
          <a:xfrm>
            <a:off x="4722813" y="655638"/>
            <a:ext cx="3811587" cy="5434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8487735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8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89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Lesson 1-4</a:t>
            </a:r>
          </a:p>
        </p:txBody>
      </p:sp>
      <p:sp>
        <p:nvSpPr>
          <p:cNvPr id="927747" name="txt_box"/>
          <p:cNvSpPr>
            <a:spLocks noGrp="1" noChangeArrowheads="1"/>
          </p:cNvSpPr>
          <p:nvPr>
            <p:ph type="body" idx="1"/>
          </p:nvPr>
        </p:nvSpPr>
        <p:spPr>
          <a:xfrm>
            <a:off x="609600" y="1314450"/>
            <a:ext cx="7924800" cy="4181475"/>
          </a:xfrm>
          <a:noFill/>
          <a:ln/>
        </p:spPr>
        <p:txBody>
          <a:bodyPr>
            <a:spAutoFit/>
          </a:bodyPr>
          <a:lstStyle/>
          <a:p>
            <a:pPr>
              <a:buClr>
                <a:srgbClr val="E40004"/>
              </a:buClr>
            </a:pPr>
            <a:r>
              <a:rPr lang="en-US"/>
              <a:t>A chemical equation includes both </a:t>
            </a:r>
            <a:br>
              <a:rPr lang="en-US"/>
            </a:br>
            <a:r>
              <a:rPr lang="en-US"/>
              <a:t>the substances that react and the substances that are formed in a </a:t>
            </a:r>
            <a:br>
              <a:rPr lang="en-US"/>
            </a:br>
            <a:r>
              <a:rPr lang="en-US"/>
              <a:t>chemical reaction.</a:t>
            </a:r>
          </a:p>
          <a:p>
            <a:pPr>
              <a:buClr>
                <a:srgbClr val="E40004"/>
              </a:buClr>
            </a:pPr>
            <a:r>
              <a:rPr lang="en-US"/>
              <a:t>The starting substances in a chemical reaction are </a:t>
            </a:r>
            <a:r>
              <a:rPr lang="en-US" b="1">
                <a:solidFill>
                  <a:srgbClr val="0069B6"/>
                </a:solidFill>
                <a:hlinkClick r:id="" action="ppaction://noaction">
                  <a:snd r:embed="rId5" name="reactant.wav"/>
                </a:hlinkClick>
              </a:rPr>
              <a:t>reactants</a:t>
            </a:r>
            <a:r>
              <a:rPr lang="en-US"/>
              <a:t>.</a:t>
            </a:r>
          </a:p>
          <a:p>
            <a:pPr>
              <a:buClr>
                <a:srgbClr val="E40004"/>
              </a:buClr>
            </a:pPr>
            <a:r>
              <a:rPr lang="en-US"/>
              <a:t>The substances produced by the chemical reaction are </a:t>
            </a:r>
            <a:r>
              <a:rPr lang="en-US" b="1">
                <a:solidFill>
                  <a:srgbClr val="0069B6"/>
                </a:solidFill>
                <a:hlinkClick r:id="" action="ppaction://noaction">
                  <a:snd r:embed="rId6" name="product.wav"/>
                </a:hlinkClick>
              </a:rPr>
              <a:t>products</a:t>
            </a:r>
            <a:r>
              <a:rPr lang="en-US"/>
              <a:t>. </a:t>
            </a:r>
          </a:p>
        </p:txBody>
      </p:sp>
      <p:sp>
        <p:nvSpPr>
          <p:cNvPr id="927748" name="title"/>
          <p:cNvSpPr txBox="1">
            <a:spLocks noChangeArrowheads="1"/>
          </p:cNvSpPr>
          <p:nvPr/>
        </p:nvSpPr>
        <p:spPr bwMode="auto">
          <a:xfrm>
            <a:off x="617538" y="541338"/>
            <a:ext cx="80692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>
                <a:solidFill>
                  <a:srgbClr val="E40022"/>
                </a:solidFill>
              </a:rPr>
              <a:t>Chemical Equations</a:t>
            </a:r>
            <a:r>
              <a:rPr lang="en-US" sz="2800" b="1">
                <a:solidFill>
                  <a:srgbClr val="E40022"/>
                </a:solidFill>
              </a:rPr>
              <a:t> </a:t>
            </a:r>
            <a:r>
              <a:rPr lang="en-US" sz="1600" b="1">
                <a:solidFill>
                  <a:srgbClr val="E40022"/>
                </a:solidFill>
              </a:rPr>
              <a:t>(cont.)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9659885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7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27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27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774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Lesson 1-4</a:t>
            </a:r>
          </a:p>
        </p:txBody>
      </p:sp>
      <p:sp>
        <p:nvSpPr>
          <p:cNvPr id="948227" name="txt_box"/>
          <p:cNvSpPr>
            <a:spLocks noGrp="1" noChangeArrowheads="1"/>
          </p:cNvSpPr>
          <p:nvPr>
            <p:ph type="body" idx="1"/>
          </p:nvPr>
        </p:nvSpPr>
        <p:spPr>
          <a:xfrm>
            <a:off x="609600" y="1314450"/>
            <a:ext cx="7924800" cy="4181475"/>
          </a:xfrm>
          <a:noFill/>
          <a:ln/>
        </p:spPr>
        <p:txBody>
          <a:bodyPr>
            <a:spAutoFit/>
          </a:bodyPr>
          <a:lstStyle/>
          <a:p>
            <a:pPr>
              <a:buClr>
                <a:srgbClr val="E40004"/>
              </a:buClr>
            </a:pPr>
            <a:r>
              <a:rPr lang="en-US"/>
              <a:t>The reactants are written to the left of </a:t>
            </a:r>
            <a:br>
              <a:rPr lang="en-US"/>
            </a:br>
            <a:r>
              <a:rPr lang="en-US"/>
              <a:t>the arrow.</a:t>
            </a:r>
          </a:p>
          <a:p>
            <a:pPr>
              <a:buClr>
                <a:srgbClr val="E40004"/>
              </a:buClr>
            </a:pPr>
            <a:r>
              <a:rPr lang="en-US"/>
              <a:t>The products are written to the right of the arrow.</a:t>
            </a:r>
          </a:p>
          <a:p>
            <a:pPr>
              <a:buClr>
                <a:srgbClr val="E40004"/>
              </a:buClr>
            </a:pPr>
            <a:r>
              <a:rPr lang="en-US"/>
              <a:t>The general structure for a chemical equation is:</a:t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/>
              <a:t>reactant + reactant      product + product</a:t>
            </a:r>
          </a:p>
        </p:txBody>
      </p:sp>
      <p:sp>
        <p:nvSpPr>
          <p:cNvPr id="948228" name="title"/>
          <p:cNvSpPr txBox="1">
            <a:spLocks noChangeArrowheads="1"/>
          </p:cNvSpPr>
          <p:nvPr/>
        </p:nvSpPr>
        <p:spPr bwMode="auto">
          <a:xfrm>
            <a:off x="617538" y="541338"/>
            <a:ext cx="80692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>
                <a:solidFill>
                  <a:srgbClr val="E40022"/>
                </a:solidFill>
              </a:rPr>
              <a:t>Chemical Equations</a:t>
            </a:r>
            <a:r>
              <a:rPr lang="en-US" sz="2800" b="1">
                <a:solidFill>
                  <a:srgbClr val="E40022"/>
                </a:solidFill>
              </a:rPr>
              <a:t> </a:t>
            </a:r>
            <a:r>
              <a:rPr lang="en-US" sz="1600" b="1">
                <a:solidFill>
                  <a:srgbClr val="E40022"/>
                </a:solidFill>
              </a:rPr>
              <a:t>(cont.)</a:t>
            </a:r>
          </a:p>
        </p:txBody>
      </p:sp>
      <p:sp>
        <p:nvSpPr>
          <p:cNvPr id="948229" name="Line 5"/>
          <p:cNvSpPr>
            <a:spLocks noChangeShapeType="1"/>
          </p:cNvSpPr>
          <p:nvPr/>
        </p:nvSpPr>
        <p:spPr bwMode="auto">
          <a:xfrm>
            <a:off x="4562475" y="5229225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3200">
              <a:solidFill>
                <a:srgbClr val="E40022"/>
              </a:solidFill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1289587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48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48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48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8227" grpId="0" build="p"/>
      <p:bldP spid="94822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Lesson 1-4</a:t>
            </a:r>
          </a:p>
        </p:txBody>
      </p:sp>
      <p:sp>
        <p:nvSpPr>
          <p:cNvPr id="928776" name="txt_box"/>
          <p:cNvSpPr>
            <a:spLocks noGrp="1" noChangeArrowheads="1"/>
          </p:cNvSpPr>
          <p:nvPr>
            <p:ph type="body" idx="1"/>
          </p:nvPr>
        </p:nvSpPr>
        <p:spPr>
          <a:xfrm>
            <a:off x="609600" y="590550"/>
            <a:ext cx="7924800" cy="1421928"/>
          </a:xfrm>
          <a:noFill/>
          <a:ln/>
        </p:spPr>
        <p:txBody>
          <a:bodyPr>
            <a:spAutoFit/>
          </a:bodyPr>
          <a:lstStyle/>
          <a:p>
            <a:pPr marL="0" indent="0">
              <a:buFontTx/>
              <a:buNone/>
            </a:pPr>
            <a:r>
              <a:rPr lang="en-US" dirty="0"/>
              <a:t>An equation is read much like a sentence. This equation is read as “carbon </a:t>
            </a:r>
            <a:r>
              <a:rPr lang="en-US" dirty="0" smtClean="0"/>
              <a:t>reacts with </a:t>
            </a:r>
            <a:r>
              <a:rPr lang="en-US" dirty="0"/>
              <a:t>oxygen </a:t>
            </a:r>
            <a:r>
              <a:rPr lang="en-US" dirty="0" smtClean="0"/>
              <a:t>to produce </a:t>
            </a:r>
            <a:r>
              <a:rPr lang="en-US" dirty="0"/>
              <a:t>carbon dioxide.”</a:t>
            </a:r>
          </a:p>
        </p:txBody>
      </p:sp>
      <p:pic>
        <p:nvPicPr>
          <p:cNvPr id="928777" name="Picture 9" descr="C334-03A-MSS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8" y="2619375"/>
            <a:ext cx="7729537" cy="288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4021305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7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87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28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877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Lesson 1-5</a:t>
            </a:r>
          </a:p>
        </p:txBody>
      </p:sp>
      <p:sp>
        <p:nvSpPr>
          <p:cNvPr id="690179" name="txt_box"/>
          <p:cNvSpPr>
            <a:spLocks noGrp="1" noChangeArrowheads="1"/>
          </p:cNvSpPr>
          <p:nvPr>
            <p:ph type="body" idx="1"/>
          </p:nvPr>
        </p:nvSpPr>
        <p:spPr>
          <a:xfrm>
            <a:off x="609600" y="1171575"/>
            <a:ext cx="7924800" cy="4672048"/>
          </a:xfrm>
          <a:noFill/>
          <a:ln/>
        </p:spPr>
        <p:txBody>
          <a:bodyPr>
            <a:spAutoFit/>
          </a:bodyPr>
          <a:lstStyle/>
          <a:p>
            <a:pPr>
              <a:buClr>
                <a:srgbClr val="E40004"/>
              </a:buClr>
            </a:pPr>
            <a:r>
              <a:rPr lang="en-US" dirty="0"/>
              <a:t>The </a:t>
            </a:r>
            <a:r>
              <a:rPr lang="en-US" b="1" dirty="0">
                <a:solidFill>
                  <a:srgbClr val="0069B6"/>
                </a:solidFill>
                <a:hlinkClick r:id="" action="ppaction://noaction">
                  <a:snd r:embed="rId5" name="law_of_conservation_of_mass.wav"/>
                </a:hlinkClick>
              </a:rPr>
              <a:t>law of conservation of mass</a:t>
            </a:r>
            <a:r>
              <a:rPr lang="en-US" dirty="0"/>
              <a:t> </a:t>
            </a:r>
            <a:r>
              <a:rPr lang="en-US" dirty="0" smtClean="0"/>
              <a:t>–the  </a:t>
            </a:r>
            <a:r>
              <a:rPr lang="en-US" dirty="0"/>
              <a:t>total mass of the reactants before a chemical reaction is the same as the total mass of the products after the chemical reaction.</a:t>
            </a:r>
          </a:p>
          <a:p>
            <a:pPr>
              <a:buClr>
                <a:srgbClr val="E40004"/>
              </a:buClr>
            </a:pPr>
            <a:r>
              <a:rPr lang="en-US" dirty="0"/>
              <a:t>Mass is conserved in a reaction because atoms are conserved</a:t>
            </a:r>
            <a:r>
              <a:rPr lang="en-US" dirty="0" smtClean="0"/>
              <a:t>.</a:t>
            </a:r>
          </a:p>
          <a:p>
            <a:pPr>
              <a:buClr>
                <a:srgbClr val="E40004"/>
              </a:buClr>
            </a:pPr>
            <a:r>
              <a:rPr lang="en-US" dirty="0" smtClean="0"/>
              <a:t>Atoms are not created or destroyed in a chemical reaction.</a:t>
            </a:r>
            <a:endParaRPr lang="en-US" dirty="0"/>
          </a:p>
        </p:txBody>
      </p:sp>
      <p:sp>
        <p:nvSpPr>
          <p:cNvPr id="690180" name="title"/>
          <p:cNvSpPr txBox="1">
            <a:spLocks noChangeArrowheads="1"/>
          </p:cNvSpPr>
          <p:nvPr/>
        </p:nvSpPr>
        <p:spPr bwMode="auto">
          <a:xfrm>
            <a:off x="617538" y="541338"/>
            <a:ext cx="75072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>
                <a:solidFill>
                  <a:srgbClr val="E40022"/>
                </a:solidFill>
              </a:rPr>
              <a:t>Conservation of Mass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40015721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9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9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9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9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0179" grpId="0" build="p"/>
      <p:bldP spid="69018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2233" name="Picture 9" descr="mas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" y="1450975"/>
            <a:ext cx="8039100" cy="479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Lesson 1-5</a:t>
            </a:r>
          </a:p>
        </p:txBody>
      </p:sp>
      <p:sp>
        <p:nvSpPr>
          <p:cNvPr id="692230" name="txt_box"/>
          <p:cNvSpPr>
            <a:spLocks noGrp="1" noChangeArrowheads="1"/>
          </p:cNvSpPr>
          <p:nvPr>
            <p:ph type="body" idx="1"/>
          </p:nvPr>
        </p:nvSpPr>
        <p:spPr>
          <a:xfrm>
            <a:off x="609600" y="561975"/>
            <a:ext cx="7924800" cy="968375"/>
          </a:xfrm>
          <a:noFill/>
          <a:ln/>
        </p:spPr>
        <p:txBody>
          <a:bodyPr>
            <a:spAutoFit/>
          </a:bodyPr>
          <a:lstStyle/>
          <a:p>
            <a:pPr marL="0" indent="0">
              <a:buFontTx/>
              <a:buNone/>
            </a:pPr>
            <a:r>
              <a:rPr lang="en-US"/>
              <a:t>Mass is conserved in the reaction between baking soda and vinegar.</a:t>
            </a:r>
          </a:p>
        </p:txBody>
      </p:sp>
      <p:sp>
        <p:nvSpPr>
          <p:cNvPr id="692236" name="Text Box 12"/>
          <p:cNvSpPr txBox="1">
            <a:spLocks noChangeArrowheads="1"/>
          </p:cNvSpPr>
          <p:nvPr/>
        </p:nvSpPr>
        <p:spPr bwMode="auto">
          <a:xfrm rot="-16200000">
            <a:off x="6820694" y="3245644"/>
            <a:ext cx="2149475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>
                <a:solidFill>
                  <a:srgbClr val="000000"/>
                </a:solidFill>
              </a:rPr>
              <a:t>Hutchings Photography/Digital Light Source</a:t>
            </a:r>
          </a:p>
        </p:txBody>
      </p:sp>
      <p:sp>
        <p:nvSpPr>
          <p:cNvPr id="692237" name="Text Box 13"/>
          <p:cNvSpPr txBox="1">
            <a:spLocks noChangeArrowheads="1"/>
          </p:cNvSpPr>
          <p:nvPr/>
        </p:nvSpPr>
        <p:spPr bwMode="auto">
          <a:xfrm rot="-5400000">
            <a:off x="-296069" y="3234532"/>
            <a:ext cx="2149475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>
                <a:solidFill>
                  <a:srgbClr val="000000"/>
                </a:solidFill>
              </a:rPr>
              <a:t>Hutchings Photography/Digital Light Source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8645050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92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92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2230" grpId="0" build="p"/>
      <p:bldP spid="692236" grpId="0"/>
      <p:bldP spid="69223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Lesson 1-5</a:t>
            </a:r>
          </a:p>
        </p:txBody>
      </p:sp>
      <p:sp>
        <p:nvSpPr>
          <p:cNvPr id="930819" name="txt_box"/>
          <p:cNvSpPr>
            <a:spLocks noGrp="1" noChangeArrowheads="1"/>
          </p:cNvSpPr>
          <p:nvPr>
            <p:ph type="body" idx="1"/>
          </p:nvPr>
        </p:nvSpPr>
        <p:spPr>
          <a:xfrm>
            <a:off x="609600" y="1314450"/>
            <a:ext cx="7924800" cy="1844675"/>
          </a:xfrm>
          <a:noFill/>
          <a:ln/>
        </p:spPr>
        <p:txBody>
          <a:bodyPr>
            <a:spAutoFit/>
          </a:bodyPr>
          <a:lstStyle/>
          <a:p>
            <a:pPr marL="0" indent="0">
              <a:buClr>
                <a:srgbClr val="E40004"/>
              </a:buClr>
              <a:buFontTx/>
              <a:buNone/>
            </a:pPr>
            <a:r>
              <a:rPr lang="en-US"/>
              <a:t>A chemical equation is written so that the number of atoms of each element is the same, or balanced, on each side of the arrow.</a:t>
            </a:r>
          </a:p>
        </p:txBody>
      </p:sp>
      <p:sp>
        <p:nvSpPr>
          <p:cNvPr id="930820" name="title"/>
          <p:cNvSpPr txBox="1">
            <a:spLocks noChangeArrowheads="1"/>
          </p:cNvSpPr>
          <p:nvPr/>
        </p:nvSpPr>
        <p:spPr bwMode="auto">
          <a:xfrm>
            <a:off x="617538" y="541338"/>
            <a:ext cx="80692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>
                <a:solidFill>
                  <a:srgbClr val="E40022"/>
                </a:solidFill>
              </a:rPr>
              <a:t>Conservation of Mass</a:t>
            </a:r>
            <a:r>
              <a:rPr lang="en-US" sz="2800" b="1">
                <a:solidFill>
                  <a:srgbClr val="E40022"/>
                </a:solidFill>
              </a:rPr>
              <a:t> </a:t>
            </a:r>
            <a:r>
              <a:rPr lang="en-US" sz="1600" b="1">
                <a:solidFill>
                  <a:srgbClr val="E40022"/>
                </a:solidFill>
              </a:rPr>
              <a:t>(cont.)</a:t>
            </a:r>
          </a:p>
        </p:txBody>
      </p:sp>
      <p:pic>
        <p:nvPicPr>
          <p:cNvPr id="930821" name="Picture 5" descr="C334-05A-MSS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" y="3679825"/>
            <a:ext cx="8034338" cy="218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1367707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30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30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0819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Lesson 1-5</a:t>
            </a:r>
          </a:p>
        </p:txBody>
      </p:sp>
      <p:sp>
        <p:nvSpPr>
          <p:cNvPr id="931843" name="txt_box"/>
          <p:cNvSpPr>
            <a:spLocks noGrp="1" noChangeArrowheads="1"/>
          </p:cNvSpPr>
          <p:nvPr>
            <p:ph type="body" idx="1"/>
          </p:nvPr>
        </p:nvSpPr>
        <p:spPr>
          <a:xfrm>
            <a:off x="609600" y="1314450"/>
            <a:ext cx="8153400" cy="1406525"/>
          </a:xfrm>
          <a:noFill/>
          <a:ln/>
        </p:spPr>
        <p:txBody>
          <a:bodyPr>
            <a:spAutoFit/>
          </a:bodyPr>
          <a:lstStyle/>
          <a:p>
            <a:pPr marL="0" indent="0">
              <a:buClr>
                <a:srgbClr val="E40004"/>
              </a:buClr>
              <a:buFontTx/>
              <a:buNone/>
            </a:pPr>
            <a:r>
              <a:rPr lang="en-US"/>
              <a:t>A balanced equation often does not </a:t>
            </a:r>
            <a:br>
              <a:rPr lang="en-US"/>
            </a:br>
            <a:r>
              <a:rPr lang="en-US"/>
              <a:t>happen automatically when the formulas </a:t>
            </a:r>
            <a:br>
              <a:rPr lang="en-US"/>
            </a:br>
            <a:r>
              <a:rPr lang="en-US"/>
              <a:t>for reactants and products are written.</a:t>
            </a:r>
          </a:p>
        </p:txBody>
      </p:sp>
      <p:sp>
        <p:nvSpPr>
          <p:cNvPr id="931844" name="title"/>
          <p:cNvSpPr txBox="1">
            <a:spLocks noChangeArrowheads="1"/>
          </p:cNvSpPr>
          <p:nvPr/>
        </p:nvSpPr>
        <p:spPr bwMode="auto">
          <a:xfrm>
            <a:off x="617538" y="541338"/>
            <a:ext cx="80692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>
                <a:solidFill>
                  <a:srgbClr val="E40022"/>
                </a:solidFill>
              </a:rPr>
              <a:t>Conservation of Mass</a:t>
            </a:r>
            <a:r>
              <a:rPr lang="en-US" sz="2800" b="1">
                <a:solidFill>
                  <a:srgbClr val="E40022"/>
                </a:solidFill>
              </a:rPr>
              <a:t> </a:t>
            </a:r>
            <a:r>
              <a:rPr lang="en-US" sz="1600" b="1">
                <a:solidFill>
                  <a:srgbClr val="E40022"/>
                </a:solidFill>
              </a:rPr>
              <a:t>(cont.)</a:t>
            </a:r>
          </a:p>
        </p:txBody>
      </p:sp>
      <p:pic>
        <p:nvPicPr>
          <p:cNvPr id="931846" name="Picture 6" descr="C334-06A-MSS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" y="3733800"/>
            <a:ext cx="8034338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1184814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31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31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4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Lesson 1-5</a:t>
            </a:r>
          </a:p>
        </p:txBody>
      </p:sp>
      <p:sp>
        <p:nvSpPr>
          <p:cNvPr id="932867" name="txt_box"/>
          <p:cNvSpPr>
            <a:spLocks noGrp="1" noChangeArrowheads="1"/>
          </p:cNvSpPr>
          <p:nvPr>
            <p:ph type="body" idx="1"/>
          </p:nvPr>
        </p:nvSpPr>
        <p:spPr>
          <a:xfrm>
            <a:off x="609600" y="1314450"/>
            <a:ext cx="7924800" cy="2574925"/>
          </a:xfrm>
          <a:noFill/>
          <a:ln/>
        </p:spPr>
        <p:txBody>
          <a:bodyPr>
            <a:spAutoFit/>
          </a:bodyPr>
          <a:lstStyle/>
          <a:p>
            <a:pPr>
              <a:buClr>
                <a:srgbClr val="E40004"/>
              </a:buClr>
            </a:pPr>
            <a:r>
              <a:rPr lang="en-US"/>
              <a:t>A </a:t>
            </a:r>
            <a:r>
              <a:rPr lang="en-US" b="1">
                <a:solidFill>
                  <a:srgbClr val="0069B6"/>
                </a:solidFill>
                <a:hlinkClick r:id="" action="ppaction://noaction">
                  <a:snd r:embed="rId5" name="coefficient.wav"/>
                </a:hlinkClick>
              </a:rPr>
              <a:t>coefficient</a:t>
            </a:r>
            <a:r>
              <a:rPr lang="en-US"/>
              <a:t> is a number placed in front of an element symbol or chemical formula in an equation.</a:t>
            </a:r>
          </a:p>
          <a:p>
            <a:pPr>
              <a:buClr>
                <a:srgbClr val="E40004"/>
              </a:buClr>
            </a:pPr>
            <a:r>
              <a:rPr lang="en-US"/>
              <a:t>Only coefficients can be changed when balancing an equation.</a:t>
            </a:r>
          </a:p>
        </p:txBody>
      </p:sp>
      <p:sp>
        <p:nvSpPr>
          <p:cNvPr id="932868" name="title"/>
          <p:cNvSpPr txBox="1">
            <a:spLocks noChangeArrowheads="1"/>
          </p:cNvSpPr>
          <p:nvPr/>
        </p:nvSpPr>
        <p:spPr bwMode="auto">
          <a:xfrm>
            <a:off x="617538" y="541338"/>
            <a:ext cx="80692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>
                <a:solidFill>
                  <a:srgbClr val="E40022"/>
                </a:solidFill>
              </a:rPr>
              <a:t>Conservation of Mass</a:t>
            </a:r>
            <a:r>
              <a:rPr lang="en-US" sz="2800" b="1">
                <a:solidFill>
                  <a:srgbClr val="E40022"/>
                </a:solidFill>
              </a:rPr>
              <a:t> </a:t>
            </a:r>
            <a:r>
              <a:rPr lang="en-US" sz="1600" b="1">
                <a:solidFill>
                  <a:srgbClr val="E40022"/>
                </a:solidFill>
              </a:rPr>
              <a:t>(cont.)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3317842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32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32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286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950" name="Picture 6" descr="11MS-GetReadyToRea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388938"/>
            <a:ext cx="7704137" cy="6011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094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Chapter Introduction</a:t>
            </a:r>
          </a:p>
        </p:txBody>
      </p:sp>
      <p:sp>
        <p:nvSpPr>
          <p:cNvPr id="210948" name="txt_box"/>
          <p:cNvSpPr>
            <a:spLocks noGrp="1" noChangeArrowheads="1"/>
          </p:cNvSpPr>
          <p:nvPr>
            <p:ph type="body" idx="1"/>
          </p:nvPr>
        </p:nvSpPr>
        <p:spPr>
          <a:xfrm>
            <a:off x="1066800" y="2424113"/>
            <a:ext cx="7086600" cy="3295650"/>
          </a:xfrm>
          <a:noFill/>
          <a:ln/>
        </p:spPr>
        <p:txBody>
          <a:bodyPr>
            <a:spAutoFit/>
          </a:bodyPr>
          <a:lstStyle/>
          <a:p>
            <a:pPr marL="609600" indent="-609600">
              <a:buClr>
                <a:srgbClr val="11873B"/>
              </a:buClr>
              <a:buFontTx/>
              <a:buNone/>
            </a:pPr>
            <a:r>
              <a:rPr lang="en-US" sz="2800" b="1">
                <a:solidFill>
                  <a:srgbClr val="11873B"/>
                </a:solidFill>
              </a:rPr>
              <a:t>1.	</a:t>
            </a:r>
            <a:r>
              <a:rPr lang="en-US" sz="2800">
                <a:solidFill>
                  <a:srgbClr val="000000"/>
                </a:solidFill>
              </a:rPr>
              <a:t>If a substance bubbles, you know a chemical reaction is occurring.</a:t>
            </a:r>
          </a:p>
          <a:p>
            <a:pPr marL="609600" indent="-609600">
              <a:buClr>
                <a:srgbClr val="11873B"/>
              </a:buClr>
              <a:buFontTx/>
              <a:buNone/>
            </a:pPr>
            <a:r>
              <a:rPr lang="en-US" sz="2800" b="1">
                <a:solidFill>
                  <a:srgbClr val="11873B"/>
                </a:solidFill>
              </a:rPr>
              <a:t>2.	</a:t>
            </a:r>
            <a:r>
              <a:rPr lang="en-US" sz="2800">
                <a:solidFill>
                  <a:srgbClr val="000000"/>
                </a:solidFill>
              </a:rPr>
              <a:t>During a chemical reaction, some atoms are destroyed and new atoms are made.</a:t>
            </a:r>
          </a:p>
          <a:p>
            <a:pPr marL="609600" indent="-609600">
              <a:buClr>
                <a:srgbClr val="11873B"/>
              </a:buClr>
              <a:buFontTx/>
              <a:buNone/>
            </a:pPr>
            <a:r>
              <a:rPr lang="en-US" sz="2800" b="1">
                <a:solidFill>
                  <a:srgbClr val="11873B"/>
                </a:solidFill>
              </a:rPr>
              <a:t>3.	</a:t>
            </a:r>
            <a:r>
              <a:rPr lang="en-US" sz="2800">
                <a:solidFill>
                  <a:srgbClr val="000000"/>
                </a:solidFill>
              </a:rPr>
              <a:t>Reactions always start with two or more substances that react with each other.</a:t>
            </a:r>
          </a:p>
        </p:txBody>
      </p:sp>
      <p:sp>
        <p:nvSpPr>
          <p:cNvPr id="210949" name="title"/>
          <p:cNvSpPr>
            <a:spLocks noChangeArrowheads="1"/>
          </p:cNvSpPr>
          <p:nvPr/>
        </p:nvSpPr>
        <p:spPr bwMode="auto">
          <a:xfrm>
            <a:off x="1066800" y="1828800"/>
            <a:ext cx="7086600" cy="627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30000"/>
              </a:spcBef>
              <a:spcAft>
                <a:spcPct val="20000"/>
              </a:spcAft>
            </a:pPr>
            <a:r>
              <a:rPr lang="en-US" sz="3200" b="1">
                <a:solidFill>
                  <a:srgbClr val="E40022"/>
                </a:solidFill>
              </a:rPr>
              <a:t>Do you agree or disagree?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7046313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094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09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109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109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948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4468813"/>
          </a:xfrm>
        </p:spPr>
        <p:txBody>
          <a:bodyPr/>
          <a:lstStyle/>
          <a:p>
            <a:r>
              <a:rPr lang="en-US" sz="2800" dirty="0" smtClean="0"/>
              <a:t>How to balance equations:</a:t>
            </a:r>
          </a:p>
          <a:p>
            <a:r>
              <a:rPr lang="en-US" sz="2800" dirty="0" smtClean="0"/>
              <a:t>Write the formula for reactants and products correctly in the equation</a:t>
            </a:r>
          </a:p>
          <a:p>
            <a:r>
              <a:rPr lang="en-US" sz="2800" dirty="0" smtClean="0"/>
              <a:t>Put boxes around each reactant and product to remind yourself that subscripts don’t change</a:t>
            </a:r>
          </a:p>
          <a:p>
            <a:r>
              <a:rPr lang="en-US" sz="2800" dirty="0" smtClean="0"/>
              <a:t>Make a line dividing the reactant and product side</a:t>
            </a:r>
          </a:p>
          <a:p>
            <a:r>
              <a:rPr lang="en-US" sz="2800" dirty="0" smtClean="0"/>
              <a:t>Count atoms of each element on both sides</a:t>
            </a:r>
          </a:p>
          <a:p>
            <a:r>
              <a:rPr lang="en-US" sz="2800" dirty="0" smtClean="0"/>
              <a:t>Use coefficients as needed in front of boxes to have the same number of atoms of each element on product and reactant side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21606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Example:  hydrogen gas reacts with oxygen gas to produce water</a:t>
            </a:r>
          </a:p>
          <a:p>
            <a:r>
              <a:rPr lang="en-US" dirty="0" smtClean="0"/>
              <a:t>Example:  carbon dioxide reacts with water in photosynthesis to produce glucose and </a:t>
            </a:r>
            <a:r>
              <a:rPr lang="en-US" smtClean="0"/>
              <a:t>oxygen gas.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30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15" name="Picture 11" descr="11MS-VisSummar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107950"/>
            <a:ext cx="7704137" cy="601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Lesson 1 - VS</a:t>
            </a:r>
          </a:p>
        </p:txBody>
      </p:sp>
      <p:sp>
        <p:nvSpPr>
          <p:cNvPr id="149513" name="txt_box"/>
          <p:cNvSpPr txBox="1">
            <a:spLocks noChangeArrowheads="1"/>
          </p:cNvSpPr>
          <p:nvPr/>
        </p:nvSpPr>
        <p:spPr bwMode="auto">
          <a:xfrm>
            <a:off x="1276350" y="1377950"/>
            <a:ext cx="6724650" cy="162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E40004"/>
              </a:buClr>
              <a:buFontTx/>
              <a:buChar char="•"/>
            </a:pPr>
            <a:r>
              <a:rPr lang="en-US" sz="2800">
                <a:solidFill>
                  <a:srgbClr val="000000"/>
                </a:solidFill>
              </a:rPr>
              <a:t>A chemical reaction is a process </a:t>
            </a:r>
            <a:br>
              <a:rPr lang="en-US" sz="2800">
                <a:solidFill>
                  <a:srgbClr val="000000"/>
                </a:solidFill>
              </a:rPr>
            </a:br>
            <a:r>
              <a:rPr lang="en-US" sz="2800">
                <a:solidFill>
                  <a:srgbClr val="000000"/>
                </a:solidFill>
              </a:rPr>
              <a:t>in which bonds break and atoms rearrange, forming new bonds.</a:t>
            </a:r>
          </a:p>
        </p:txBody>
      </p:sp>
      <p:pic>
        <p:nvPicPr>
          <p:cNvPr id="149517" name="Picture 13" descr="C334-01A-MSS12-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75" y="2928938"/>
            <a:ext cx="3505200" cy="2519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4419432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951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9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9767" name="Picture 7" descr="11MS-VisSummar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107950"/>
            <a:ext cx="7704137" cy="601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976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Lesson 1 - VS</a:t>
            </a:r>
          </a:p>
        </p:txBody>
      </p:sp>
      <p:sp>
        <p:nvSpPr>
          <p:cNvPr id="629765" name="txt_box"/>
          <p:cNvSpPr txBox="1">
            <a:spLocks noChangeArrowheads="1"/>
          </p:cNvSpPr>
          <p:nvPr/>
        </p:nvSpPr>
        <p:spPr bwMode="auto">
          <a:xfrm>
            <a:off x="1276350" y="1377950"/>
            <a:ext cx="6724650" cy="162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E40004"/>
              </a:buClr>
              <a:buFontTx/>
              <a:buChar char="•"/>
            </a:pPr>
            <a:r>
              <a:rPr lang="en-US" sz="2800">
                <a:solidFill>
                  <a:srgbClr val="000000"/>
                </a:solidFill>
              </a:rPr>
              <a:t>A chemical equation uses symbols </a:t>
            </a:r>
            <a:br>
              <a:rPr lang="en-US" sz="2800">
                <a:solidFill>
                  <a:srgbClr val="000000"/>
                </a:solidFill>
              </a:rPr>
            </a:br>
            <a:r>
              <a:rPr lang="en-US" sz="2800">
                <a:solidFill>
                  <a:srgbClr val="000000"/>
                </a:solidFill>
              </a:rPr>
              <a:t>to show reactants and products of </a:t>
            </a:r>
            <a:br>
              <a:rPr lang="en-US" sz="2800">
                <a:solidFill>
                  <a:srgbClr val="000000"/>
                </a:solidFill>
              </a:rPr>
            </a:br>
            <a:r>
              <a:rPr lang="en-US" sz="2800">
                <a:solidFill>
                  <a:srgbClr val="000000"/>
                </a:solidFill>
              </a:rPr>
              <a:t>a chemical reaction.</a:t>
            </a:r>
          </a:p>
        </p:txBody>
      </p:sp>
      <p:pic>
        <p:nvPicPr>
          <p:cNvPr id="629768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913" y="3228975"/>
            <a:ext cx="4129087" cy="617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40632068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2976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29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0791" name="Picture 7" descr="11MS-VisSummar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107950"/>
            <a:ext cx="7704137" cy="601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078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Lesson 1 - VS</a:t>
            </a:r>
          </a:p>
        </p:txBody>
      </p:sp>
      <p:sp>
        <p:nvSpPr>
          <p:cNvPr id="630788" name="txt_box"/>
          <p:cNvSpPr txBox="1">
            <a:spLocks noChangeArrowheads="1"/>
          </p:cNvSpPr>
          <p:nvPr/>
        </p:nvSpPr>
        <p:spPr bwMode="auto">
          <a:xfrm>
            <a:off x="1276350" y="1377950"/>
            <a:ext cx="6724650" cy="162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E40004"/>
              </a:buClr>
              <a:buFontTx/>
              <a:buChar char="•"/>
            </a:pPr>
            <a:r>
              <a:rPr lang="en-US" sz="2800">
                <a:solidFill>
                  <a:srgbClr val="000000"/>
                </a:solidFill>
              </a:rPr>
              <a:t>The mass and the number of each </a:t>
            </a:r>
            <a:br>
              <a:rPr lang="en-US" sz="2800">
                <a:solidFill>
                  <a:srgbClr val="000000"/>
                </a:solidFill>
              </a:rPr>
            </a:br>
            <a:r>
              <a:rPr lang="en-US" sz="2800">
                <a:solidFill>
                  <a:srgbClr val="000000"/>
                </a:solidFill>
              </a:rPr>
              <a:t>type of atom do not change during </a:t>
            </a:r>
            <a:br>
              <a:rPr lang="en-US" sz="2800">
                <a:solidFill>
                  <a:srgbClr val="000000"/>
                </a:solidFill>
              </a:rPr>
            </a:br>
            <a:r>
              <a:rPr lang="en-US" sz="2800">
                <a:solidFill>
                  <a:srgbClr val="000000"/>
                </a:solidFill>
              </a:rPr>
              <a:t>a chemical reaction. This is the law </a:t>
            </a:r>
            <a:br>
              <a:rPr lang="en-US" sz="2800">
                <a:solidFill>
                  <a:srgbClr val="000000"/>
                </a:solidFill>
              </a:rPr>
            </a:br>
            <a:r>
              <a:rPr lang="en-US" sz="2800">
                <a:solidFill>
                  <a:srgbClr val="000000"/>
                </a:solidFill>
              </a:rPr>
              <a:t>of conservation of mass.</a:t>
            </a:r>
          </a:p>
        </p:txBody>
      </p:sp>
      <p:pic>
        <p:nvPicPr>
          <p:cNvPr id="630792" name="Picture 8" descr="C334-05A-MSS12-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162300"/>
            <a:ext cx="3467100" cy="2455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9186465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78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3078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30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Lesson 1 – LR1</a:t>
            </a:r>
          </a:p>
        </p:txBody>
      </p:sp>
      <p:pic>
        <p:nvPicPr>
          <p:cNvPr id="268293" name="background" descr="11MS-LessonRevie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107950"/>
            <a:ext cx="7704137" cy="601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8304" name="Question"/>
          <p:cNvSpPr txBox="1">
            <a:spLocks noChangeArrowheads="1"/>
          </p:cNvSpPr>
          <p:nvPr/>
        </p:nvSpPr>
        <p:spPr bwMode="auto">
          <a:xfrm>
            <a:off x="1143000" y="1524000"/>
            <a:ext cx="6781800" cy="140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3200" b="1">
                <a:solidFill>
                  <a:srgbClr val="E40022"/>
                </a:solidFill>
              </a:rPr>
              <a:t>Which term refers to a description of a reaction using element symbols and chemical formulas?</a:t>
            </a:r>
          </a:p>
        </p:txBody>
      </p:sp>
      <p:sp>
        <p:nvSpPr>
          <p:cNvPr id="268310" name="oval"/>
          <p:cNvSpPr>
            <a:spLocks noChangeArrowheads="1"/>
          </p:cNvSpPr>
          <p:nvPr/>
        </p:nvSpPr>
        <p:spPr bwMode="auto">
          <a:xfrm>
            <a:off x="1095375" y="3181350"/>
            <a:ext cx="609600" cy="609600"/>
          </a:xfrm>
          <a:prstGeom prst="ellipse">
            <a:avLst/>
          </a:prstGeom>
          <a:solidFill>
            <a:srgbClr val="FFFF99"/>
          </a:solidFill>
          <a:ln w="53975">
            <a:solidFill>
              <a:srgbClr val="E4002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endParaRPr lang="en-US" sz="3200">
              <a:solidFill>
                <a:srgbClr val="E40022"/>
              </a:solidFill>
            </a:endParaRPr>
          </a:p>
        </p:txBody>
      </p:sp>
      <p:sp>
        <p:nvSpPr>
          <p:cNvPr id="268296" name="Answers"/>
          <p:cNvSpPr>
            <a:spLocks noChangeArrowheads="1"/>
          </p:cNvSpPr>
          <p:nvPr/>
        </p:nvSpPr>
        <p:spPr bwMode="auto">
          <a:xfrm>
            <a:off x="1143000" y="3213100"/>
            <a:ext cx="6781800" cy="2522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628650" indent="-628650"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3200" b="1">
                <a:solidFill>
                  <a:srgbClr val="11873B"/>
                </a:solidFill>
              </a:rPr>
              <a:t>A.	</a:t>
            </a:r>
            <a:r>
              <a:rPr lang="en-US" sz="3200">
                <a:solidFill>
                  <a:srgbClr val="000000"/>
                </a:solidFill>
                <a:cs typeface="Times New Roman" pitchFamily="1" charset="0"/>
              </a:rPr>
              <a:t>chemical equation</a:t>
            </a:r>
            <a:endParaRPr lang="en-US" sz="3200">
              <a:solidFill>
                <a:srgbClr val="000000"/>
              </a:solidFill>
            </a:endParaRPr>
          </a:p>
          <a:p>
            <a:pPr marL="628650" indent="-628650"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3200" b="1">
                <a:solidFill>
                  <a:srgbClr val="11873B"/>
                </a:solidFill>
              </a:rPr>
              <a:t>B.	</a:t>
            </a:r>
            <a:r>
              <a:rPr lang="en-US" sz="3200">
                <a:solidFill>
                  <a:srgbClr val="000000"/>
                </a:solidFill>
                <a:ea typeface="Times New Roman" pitchFamily="1" charset="0"/>
                <a:cs typeface="Times New Roman" pitchFamily="1" charset="0"/>
              </a:rPr>
              <a:t>chemical reaction </a:t>
            </a:r>
            <a:endParaRPr lang="en-US" sz="3200" b="1">
              <a:solidFill>
                <a:srgbClr val="11873B"/>
              </a:solidFill>
            </a:endParaRPr>
          </a:p>
          <a:p>
            <a:pPr marL="628650" indent="-628650"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3200" b="1">
                <a:solidFill>
                  <a:srgbClr val="11873B"/>
                </a:solidFill>
              </a:rPr>
              <a:t>C.	</a:t>
            </a:r>
            <a:r>
              <a:rPr lang="en-US" sz="3200">
                <a:solidFill>
                  <a:srgbClr val="000000"/>
                </a:solidFill>
                <a:cs typeface="Times New Roman" pitchFamily="1" charset="0"/>
              </a:rPr>
              <a:t>coefficient</a:t>
            </a:r>
            <a:endParaRPr lang="en-US" sz="3200" b="1">
              <a:solidFill>
                <a:srgbClr val="11873B"/>
              </a:solidFill>
            </a:endParaRPr>
          </a:p>
          <a:p>
            <a:pPr marL="628650" indent="-628650"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3200" b="1">
                <a:solidFill>
                  <a:srgbClr val="11873B"/>
                </a:solidFill>
              </a:rPr>
              <a:t>D.	</a:t>
            </a:r>
            <a:r>
              <a:rPr lang="en-US" sz="3200">
                <a:solidFill>
                  <a:srgbClr val="000000"/>
                </a:solidFill>
                <a:cs typeface="Times New Roman" pitchFamily="1" charset="0"/>
              </a:rPr>
              <a:t>subscript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1442543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0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830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68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682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682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682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8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8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8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83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83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83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83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83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83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83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83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8310" grpId="0" animBg="1"/>
      <p:bldP spid="268296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Lesson 1 – LR2</a:t>
            </a:r>
          </a:p>
        </p:txBody>
      </p:sp>
      <p:pic>
        <p:nvPicPr>
          <p:cNvPr id="269315" name="background" descr="11MS-LessonRevie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107950"/>
            <a:ext cx="7704137" cy="601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9316" name="oval"/>
          <p:cNvSpPr>
            <a:spLocks noChangeArrowheads="1"/>
          </p:cNvSpPr>
          <p:nvPr/>
        </p:nvSpPr>
        <p:spPr bwMode="auto">
          <a:xfrm>
            <a:off x="1095375" y="3514725"/>
            <a:ext cx="609600" cy="609600"/>
          </a:xfrm>
          <a:prstGeom prst="ellipse">
            <a:avLst/>
          </a:prstGeom>
          <a:solidFill>
            <a:srgbClr val="FFFF99"/>
          </a:solidFill>
          <a:ln w="53975">
            <a:solidFill>
              <a:srgbClr val="E4002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endParaRPr lang="en-US" sz="3200">
              <a:solidFill>
                <a:srgbClr val="E40022"/>
              </a:solidFill>
            </a:endParaRPr>
          </a:p>
        </p:txBody>
      </p:sp>
      <p:sp>
        <p:nvSpPr>
          <p:cNvPr id="269318" name="Answers"/>
          <p:cNvSpPr>
            <a:spLocks noChangeArrowheads="1"/>
          </p:cNvSpPr>
          <p:nvPr/>
        </p:nvSpPr>
        <p:spPr bwMode="auto">
          <a:xfrm>
            <a:off x="1143000" y="2924175"/>
            <a:ext cx="6781800" cy="2522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628650" indent="-628650"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3200" b="1">
                <a:solidFill>
                  <a:srgbClr val="11873B"/>
                </a:solidFill>
              </a:rPr>
              <a:t>A.	</a:t>
            </a:r>
            <a:r>
              <a:rPr lang="en-US" sz="3200">
                <a:solidFill>
                  <a:srgbClr val="000000"/>
                </a:solidFill>
                <a:cs typeface="Times New Roman" pitchFamily="1" charset="0"/>
              </a:rPr>
              <a:t>reactants </a:t>
            </a:r>
            <a:endParaRPr lang="en-US" sz="3200">
              <a:solidFill>
                <a:srgbClr val="000000"/>
              </a:solidFill>
            </a:endParaRPr>
          </a:p>
          <a:p>
            <a:pPr marL="628650" indent="-628650"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3200" b="1">
                <a:solidFill>
                  <a:srgbClr val="11873B"/>
                </a:solidFill>
              </a:rPr>
              <a:t>B.	</a:t>
            </a:r>
            <a:r>
              <a:rPr lang="en-US" sz="3200">
                <a:solidFill>
                  <a:srgbClr val="000000"/>
                </a:solidFill>
                <a:ea typeface="Times New Roman" pitchFamily="1" charset="0"/>
                <a:cs typeface="Times New Roman" pitchFamily="1" charset="0"/>
              </a:rPr>
              <a:t>products</a:t>
            </a:r>
            <a:endParaRPr lang="en-US" sz="3200" b="1">
              <a:solidFill>
                <a:srgbClr val="11873B"/>
              </a:solidFill>
            </a:endParaRPr>
          </a:p>
          <a:p>
            <a:pPr marL="628650" indent="-628650"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3200" b="1">
                <a:solidFill>
                  <a:srgbClr val="11873B"/>
                </a:solidFill>
              </a:rPr>
              <a:t>C.	</a:t>
            </a:r>
            <a:r>
              <a:rPr lang="en-US" sz="3200">
                <a:solidFill>
                  <a:srgbClr val="000000"/>
                </a:solidFill>
                <a:cs typeface="Times New Roman" pitchFamily="1" charset="0"/>
              </a:rPr>
              <a:t>element</a:t>
            </a:r>
            <a:endParaRPr lang="en-US" sz="3200" b="1">
              <a:solidFill>
                <a:srgbClr val="11873B"/>
              </a:solidFill>
            </a:endParaRPr>
          </a:p>
          <a:p>
            <a:pPr marL="628650" indent="-628650"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3200" b="1">
                <a:solidFill>
                  <a:srgbClr val="11873B"/>
                </a:solidFill>
              </a:rPr>
              <a:t>D.	</a:t>
            </a:r>
            <a:r>
              <a:rPr lang="en-US" sz="3200">
                <a:solidFill>
                  <a:srgbClr val="000000"/>
                </a:solidFill>
                <a:cs typeface="Times New Roman" pitchFamily="1" charset="0"/>
              </a:rPr>
              <a:t>coefficient </a:t>
            </a:r>
          </a:p>
        </p:txBody>
      </p:sp>
      <p:sp>
        <p:nvSpPr>
          <p:cNvPr id="269323" name="Question"/>
          <p:cNvSpPr txBox="1">
            <a:spLocks noChangeArrowheads="1"/>
          </p:cNvSpPr>
          <p:nvPr/>
        </p:nvSpPr>
        <p:spPr bwMode="auto">
          <a:xfrm>
            <a:off x="1143000" y="1524000"/>
            <a:ext cx="6781800" cy="96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3200" b="1">
                <a:solidFill>
                  <a:srgbClr val="E40022"/>
                </a:solidFill>
              </a:rPr>
              <a:t>What are substances produced by a chemical reaction called?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2797583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932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69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693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693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693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9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9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9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93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93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93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93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93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93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93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93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9316" grpId="0" animBg="1"/>
      <p:bldP spid="269318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Lesson 1 – LR3</a:t>
            </a:r>
          </a:p>
        </p:txBody>
      </p:sp>
      <p:pic>
        <p:nvPicPr>
          <p:cNvPr id="270339" name="Picture 3" descr="11MS-LessonRevie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107950"/>
            <a:ext cx="7704137" cy="601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0340" name="Oval 4"/>
          <p:cNvSpPr>
            <a:spLocks noChangeArrowheads="1"/>
          </p:cNvSpPr>
          <p:nvPr/>
        </p:nvSpPr>
        <p:spPr bwMode="auto">
          <a:xfrm>
            <a:off x="1076325" y="4667250"/>
            <a:ext cx="609600" cy="609600"/>
          </a:xfrm>
          <a:prstGeom prst="ellipse">
            <a:avLst/>
          </a:prstGeom>
          <a:solidFill>
            <a:srgbClr val="FFFF99"/>
          </a:solidFill>
          <a:ln w="53975">
            <a:solidFill>
              <a:srgbClr val="E4002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endParaRPr lang="en-US" sz="3200">
              <a:solidFill>
                <a:srgbClr val="E40022"/>
              </a:solidFill>
            </a:endParaRPr>
          </a:p>
        </p:txBody>
      </p:sp>
      <p:sp>
        <p:nvSpPr>
          <p:cNvPr id="270342" name="Answers"/>
          <p:cNvSpPr>
            <a:spLocks noChangeArrowheads="1"/>
          </p:cNvSpPr>
          <p:nvPr/>
        </p:nvSpPr>
        <p:spPr bwMode="auto">
          <a:xfrm>
            <a:off x="1143000" y="2819400"/>
            <a:ext cx="6781800" cy="2522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628650" indent="-628650"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3200" b="1">
                <a:solidFill>
                  <a:srgbClr val="11873B"/>
                </a:solidFill>
              </a:rPr>
              <a:t>A.	</a:t>
            </a:r>
            <a:r>
              <a:rPr lang="en-US" sz="3200">
                <a:solidFill>
                  <a:srgbClr val="000000"/>
                </a:solidFill>
                <a:ea typeface="Times New Roman" pitchFamily="1" charset="0"/>
                <a:cs typeface="Times New Roman" pitchFamily="1" charset="0"/>
              </a:rPr>
              <a:t>substances</a:t>
            </a:r>
            <a:endParaRPr lang="en-US" sz="3200">
              <a:solidFill>
                <a:srgbClr val="000000"/>
              </a:solidFill>
            </a:endParaRPr>
          </a:p>
          <a:p>
            <a:pPr marL="628650" indent="-628650"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3200" b="1">
                <a:solidFill>
                  <a:srgbClr val="11873B"/>
                </a:solidFill>
              </a:rPr>
              <a:t>B.	</a:t>
            </a:r>
            <a:r>
              <a:rPr lang="en-US" sz="3200">
                <a:solidFill>
                  <a:srgbClr val="000000"/>
                </a:solidFill>
                <a:cs typeface="Times New Roman" pitchFamily="1" charset="0"/>
              </a:rPr>
              <a:t>products</a:t>
            </a:r>
            <a:endParaRPr lang="en-US" sz="3200" b="1">
              <a:solidFill>
                <a:srgbClr val="11873B"/>
              </a:solidFill>
            </a:endParaRPr>
          </a:p>
          <a:p>
            <a:pPr marL="628650" indent="-628650"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3200" b="1">
                <a:solidFill>
                  <a:srgbClr val="11873B"/>
                </a:solidFill>
              </a:rPr>
              <a:t>C.	</a:t>
            </a:r>
            <a:r>
              <a:rPr lang="en-US" sz="3200">
                <a:solidFill>
                  <a:srgbClr val="000000"/>
                </a:solidFill>
                <a:cs typeface="Times New Roman" pitchFamily="1" charset="0"/>
              </a:rPr>
              <a:t>coefficients</a:t>
            </a:r>
            <a:endParaRPr lang="en-US" sz="3200" b="1">
              <a:solidFill>
                <a:srgbClr val="11873B"/>
              </a:solidFill>
            </a:endParaRPr>
          </a:p>
          <a:p>
            <a:pPr marL="628650" indent="-628650"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3200" b="1">
                <a:solidFill>
                  <a:srgbClr val="11873B"/>
                </a:solidFill>
              </a:rPr>
              <a:t>D.	</a:t>
            </a:r>
            <a:r>
              <a:rPr lang="en-US" sz="3200">
                <a:solidFill>
                  <a:srgbClr val="000000"/>
                </a:solidFill>
                <a:cs typeface="Times New Roman" pitchFamily="1" charset="0"/>
              </a:rPr>
              <a:t>atoms </a:t>
            </a:r>
          </a:p>
        </p:txBody>
      </p:sp>
      <p:sp>
        <p:nvSpPr>
          <p:cNvPr id="270346" name="Question"/>
          <p:cNvSpPr txBox="1">
            <a:spLocks noChangeArrowheads="1"/>
          </p:cNvSpPr>
          <p:nvPr/>
        </p:nvSpPr>
        <p:spPr bwMode="auto">
          <a:xfrm>
            <a:off x="1143000" y="1524000"/>
            <a:ext cx="6781800" cy="96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3200" b="1">
                <a:solidFill>
                  <a:srgbClr val="E40022"/>
                </a:solidFill>
              </a:rPr>
              <a:t>What is conserved when mass is conserved in a reaction?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7140181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034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70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70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703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703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0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0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0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03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03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03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03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03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03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03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03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0340" grpId="0" animBg="1"/>
      <p:bldP spid="270342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Lesson 1 - Now</a:t>
            </a:r>
          </a:p>
        </p:txBody>
      </p:sp>
      <p:pic>
        <p:nvPicPr>
          <p:cNvPr id="631811" name="Picture 3" descr="11MS-LessonRevie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107950"/>
            <a:ext cx="7704137" cy="601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1817" name="Picture 9" descr="WhatDoYouThink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50" b="27795"/>
          <a:stretch>
            <a:fillRect/>
          </a:stretch>
        </p:blipFill>
        <p:spPr bwMode="auto">
          <a:xfrm>
            <a:off x="925513" y="1277938"/>
            <a:ext cx="6197600" cy="110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1818" name="txt_box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2671763"/>
            <a:ext cx="6869113" cy="2184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457200" indent="-457200">
              <a:spcAft>
                <a:spcPct val="20000"/>
              </a:spcAft>
              <a:buFontTx/>
              <a:buNone/>
            </a:pPr>
            <a:r>
              <a:rPr lang="en-US" sz="2800" b="1">
                <a:solidFill>
                  <a:srgbClr val="11873B"/>
                </a:solidFill>
              </a:rPr>
              <a:t>1.</a:t>
            </a:r>
            <a:r>
              <a:rPr lang="en-US" sz="2800"/>
              <a:t>	If a substance bubbles, you know </a:t>
            </a:r>
            <a:br>
              <a:rPr lang="en-US" sz="2800"/>
            </a:br>
            <a:r>
              <a:rPr lang="en-US" sz="2800"/>
              <a:t>a chemical reaction is occurring.</a:t>
            </a:r>
          </a:p>
          <a:p>
            <a:pPr marL="457200" indent="-457200">
              <a:spcAft>
                <a:spcPct val="20000"/>
              </a:spcAft>
              <a:buFontTx/>
              <a:buNone/>
            </a:pPr>
            <a:r>
              <a:rPr lang="en-US" sz="2800" b="1">
                <a:solidFill>
                  <a:srgbClr val="11873B"/>
                </a:solidFill>
              </a:rPr>
              <a:t>2.</a:t>
            </a:r>
            <a:r>
              <a:rPr lang="en-US" sz="2800"/>
              <a:t>	During a chemical reaction, some atoms are destroyed and new atoms are made.</a:t>
            </a:r>
          </a:p>
        </p:txBody>
      </p:sp>
      <p:sp>
        <p:nvSpPr>
          <p:cNvPr id="631819" name="title"/>
          <p:cNvSpPr>
            <a:spLocks noChangeArrowheads="1"/>
          </p:cNvSpPr>
          <p:nvPr/>
        </p:nvSpPr>
        <p:spPr bwMode="auto">
          <a:xfrm>
            <a:off x="1066800" y="2009775"/>
            <a:ext cx="70866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20000"/>
              </a:spcBef>
              <a:spcAft>
                <a:spcPct val="20000"/>
              </a:spcAft>
            </a:pPr>
            <a:r>
              <a:rPr lang="en-US" sz="2400" b="1">
                <a:solidFill>
                  <a:srgbClr val="E40022"/>
                </a:solidFill>
              </a:rPr>
              <a:t>Do you agree or disagree?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0611343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31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1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3181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31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31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181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6454" name="Picture 6" descr="11MS-GetReadyToRea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388938"/>
            <a:ext cx="7704137" cy="6011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645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Chapter Introduction</a:t>
            </a:r>
          </a:p>
        </p:txBody>
      </p:sp>
      <p:sp>
        <p:nvSpPr>
          <p:cNvPr id="616452" name="txt_box"/>
          <p:cNvSpPr>
            <a:spLocks noGrp="1" noChangeArrowheads="1"/>
          </p:cNvSpPr>
          <p:nvPr>
            <p:ph type="body" idx="1"/>
          </p:nvPr>
        </p:nvSpPr>
        <p:spPr>
          <a:xfrm>
            <a:off x="1066800" y="2424113"/>
            <a:ext cx="7086600" cy="2911475"/>
          </a:xfrm>
          <a:noFill/>
          <a:ln/>
        </p:spPr>
        <p:txBody>
          <a:bodyPr>
            <a:spAutoFit/>
          </a:bodyPr>
          <a:lstStyle/>
          <a:p>
            <a:pPr marL="609600" indent="-609600">
              <a:buClr>
                <a:srgbClr val="11873B"/>
              </a:buClr>
              <a:buFontTx/>
              <a:buNone/>
            </a:pPr>
            <a:r>
              <a:rPr lang="en-US" sz="2800" b="1">
                <a:solidFill>
                  <a:srgbClr val="11873B"/>
                </a:solidFill>
              </a:rPr>
              <a:t>4.	</a:t>
            </a:r>
            <a:r>
              <a:rPr lang="en-US" sz="2800">
                <a:solidFill>
                  <a:srgbClr val="000000"/>
                </a:solidFill>
              </a:rPr>
              <a:t>Water can be broken down into simpler substances.</a:t>
            </a:r>
          </a:p>
          <a:p>
            <a:pPr marL="609600" indent="-609600">
              <a:buClr>
                <a:srgbClr val="11873B"/>
              </a:buClr>
              <a:buFontTx/>
              <a:buNone/>
            </a:pPr>
            <a:r>
              <a:rPr lang="en-US" sz="2800" b="1">
                <a:solidFill>
                  <a:srgbClr val="11873B"/>
                </a:solidFill>
              </a:rPr>
              <a:t>5.	</a:t>
            </a:r>
            <a:r>
              <a:rPr lang="en-US" sz="2800">
                <a:solidFill>
                  <a:srgbClr val="000000"/>
                </a:solidFill>
              </a:rPr>
              <a:t>Reactions that release energy require energy to get started.</a:t>
            </a:r>
          </a:p>
          <a:p>
            <a:pPr marL="609600" indent="-609600">
              <a:buClr>
                <a:srgbClr val="11873B"/>
              </a:buClr>
              <a:buFontTx/>
              <a:buNone/>
            </a:pPr>
            <a:r>
              <a:rPr lang="en-US" sz="2800" b="1">
                <a:solidFill>
                  <a:srgbClr val="11873B"/>
                </a:solidFill>
              </a:rPr>
              <a:t>6.	</a:t>
            </a:r>
            <a:r>
              <a:rPr lang="en-US" sz="2800">
                <a:solidFill>
                  <a:srgbClr val="000000"/>
                </a:solidFill>
              </a:rPr>
              <a:t>Energy can be created in a chemical reaction.</a:t>
            </a:r>
          </a:p>
        </p:txBody>
      </p:sp>
      <p:sp>
        <p:nvSpPr>
          <p:cNvPr id="616453" name="title"/>
          <p:cNvSpPr>
            <a:spLocks noChangeArrowheads="1"/>
          </p:cNvSpPr>
          <p:nvPr/>
        </p:nvSpPr>
        <p:spPr bwMode="auto">
          <a:xfrm>
            <a:off x="1066800" y="1828800"/>
            <a:ext cx="7086600" cy="627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30000"/>
              </a:spcBef>
              <a:spcAft>
                <a:spcPct val="20000"/>
              </a:spcAft>
            </a:pPr>
            <a:r>
              <a:rPr lang="en-US" sz="3200" b="1">
                <a:solidFill>
                  <a:srgbClr val="E40022"/>
                </a:solidFill>
              </a:rPr>
              <a:t>Do you agree or disagree?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3313714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6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164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164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45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Lesson 1-1</a:t>
            </a:r>
          </a:p>
        </p:txBody>
      </p:sp>
      <p:sp>
        <p:nvSpPr>
          <p:cNvPr id="82947" name="txt_box"/>
          <p:cNvSpPr>
            <a:spLocks noGrp="1" noChangeArrowheads="1"/>
          </p:cNvSpPr>
          <p:nvPr>
            <p:ph type="body" idx="1"/>
          </p:nvPr>
        </p:nvSpPr>
        <p:spPr>
          <a:xfrm>
            <a:off x="609600" y="1314450"/>
            <a:ext cx="7620000" cy="2160591"/>
          </a:xfrm>
          <a:noFill/>
          <a:ln/>
        </p:spPr>
        <p:txBody>
          <a:bodyPr>
            <a:spAutoFit/>
          </a:bodyPr>
          <a:lstStyle/>
          <a:p>
            <a:pPr>
              <a:buClr>
                <a:srgbClr val="E40004"/>
              </a:buClr>
            </a:pPr>
            <a:r>
              <a:rPr lang="en-US" dirty="0"/>
              <a:t>A physical change does not produce new substances.</a:t>
            </a:r>
          </a:p>
          <a:p>
            <a:pPr>
              <a:buClr>
                <a:srgbClr val="E40004"/>
              </a:buClr>
            </a:pPr>
            <a:r>
              <a:rPr lang="en-US" dirty="0"/>
              <a:t>For example, water </a:t>
            </a:r>
            <a:r>
              <a:rPr lang="en-US" dirty="0" smtClean="0"/>
              <a:t>is still water when it freezes.</a:t>
            </a:r>
            <a:endParaRPr lang="en-US" dirty="0"/>
          </a:p>
        </p:txBody>
      </p:sp>
      <p:sp>
        <p:nvSpPr>
          <p:cNvPr id="82948" name="title"/>
          <p:cNvSpPr txBox="1">
            <a:spLocks noChangeArrowheads="1"/>
          </p:cNvSpPr>
          <p:nvPr/>
        </p:nvSpPr>
        <p:spPr bwMode="auto">
          <a:xfrm>
            <a:off x="617538" y="541338"/>
            <a:ext cx="75072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>
                <a:solidFill>
                  <a:srgbClr val="E40022"/>
                </a:solidFill>
              </a:rPr>
              <a:t>Changes in Matter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4747215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2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7" grpId="0" build="p"/>
      <p:bldP spid="8294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Lesson 1-1</a:t>
            </a:r>
          </a:p>
        </p:txBody>
      </p:sp>
      <p:sp>
        <p:nvSpPr>
          <p:cNvPr id="83971" name="txt_box"/>
          <p:cNvSpPr>
            <a:spLocks noGrp="1" noChangeArrowheads="1"/>
          </p:cNvSpPr>
          <p:nvPr>
            <p:ph type="body" idx="1"/>
          </p:nvPr>
        </p:nvSpPr>
        <p:spPr>
          <a:xfrm>
            <a:off x="609600" y="1314450"/>
            <a:ext cx="7620000" cy="2603790"/>
          </a:xfrm>
          <a:noFill/>
          <a:ln/>
        </p:spPr>
        <p:txBody>
          <a:bodyPr>
            <a:spAutoFit/>
          </a:bodyPr>
          <a:lstStyle/>
          <a:p>
            <a:pPr>
              <a:buClr>
                <a:srgbClr val="E40004"/>
              </a:buClr>
            </a:pPr>
            <a:r>
              <a:rPr lang="en-US" dirty="0"/>
              <a:t>During a chemical change, </a:t>
            </a:r>
            <a:r>
              <a:rPr lang="en-US" dirty="0" smtClean="0"/>
              <a:t>substances </a:t>
            </a:r>
            <a:r>
              <a:rPr lang="en-US" dirty="0"/>
              <a:t>change into new substances.</a:t>
            </a:r>
          </a:p>
          <a:p>
            <a:pPr>
              <a:buClr>
                <a:srgbClr val="E40004"/>
              </a:buClr>
            </a:pPr>
            <a:r>
              <a:rPr lang="en-US" dirty="0"/>
              <a:t>A </a:t>
            </a:r>
            <a:r>
              <a:rPr lang="en-US" b="1" dirty="0">
                <a:solidFill>
                  <a:srgbClr val="0069B6"/>
                </a:solidFill>
                <a:hlinkClick r:id="" action="ppaction://noaction">
                  <a:snd r:embed="rId5" name="chemical_reaction.wav"/>
                </a:hlinkClick>
              </a:rPr>
              <a:t>chemical reaction</a:t>
            </a:r>
            <a:r>
              <a:rPr lang="en-US" dirty="0"/>
              <a:t> is a process </a:t>
            </a:r>
            <a:br>
              <a:rPr lang="en-US" dirty="0"/>
            </a:br>
            <a:r>
              <a:rPr lang="en-US" dirty="0"/>
              <a:t>in which atoms of </a:t>
            </a:r>
            <a:r>
              <a:rPr lang="en-US" dirty="0" smtClean="0"/>
              <a:t>substances </a:t>
            </a:r>
            <a:r>
              <a:rPr lang="en-US" dirty="0"/>
              <a:t>rearrange to form </a:t>
            </a:r>
            <a:r>
              <a:rPr lang="en-US" dirty="0" smtClean="0"/>
              <a:t>new </a:t>
            </a:r>
            <a:r>
              <a:rPr lang="en-US" dirty="0"/>
              <a:t>substances.</a:t>
            </a:r>
          </a:p>
        </p:txBody>
      </p:sp>
      <p:sp>
        <p:nvSpPr>
          <p:cNvPr id="83975" name="title"/>
          <p:cNvSpPr txBox="1">
            <a:spLocks noChangeArrowheads="1"/>
          </p:cNvSpPr>
          <p:nvPr/>
        </p:nvSpPr>
        <p:spPr bwMode="auto">
          <a:xfrm>
            <a:off x="617538" y="541338"/>
            <a:ext cx="80692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>
                <a:solidFill>
                  <a:srgbClr val="E40022"/>
                </a:solidFill>
              </a:rPr>
              <a:t>Changes in Matter</a:t>
            </a:r>
            <a:r>
              <a:rPr lang="en-US" sz="2800" b="1">
                <a:solidFill>
                  <a:srgbClr val="E40022"/>
                </a:solidFill>
              </a:rPr>
              <a:t> </a:t>
            </a:r>
            <a:r>
              <a:rPr lang="en-US" sz="1600" b="1">
                <a:solidFill>
                  <a:srgbClr val="E40022"/>
                </a:solidFill>
              </a:rPr>
              <a:t>(cont.)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0706474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Lesson 1-2</a:t>
            </a:r>
          </a:p>
        </p:txBody>
      </p:sp>
      <p:sp>
        <p:nvSpPr>
          <p:cNvPr id="680963" name="txt_box"/>
          <p:cNvSpPr>
            <a:spLocks noGrp="1" noChangeArrowheads="1"/>
          </p:cNvSpPr>
          <p:nvPr>
            <p:ph type="body" idx="1"/>
          </p:nvPr>
        </p:nvSpPr>
        <p:spPr>
          <a:xfrm>
            <a:off x="609600" y="1314450"/>
            <a:ext cx="7924800" cy="3597275"/>
          </a:xfrm>
          <a:noFill/>
          <a:ln/>
        </p:spPr>
        <p:txBody>
          <a:bodyPr>
            <a:spAutoFit/>
          </a:bodyPr>
          <a:lstStyle/>
          <a:p>
            <a:pPr>
              <a:buClr>
                <a:srgbClr val="E40004"/>
              </a:buClr>
            </a:pPr>
            <a:r>
              <a:rPr lang="en-US"/>
              <a:t>Changes in the physical properties of color, state of matter, and odor are all signs that a chemical reaction might have occurred.</a:t>
            </a:r>
          </a:p>
          <a:p>
            <a:pPr>
              <a:buClr>
                <a:srgbClr val="E40004"/>
              </a:buClr>
            </a:pPr>
            <a:r>
              <a:rPr lang="en-US"/>
              <a:t>If substances get warmer or cooler or if they give off light or sound, it is likely that a chemical reaction has occurred. </a:t>
            </a:r>
          </a:p>
        </p:txBody>
      </p:sp>
      <p:sp>
        <p:nvSpPr>
          <p:cNvPr id="680964" name="title"/>
          <p:cNvSpPr txBox="1">
            <a:spLocks noChangeArrowheads="1"/>
          </p:cNvSpPr>
          <p:nvPr/>
        </p:nvSpPr>
        <p:spPr bwMode="auto">
          <a:xfrm>
            <a:off x="617538" y="541338"/>
            <a:ext cx="75072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>
                <a:solidFill>
                  <a:srgbClr val="E40022"/>
                </a:solidFill>
              </a:rPr>
              <a:t>Signs of a Chemical Reaction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1103159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8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8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8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0963" grpId="0" build="p"/>
      <p:bldP spid="68096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Lesson 1-3</a:t>
            </a:r>
          </a:p>
        </p:txBody>
      </p:sp>
      <p:sp>
        <p:nvSpPr>
          <p:cNvPr id="684035" name="txt_box"/>
          <p:cNvSpPr>
            <a:spLocks noGrp="1" noChangeArrowheads="1"/>
          </p:cNvSpPr>
          <p:nvPr>
            <p:ph type="body" idx="1"/>
          </p:nvPr>
        </p:nvSpPr>
        <p:spPr>
          <a:xfrm>
            <a:off x="609600" y="1831975"/>
            <a:ext cx="7924800" cy="3046988"/>
          </a:xfrm>
          <a:noFill/>
          <a:ln/>
        </p:spPr>
        <p:txBody>
          <a:bodyPr>
            <a:spAutoFit/>
          </a:bodyPr>
          <a:lstStyle/>
          <a:p>
            <a:pPr>
              <a:buClr>
                <a:srgbClr val="E40004"/>
              </a:buClr>
            </a:pPr>
            <a:r>
              <a:rPr lang="en-US" dirty="0"/>
              <a:t>In a chemical reaction, atoms of elements or compounds rearrange and form different elements or compounds. </a:t>
            </a:r>
          </a:p>
          <a:p>
            <a:pPr>
              <a:buClr>
                <a:srgbClr val="E40004"/>
              </a:buClr>
            </a:pPr>
            <a:r>
              <a:rPr lang="en-US" dirty="0"/>
              <a:t>Atoms rearrange when chemical bonds between atoms </a:t>
            </a:r>
            <a:r>
              <a:rPr lang="en-US" dirty="0" smtClean="0"/>
              <a:t>break then re-form in different arrangement.</a:t>
            </a:r>
            <a:endParaRPr lang="en-US" dirty="0"/>
          </a:p>
        </p:txBody>
      </p:sp>
      <p:sp>
        <p:nvSpPr>
          <p:cNvPr id="684036" name="title"/>
          <p:cNvSpPr txBox="1">
            <a:spLocks noChangeArrowheads="1"/>
          </p:cNvSpPr>
          <p:nvPr/>
        </p:nvSpPr>
        <p:spPr bwMode="auto">
          <a:xfrm>
            <a:off x="617538" y="541338"/>
            <a:ext cx="7507287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>
                <a:solidFill>
                  <a:srgbClr val="E40022"/>
                </a:solidFill>
              </a:rPr>
              <a:t>What happens in a chemical reaction?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7094129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8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8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8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4035" grpId="0" build="p"/>
      <p:bldP spid="68403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Lesson 1-3</a:t>
            </a:r>
          </a:p>
        </p:txBody>
      </p:sp>
      <p:pic>
        <p:nvPicPr>
          <p:cNvPr id="685062" name="Picture 6" descr="C334-01A-MSS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502310"/>
            <a:ext cx="8518943" cy="290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5063" name="txt_box"/>
          <p:cNvSpPr>
            <a:spLocks noGrp="1" noChangeArrowheads="1"/>
          </p:cNvSpPr>
          <p:nvPr>
            <p:ph type="body" idx="1"/>
          </p:nvPr>
        </p:nvSpPr>
        <p:spPr>
          <a:xfrm>
            <a:off x="609600" y="590550"/>
            <a:ext cx="7924800" cy="1421928"/>
          </a:xfrm>
          <a:noFill/>
          <a:ln/>
        </p:spPr>
        <p:txBody>
          <a:bodyPr>
            <a:spAutoFit/>
          </a:bodyPr>
          <a:lstStyle/>
          <a:p>
            <a:pPr marL="0" indent="0">
              <a:buFontTx/>
              <a:buNone/>
            </a:pPr>
            <a:r>
              <a:rPr lang="en-US" dirty="0" smtClean="0"/>
              <a:t>No </a:t>
            </a:r>
            <a:r>
              <a:rPr lang="en-US" dirty="0"/>
              <a:t>new atoms are created in a chemical reaction. The existing atoms rearrange and form new substances.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9783058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850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8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506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Lesson 1-4</a:t>
            </a:r>
          </a:p>
        </p:txBody>
      </p:sp>
      <p:sp>
        <p:nvSpPr>
          <p:cNvPr id="687107" name="txt_box"/>
          <p:cNvSpPr>
            <a:spLocks noGrp="1" noChangeArrowheads="1"/>
          </p:cNvSpPr>
          <p:nvPr>
            <p:ph type="body" idx="1"/>
          </p:nvPr>
        </p:nvSpPr>
        <p:spPr>
          <a:xfrm>
            <a:off x="609600" y="1314450"/>
            <a:ext cx="7924800" cy="3013075"/>
          </a:xfrm>
          <a:noFill/>
          <a:ln/>
        </p:spPr>
        <p:txBody>
          <a:bodyPr>
            <a:spAutoFit/>
          </a:bodyPr>
          <a:lstStyle/>
          <a:p>
            <a:pPr>
              <a:buClr>
                <a:srgbClr val="E40004"/>
              </a:buClr>
            </a:pPr>
            <a:r>
              <a:rPr lang="en-US"/>
              <a:t>A </a:t>
            </a:r>
            <a:r>
              <a:rPr lang="en-US" b="1">
                <a:solidFill>
                  <a:srgbClr val="0069B6"/>
                </a:solidFill>
                <a:hlinkClick r:id="" action="ppaction://noaction">
                  <a:snd r:embed="rId5" name="chemical_equation.wav"/>
                </a:hlinkClick>
              </a:rPr>
              <a:t>chemical equation</a:t>
            </a:r>
            <a:r>
              <a:rPr lang="en-US"/>
              <a:t> is a description of a reaction using element symbols and chemical formulas.</a:t>
            </a:r>
          </a:p>
          <a:p>
            <a:pPr>
              <a:buClr>
                <a:srgbClr val="E40004"/>
              </a:buClr>
            </a:pPr>
            <a:r>
              <a:rPr lang="en-US"/>
              <a:t>In chemical equations, element symbols represent elements and chemical formulas represent compounds.</a:t>
            </a:r>
          </a:p>
        </p:txBody>
      </p:sp>
      <p:sp>
        <p:nvSpPr>
          <p:cNvPr id="687108" name="title"/>
          <p:cNvSpPr txBox="1">
            <a:spLocks noChangeArrowheads="1"/>
          </p:cNvSpPr>
          <p:nvPr/>
        </p:nvSpPr>
        <p:spPr bwMode="auto">
          <a:xfrm>
            <a:off x="617538" y="541338"/>
            <a:ext cx="75072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>
                <a:solidFill>
                  <a:srgbClr val="E40022"/>
                </a:solidFill>
              </a:rPr>
              <a:t>Chemical Equations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7372389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8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8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8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7107" grpId="0" build="p"/>
      <p:bldP spid="68710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theme1.xml><?xml version="1.0" encoding="utf-8"?>
<a:theme xmlns:a="http://schemas.openxmlformats.org/drawingml/2006/main" name="9_Default Design">
  <a:themeElements>
    <a:clrScheme name="9_Default Desig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69B6"/>
      </a:hlink>
      <a:folHlink>
        <a:srgbClr val="0069B6"/>
      </a:folHlink>
    </a:clrScheme>
    <a:fontScheme name="9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E4002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E4002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9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69B6"/>
        </a:hlink>
        <a:folHlink>
          <a:srgbClr val="0069B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6_Default Design">
  <a:themeElements>
    <a:clrScheme name="6_Default Desig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69B6"/>
      </a:hlink>
      <a:folHlink>
        <a:srgbClr val="0069B6"/>
      </a:folHlink>
    </a:clrScheme>
    <a:fontScheme name="6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E4002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E4002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6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69B6"/>
        </a:hlink>
        <a:folHlink>
          <a:srgbClr val="0069B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1_Default Design">
  <a:themeElements>
    <a:clrScheme name="11_Default Desig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69B6"/>
      </a:hlink>
      <a:folHlink>
        <a:srgbClr val="0069B6"/>
      </a:folHlink>
    </a:clrScheme>
    <a:fontScheme name="1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E4002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E4002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69B6"/>
        </a:hlink>
        <a:folHlink>
          <a:srgbClr val="0069B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Default Design">
  <a:themeElements>
    <a:clrScheme name="1_Default Desig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69B6"/>
      </a:hlink>
      <a:folHlink>
        <a:srgbClr val="0069B6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E4002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E4002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69B6"/>
        </a:hlink>
        <a:folHlink>
          <a:srgbClr val="0069B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9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10.xml><?xml version="1.0" encoding="utf-8"?>
<a:themeOverride xmlns:a="http://schemas.openxmlformats.org/drawingml/2006/main">
  <a:clrScheme name="1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11.xml><?xml version="1.0" encoding="utf-8"?>
<a:themeOverride xmlns:a="http://schemas.openxmlformats.org/drawingml/2006/main">
  <a:clrScheme name="1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12.xml><?xml version="1.0" encoding="utf-8"?>
<a:themeOverride xmlns:a="http://schemas.openxmlformats.org/drawingml/2006/main">
  <a:clrScheme name="1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13.xml><?xml version="1.0" encoding="utf-8"?>
<a:themeOverride xmlns:a="http://schemas.openxmlformats.org/drawingml/2006/main">
  <a:clrScheme name="1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14.xml><?xml version="1.0" encoding="utf-8"?>
<a:themeOverride xmlns:a="http://schemas.openxmlformats.org/drawingml/2006/main">
  <a:clrScheme name="1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15.xml><?xml version="1.0" encoding="utf-8"?>
<a:themeOverride xmlns:a="http://schemas.openxmlformats.org/drawingml/2006/main">
  <a:clrScheme name="1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16.xml><?xml version="1.0" encoding="utf-8"?>
<a:themeOverride xmlns:a="http://schemas.openxmlformats.org/drawingml/2006/main">
  <a:clrScheme name="1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17.xml><?xml version="1.0" encoding="utf-8"?>
<a:themeOverride xmlns:a="http://schemas.openxmlformats.org/drawingml/2006/main">
  <a:clrScheme name="1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18.xml><?xml version="1.0" encoding="utf-8"?>
<a:themeOverride xmlns:a="http://schemas.openxmlformats.org/drawingml/2006/main">
  <a:clrScheme name="1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19.xml><?xml version="1.0" encoding="utf-8"?>
<a:themeOverride xmlns:a="http://schemas.openxmlformats.org/drawingml/2006/main">
  <a:clrScheme name="1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2.xml><?xml version="1.0" encoding="utf-8"?>
<a:themeOverride xmlns:a="http://schemas.openxmlformats.org/drawingml/2006/main">
  <a:clrScheme name="11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20.xml><?xml version="1.0" encoding="utf-8"?>
<a:themeOverride xmlns:a="http://schemas.openxmlformats.org/drawingml/2006/main">
  <a:clrScheme name="9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21.xml><?xml version="1.0" encoding="utf-8"?>
<a:themeOverride xmlns:a="http://schemas.openxmlformats.org/drawingml/2006/main">
  <a:clrScheme name="9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22.xml><?xml version="1.0" encoding="utf-8"?>
<a:themeOverride xmlns:a="http://schemas.openxmlformats.org/drawingml/2006/main">
  <a:clrScheme name="9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23.xml><?xml version="1.0" encoding="utf-8"?>
<a:themeOverride xmlns:a="http://schemas.openxmlformats.org/drawingml/2006/main">
  <a:clrScheme name="9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24.xml><?xml version="1.0" encoding="utf-8"?>
<a:themeOverride xmlns:a="http://schemas.openxmlformats.org/drawingml/2006/main">
  <a:clrScheme name="9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25.xml><?xml version="1.0" encoding="utf-8"?>
<a:themeOverride xmlns:a="http://schemas.openxmlformats.org/drawingml/2006/main">
  <a:clrScheme name="9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26.xml><?xml version="1.0" encoding="utf-8"?>
<a:themeOverride xmlns:a="http://schemas.openxmlformats.org/drawingml/2006/main">
  <a:clrScheme name="9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3.xml><?xml version="1.0" encoding="utf-8"?>
<a:themeOverride xmlns:a="http://schemas.openxmlformats.org/drawingml/2006/main">
  <a:clrScheme name="11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4.xml><?xml version="1.0" encoding="utf-8"?>
<a:themeOverride xmlns:a="http://schemas.openxmlformats.org/drawingml/2006/main">
  <a:clrScheme name="1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5.xml><?xml version="1.0" encoding="utf-8"?>
<a:themeOverride xmlns:a="http://schemas.openxmlformats.org/drawingml/2006/main">
  <a:clrScheme name="1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6.xml><?xml version="1.0" encoding="utf-8"?>
<a:themeOverride xmlns:a="http://schemas.openxmlformats.org/drawingml/2006/main">
  <a:clrScheme name="1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7.xml><?xml version="1.0" encoding="utf-8"?>
<a:themeOverride xmlns:a="http://schemas.openxmlformats.org/drawingml/2006/main">
  <a:clrScheme name="1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8.xml><?xml version="1.0" encoding="utf-8"?>
<a:themeOverride xmlns:a="http://schemas.openxmlformats.org/drawingml/2006/main">
  <a:clrScheme name="1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9.xml><?xml version="1.0" encoding="utf-8"?>
<a:themeOverride xmlns:a="http://schemas.openxmlformats.org/drawingml/2006/main">
  <a:clrScheme name="1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713</Words>
  <Application>Microsoft Office PowerPoint</Application>
  <PresentationFormat>On-screen Show (4:3)</PresentationFormat>
  <Paragraphs>136</Paragraphs>
  <Slides>28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9_Default Design</vt:lpstr>
      <vt:lpstr>6_Default Design</vt:lpstr>
      <vt:lpstr>11_Default Design</vt:lpstr>
      <vt:lpstr>1_Default Design</vt:lpstr>
      <vt:lpstr>Chapter Menu</vt:lpstr>
      <vt:lpstr>Chapter Introduction</vt:lpstr>
      <vt:lpstr>Chapter Introduction</vt:lpstr>
      <vt:lpstr>Lesson 1-1</vt:lpstr>
      <vt:lpstr>Lesson 1-1</vt:lpstr>
      <vt:lpstr>Lesson 1-2</vt:lpstr>
      <vt:lpstr>Lesson 1-3</vt:lpstr>
      <vt:lpstr>Lesson 1-3</vt:lpstr>
      <vt:lpstr>Lesson 1-4</vt:lpstr>
      <vt:lpstr>Lesson 1-4</vt:lpstr>
      <vt:lpstr>Lesson 1-4</vt:lpstr>
      <vt:lpstr>Lesson 1-4</vt:lpstr>
      <vt:lpstr>Lesson 1-4</vt:lpstr>
      <vt:lpstr>Lesson 1-4</vt:lpstr>
      <vt:lpstr>Lesson 1-5</vt:lpstr>
      <vt:lpstr>Lesson 1-5</vt:lpstr>
      <vt:lpstr>Lesson 1-5</vt:lpstr>
      <vt:lpstr>Lesson 1-5</vt:lpstr>
      <vt:lpstr>Lesson 1-5</vt:lpstr>
      <vt:lpstr>PowerPoint Presentation</vt:lpstr>
      <vt:lpstr>PowerPoint Presentation</vt:lpstr>
      <vt:lpstr>Lesson 1 - VS</vt:lpstr>
      <vt:lpstr>Lesson 1 - VS</vt:lpstr>
      <vt:lpstr>Lesson 1 - VS</vt:lpstr>
      <vt:lpstr>Lesson 1 – LR1</vt:lpstr>
      <vt:lpstr>Lesson 1 – LR2</vt:lpstr>
      <vt:lpstr>Lesson 1 – LR3</vt:lpstr>
      <vt:lpstr>Lesson 1 - Now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Menu</dc:title>
  <dc:creator>Elizabeth Greenman</dc:creator>
  <cp:lastModifiedBy>Elizabeth Greenman</cp:lastModifiedBy>
  <cp:revision>2</cp:revision>
  <dcterms:created xsi:type="dcterms:W3CDTF">2014-01-10T22:13:32Z</dcterms:created>
  <dcterms:modified xsi:type="dcterms:W3CDTF">2014-01-10T22:24:43Z</dcterms:modified>
</cp:coreProperties>
</file>